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5"/>
  </p:notesMasterIdLst>
  <p:sldIdLst>
    <p:sldId id="2146846744" r:id="rId5"/>
    <p:sldId id="2146847124" r:id="rId6"/>
    <p:sldId id="261" r:id="rId7"/>
    <p:sldId id="2147483642" r:id="rId8"/>
    <p:sldId id="2147483646" r:id="rId9"/>
    <p:sldId id="256" r:id="rId10"/>
    <p:sldId id="2146846719" r:id="rId11"/>
    <p:sldId id="260" r:id="rId12"/>
    <p:sldId id="2146846725" r:id="rId13"/>
    <p:sldId id="2147483643" r:id="rId14"/>
    <p:sldId id="2146846734" r:id="rId15"/>
    <p:sldId id="2146846831" r:id="rId16"/>
    <p:sldId id="2146846694" r:id="rId17"/>
    <p:sldId id="2146846818" r:id="rId18"/>
    <p:sldId id="2146846778" r:id="rId19"/>
    <p:sldId id="2146846783" r:id="rId20"/>
    <p:sldId id="258" r:id="rId21"/>
    <p:sldId id="2146846875" r:id="rId22"/>
    <p:sldId id="2146846784" r:id="rId23"/>
    <p:sldId id="25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ilroy" panose="020B0604020202020204" charset="-52"/>
      <p:regular r:id="rId32"/>
      <p:bold r:id="rId33"/>
      <p:italic r:id="rId34"/>
      <p:boldItalic r:id="rId35"/>
    </p:embeddedFont>
    <p:embeddedFont>
      <p:font typeface="Gilroy Bold" panose="00000800000000000000" charset="0"/>
      <p:regular r:id="rId36"/>
      <p:bold r:id="rId37"/>
      <p:italic r:id="rId38"/>
      <p:boldItalic r:id="rId39"/>
    </p:embeddedFont>
    <p:embeddedFont>
      <p:font typeface="Gilroy SemiBold" panose="00000700000000000000" charset="-52"/>
      <p:regular r:id="rId40"/>
      <p:bold r:id="rId41"/>
      <p:italic r:id="rId42"/>
      <p:boldItalic r:id="rId43"/>
    </p:embeddedFont>
    <p:embeddedFont>
      <p:font typeface="Gilroy-Black" panose="00000A00000000000000" charset="-52"/>
      <p:bold r:id="rId44"/>
    </p:embeddedFont>
    <p:embeddedFont>
      <p:font typeface="Gilroy-bold" panose="00000800000000000000" charset="-52"/>
      <p:regular r:id="rId45"/>
      <p:bold r:id="rId46"/>
      <p:italic r:id="rId47"/>
      <p:boldItalic r:id="rId48"/>
    </p:embeddedFont>
    <p:embeddedFont>
      <p:font typeface="Gilroy-bold" panose="00000800000000000000" charset="-52"/>
      <p:regular r:id="rId45"/>
      <p:bold r:id="rId46"/>
      <p:italic r:id="rId47"/>
      <p:boldItalic r:id="rId48"/>
    </p:embeddedFont>
    <p:embeddedFont>
      <p:font typeface="Gilroy-medium" panose="00000600000000000000" charset="-52"/>
      <p:regular r:id="rId49"/>
    </p:embeddedFont>
    <p:embeddedFont>
      <p:font typeface="Gilroy-Semibold" panose="00000700000000000000" charset="-52"/>
      <p:regular r:id="rId50"/>
      <p:bold r:id="rId51"/>
      <p:italic r:id="rId52"/>
      <p:boldItalic r:id="rId53"/>
    </p:embeddedFont>
    <p:embeddedFont>
      <p:font typeface="Gilroy-Semibold" panose="00000700000000000000" charset="-52"/>
      <p:regular r:id="rId50"/>
      <p:bold r:id="rId51"/>
      <p:italic r:id="rId52"/>
      <p:boldItalic r:id="rId5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7" orient="horz" pos="323" userDrawn="1">
          <p15:clr>
            <a:srgbClr val="A4A3A4"/>
          </p15:clr>
        </p15:guide>
        <p15:guide id="8" orient="horz" pos="39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рья" initials="Д" lastIdx="4" clrIdx="0">
    <p:extLst>
      <p:ext uri="{19B8F6BF-5375-455C-9EA6-DF929625EA0E}">
        <p15:presenceInfo xmlns:p15="http://schemas.microsoft.com/office/powerpoint/2012/main" userId="eb2c46693570aaa7" providerId="Windows Live"/>
      </p:ext>
    </p:extLst>
  </p:cmAuthor>
  <p:cmAuthor id="2" name="Shadrina, Darya" initials="SD" lastIdx="27" clrIdx="1">
    <p:extLst>
      <p:ext uri="{19B8F6BF-5375-455C-9EA6-DF929625EA0E}">
        <p15:presenceInfo xmlns:p15="http://schemas.microsoft.com/office/powerpoint/2012/main" userId="Shadrina, Dar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D5384D"/>
    <a:srgbClr val="43526D"/>
    <a:srgbClr val="25C06F"/>
    <a:srgbClr val="053B6D"/>
    <a:srgbClr val="A6A8AB"/>
    <a:srgbClr val="FFFFFF"/>
    <a:srgbClr val="A30C33"/>
    <a:srgbClr val="4EACE0"/>
    <a:srgbClr val="52A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95861" autoAdjust="0"/>
  </p:normalViewPr>
  <p:slideViewPr>
    <p:cSldViewPr snapToGrid="0">
      <p:cViewPr varScale="1">
        <p:scale>
          <a:sx n="59" d="100"/>
          <a:sy n="59" d="100"/>
        </p:scale>
        <p:origin x="784" y="60"/>
      </p:cViewPr>
      <p:guideLst>
        <p:guide pos="325"/>
        <p:guide pos="7355"/>
        <p:guide orient="horz" pos="323"/>
        <p:guide orient="horz" pos="3997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9F3CE-2F38-E544-81D2-1A0D8F861BA9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94880-924E-764D-AFA2-188E605A7E5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104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547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614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926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2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72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13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26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94880-924E-764D-AFA2-188E605A7E5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" panose="00000500000000000000" pitchFamily="50" charset="-5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" panose="00000500000000000000" pitchFamily="50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48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 минуты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71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5BBF2-5997-E316-46AE-23A1DB68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7E9B33F-E502-9C42-FE1B-4936B2EDC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4BF45C-7EA5-D720-E046-C0D715D6A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739540-A5C1-A624-117A-22BCD71B9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6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381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87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393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112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4880-924E-764D-AFA2-188E605A7E5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01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10934-876B-D0DD-E0AB-8508F937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DAC168-AC11-0031-B076-1C203B5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34DA2-0170-3224-892B-2392A9C5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E59B61-3B58-5B23-17DE-4E6389A2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2CEE36-968A-F09E-44A4-31A7E6A1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133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A515B-31FA-8C57-B256-3305DF9B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AB61A4-DD38-ACD9-D02F-7C2AF3A60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A556D1-6B8B-C3C8-A049-E0F81BE3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7B0CF0-31C2-5C7A-9C34-6A800883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A3100D-08C3-5BC7-FE8C-B490066A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37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29FA9C-1CE1-D49D-4447-A181A8A3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3573DB-8F19-3548-0267-E97B4DEED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DA303D-BAFF-DC58-E7E9-FA13ADCB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1022EC-CCF0-4420-F0A4-EED7028C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FD4BF-7CE7-DAA1-D729-DDFCD5F6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1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185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00">
          <p15:clr>
            <a:srgbClr val="FBAE40"/>
          </p15:clr>
        </p15:guide>
        <p15:guide id="6" pos="347">
          <p15:clr>
            <a:srgbClr val="FBAE40"/>
          </p15:clr>
        </p15:guide>
        <p15:guide id="7" pos="7333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 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3A191-45B4-4D99-A934-EE5343334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520" y="517979"/>
            <a:ext cx="2431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997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55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6BF28-4B93-3ABA-4202-0BBE5813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63258-D0EA-2703-B447-64BE56CA8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EE7D80-9682-2B79-7888-DE9778D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D9903-AF57-C182-AD43-9AFA71C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C63472-DB9A-E06D-27BF-3C7A6D29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88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73CC6-0DCE-9F5B-6E53-E5596D81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C17041-57DF-3822-7E60-4CD91F35D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1A4D81-A4C8-5A5F-39A7-9DEAF573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D2E08-01B4-5021-9F99-A37A070D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F003BB-1992-5B95-2C01-79E9EF34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79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59E04-3AA1-CCC2-809C-FF69BF38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523EED-DCB9-6FD3-729B-C23AFB33C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CCDA64-D81D-39A7-C724-00A2EAF8A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598D87-7DB3-B1DD-3B4F-F420EABE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A5F54B-12F7-A2E0-0E5E-BA944153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22C1F6-9932-B9AF-F46F-7EAAE522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11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F9335-B5C1-8487-8EA9-7870E96C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265DB0-4B92-412E-65DB-5464436F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2B816D-A8B1-CAC8-DD5E-2FFB70DD1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828A77-933E-13B8-E41E-C7BA80B25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A54528-7516-BF09-B65D-73D94B4BD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AD5672-1FD3-FD20-FD86-2B367604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C57F0C-2D04-9D70-92F9-C5CE9232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E2F4FC-C4E0-B4C7-8A49-0A3F2BD0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61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75150-8F3B-E5E8-3069-ED8C6B4A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CF8DF5-CBD6-D9EA-C507-824F2200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4551AC-0FEC-51E4-4DF9-2FAEB5CD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CFCF2-804A-DFAB-C1DC-8AD9CD34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18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42A53C-58CC-571B-3BD0-2625BC1F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D17D03-14DA-3CC6-C607-A9312EE9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164F7-D267-21EB-18E5-C3A263D7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29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1CC4D-EB84-0C8B-853D-4A50A67A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FF2622-B1C4-7211-BEAC-AEA545303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67E0CC-076D-C411-2CFB-375ED2842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46A518-3893-CF88-54B8-677433DA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77D428-5B78-ACD8-7AE5-E63C0470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C0514-EC33-BE0D-BD62-A2FCC20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42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91E57-9FE1-C865-D0BD-BB4F792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901775-C70F-56A5-71AC-ED5B25C54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FB762D-FAB3-CCDB-9B70-3AFDC449A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7DEB43-01B4-B0C4-408E-723A811E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BB2EF9-341C-C3DB-329D-48FA01FD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13536-6A05-E30C-8ABE-51E0B95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94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1BACE-CB87-1A34-4FC5-C73C04BB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F59BE3-C5D1-6C4D-A9A6-1FFCE2D4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EA1CE-59D5-B267-0319-DF6638BAF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C233B-3135-E94E-AD93-60FD5745517A}" type="datetimeFigureOut">
              <a:rPr lang="ru-RU" smtClean="0"/>
              <a:t>24.12.2025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8E1223-5452-4263-5F78-6EB371BA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FA2306-C868-D653-2119-E2DF96491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95555-C15A-CD4B-A4E7-6C05E6A3A6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14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4.svg"/><Relationship Id="rId7" Type="http://schemas.openxmlformats.org/officeDocument/2006/relationships/image" Target="../media/image81.png"/><Relationship Id="rId12" Type="http://schemas.openxmlformats.org/officeDocument/2006/relationships/hyperlink" Target="mailto:Info@slsoft.r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11" Type="http://schemas.openxmlformats.org/officeDocument/2006/relationships/image" Target="../media/image84.sv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hyperlink" Target="https://slsoft.ru/" TargetMode="External"/><Relationship Id="rId9" Type="http://schemas.openxmlformats.org/officeDocument/2006/relationships/hyperlink" Target="https://t.me/SL_Sof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svg"/><Relationship Id="rId3" Type="http://schemas.openxmlformats.org/officeDocument/2006/relationships/image" Target="../media/image37.svg"/><Relationship Id="rId21" Type="http://schemas.openxmlformats.org/officeDocument/2006/relationships/image" Target="../media/image55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35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21" Type="http://schemas.openxmlformats.org/officeDocument/2006/relationships/image" Target="../media/image35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0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19" Type="http://schemas.openxmlformats.org/officeDocument/2006/relationships/image" Target="../media/image73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F3F021-77D2-4D6F-8EA8-7317A018C9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" t="40520" r="15096" b="5"/>
          <a:stretch/>
        </p:blipFill>
        <p:spPr bwMode="auto">
          <a:xfrm>
            <a:off x="6738937" y="-1"/>
            <a:ext cx="5453063" cy="5622131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2566B58-DFA1-41D2-BC70-31CB09412AED}"/>
              </a:ext>
            </a:extLst>
          </p:cNvPr>
          <p:cNvCxnSpPr>
            <a:cxnSpLocks/>
          </p:cNvCxnSpPr>
          <p:nvPr/>
        </p:nvCxnSpPr>
        <p:spPr>
          <a:xfrm>
            <a:off x="532289" y="4206240"/>
            <a:ext cx="0" cy="2176986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9650FA-7971-4C26-BE9D-388386E04F65}"/>
              </a:ext>
            </a:extLst>
          </p:cNvPr>
          <p:cNvSpPr txBox="1"/>
          <p:nvPr/>
        </p:nvSpPr>
        <p:spPr>
          <a:xfrm>
            <a:off x="919602" y="4879234"/>
            <a:ext cx="9922569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54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EPM</a:t>
            </a:r>
            <a:r>
              <a:rPr lang="ru-RU" sz="54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5400" dirty="0">
              <a:latin typeface="Gilroy-Bold" panose="00000800000000000000" pitchFamily="50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54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Business Platform</a:t>
            </a:r>
            <a:endParaRPr lang="ru-RU" sz="5400" dirty="0">
              <a:latin typeface="Gilroy-Bold" panose="00000800000000000000" pitchFamily="50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86EED-416B-4C15-ADF5-478D7E629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309"/>
          <a:stretch/>
        </p:blipFill>
        <p:spPr>
          <a:xfrm>
            <a:off x="515938" y="462140"/>
            <a:ext cx="4508888" cy="13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0387CF6-98D9-C1EA-4FFA-1B286A179C87}"/>
              </a:ext>
            </a:extLst>
          </p:cNvPr>
          <p:cNvSpPr/>
          <p:nvPr/>
        </p:nvSpPr>
        <p:spPr>
          <a:xfrm>
            <a:off x="477840" y="1214959"/>
            <a:ext cx="5389865" cy="5174296"/>
          </a:xfrm>
          <a:prstGeom prst="roundRect">
            <a:avLst>
              <a:gd name="adj" fmla="val 4299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A8BA6FE0-9D3E-4B47-A57D-D83C1C70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1706792"/>
            <a:ext cx="57494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 unified digital production and financial model of the organization, operating both at the level of individual subsidiaries and across the group as a whole.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DD4A280-F318-41E8-8D2B-F3D24DC5B302}"/>
              </a:ext>
            </a:extLst>
          </p:cNvPr>
          <p:cNvSpPr/>
          <p:nvPr/>
        </p:nvSpPr>
        <p:spPr>
          <a:xfrm>
            <a:off x="6400625" y="2842756"/>
            <a:ext cx="5298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Automated generation of mathematically optimal business plans across all business areas</a:t>
            </a:r>
            <a:b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Effective tactical decisions — quick response to abrupt changes in the business environment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Comprehensive analysis of the impact of various factors on the company's cost structure and key indicators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Data-driven investment decisions through comparison of business plans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16B404FF-DE7F-473C-9362-9FEFC1BC70DF}"/>
              </a:ext>
            </a:extLst>
          </p:cNvPr>
          <p:cNvSpPr/>
          <p:nvPr/>
        </p:nvSpPr>
        <p:spPr>
          <a:xfrm>
            <a:off x="6096001" y="4996785"/>
            <a:ext cx="52981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International Experts opinion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1200" dirty="0" err="1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Oliver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200" dirty="0" err="1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Wight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200" dirty="0" err="1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Aberdeen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200" dirty="0" err="1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group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):</a:t>
            </a:r>
          </a:p>
          <a:p>
            <a:pPr marL="288000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Profit increase by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1-4%</a:t>
            </a:r>
          </a:p>
          <a:p>
            <a:pPr marL="288000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Cost reduction by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5-10%</a:t>
            </a:r>
          </a:p>
          <a:p>
            <a:pPr marL="288000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Working capital reduction by </a:t>
            </a:r>
            <a:r>
              <a:rPr lang="ru-RU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15-30%</a:t>
            </a:r>
          </a:p>
        </p:txBody>
      </p:sp>
      <p:sp>
        <p:nvSpPr>
          <p:cNvPr id="38" name="Rectangle 42">
            <a:extLst>
              <a:ext uri="{FF2B5EF4-FFF2-40B4-BE49-F238E27FC236}">
                <a16:creationId xmlns:a16="http://schemas.microsoft.com/office/drawing/2014/main" id="{9FF9BB8A-66F3-4781-A442-05B3EEA47889}"/>
              </a:ext>
            </a:extLst>
          </p:cNvPr>
          <p:cNvSpPr/>
          <p:nvPr/>
        </p:nvSpPr>
        <p:spPr>
          <a:xfrm>
            <a:off x="893695" y="1388098"/>
            <a:ext cx="15969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Why it matters</a:t>
            </a:r>
            <a:endParaRPr lang="ru-RU" sz="1600" dirty="0">
              <a:solidFill>
                <a:srgbClr val="000000"/>
              </a:solidFill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44">
            <a:extLst>
              <a:ext uri="{FF2B5EF4-FFF2-40B4-BE49-F238E27FC236}">
                <a16:creationId xmlns:a16="http://schemas.microsoft.com/office/drawing/2014/main" id="{5206B883-D68C-4442-A3F1-12B7A8A18C3F}"/>
              </a:ext>
            </a:extLst>
          </p:cNvPr>
          <p:cNvSpPr/>
          <p:nvPr/>
        </p:nvSpPr>
        <p:spPr>
          <a:xfrm>
            <a:off x="893695" y="4801624"/>
            <a:ext cx="49403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Who this is important for</a:t>
            </a:r>
            <a:endParaRPr lang="ru-RU" sz="1600" dirty="0"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79">
            <a:extLst>
              <a:ext uri="{FF2B5EF4-FFF2-40B4-BE49-F238E27FC236}">
                <a16:creationId xmlns:a16="http://schemas.microsoft.com/office/drawing/2014/main" id="{27DC46FB-A1F3-4FD7-B749-53660768458E}"/>
              </a:ext>
            </a:extLst>
          </p:cNvPr>
          <p:cNvSpPr/>
          <p:nvPr/>
        </p:nvSpPr>
        <p:spPr>
          <a:xfrm>
            <a:off x="769593" y="5118054"/>
            <a:ext cx="3113353" cy="90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CEO, shareholder</a:t>
            </a:r>
            <a:endParaRPr lang="ru-RU" sz="1400" dirty="0">
              <a:solidFill>
                <a:srgbClr val="000000"/>
              </a:solidFill>
              <a:latin typeface="Gilroy SemiBold" panose="000007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CFO</a:t>
            </a:r>
            <a:endParaRPr lang="ru-RU" sz="1400" dirty="0">
              <a:solidFill>
                <a:srgbClr val="000000"/>
              </a:solidFill>
              <a:latin typeface="Gilroy SemiBold" panose="000007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Production/logistics directors</a:t>
            </a:r>
            <a:endParaRPr lang="ru-RU" sz="1400" dirty="0">
              <a:solidFill>
                <a:srgbClr val="000000"/>
              </a:solidFill>
              <a:latin typeface="Gilroy SemiBold" panose="000007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: Rounded Corners 60">
            <a:extLst>
              <a:ext uri="{FF2B5EF4-FFF2-40B4-BE49-F238E27FC236}">
                <a16:creationId xmlns:a16="http://schemas.microsoft.com/office/drawing/2014/main" id="{A7BE70F6-BBE7-4FA5-930F-43462880F32E}"/>
              </a:ext>
            </a:extLst>
          </p:cNvPr>
          <p:cNvSpPr/>
          <p:nvPr/>
        </p:nvSpPr>
        <p:spPr>
          <a:xfrm>
            <a:off x="912000" y="1895315"/>
            <a:ext cx="2208000" cy="1248000"/>
          </a:xfrm>
          <a:prstGeom prst="roundRect">
            <a:avLst>
              <a:gd name="adj" fmla="val 1248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44" name="Rectangle: Rounded Corners 83">
            <a:extLst>
              <a:ext uri="{FF2B5EF4-FFF2-40B4-BE49-F238E27FC236}">
                <a16:creationId xmlns:a16="http://schemas.microsoft.com/office/drawing/2014/main" id="{97822592-88DD-47B0-B80D-2ABD1BBAB2D4}"/>
              </a:ext>
            </a:extLst>
          </p:cNvPr>
          <p:cNvSpPr/>
          <p:nvPr/>
        </p:nvSpPr>
        <p:spPr>
          <a:xfrm>
            <a:off x="912000" y="3239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45" name="Rectangle: Rounded Corners 84">
            <a:extLst>
              <a:ext uri="{FF2B5EF4-FFF2-40B4-BE49-F238E27FC236}">
                <a16:creationId xmlns:a16="http://schemas.microsoft.com/office/drawing/2014/main" id="{E1D635DB-5DC9-41FB-AA45-E0DC89165B23}"/>
              </a:ext>
            </a:extLst>
          </p:cNvPr>
          <p:cNvSpPr/>
          <p:nvPr/>
        </p:nvSpPr>
        <p:spPr>
          <a:xfrm>
            <a:off x="3216000" y="1895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46" name="Rectangle: Rounded Corners 85">
            <a:extLst>
              <a:ext uri="{FF2B5EF4-FFF2-40B4-BE49-F238E27FC236}">
                <a16:creationId xmlns:a16="http://schemas.microsoft.com/office/drawing/2014/main" id="{6A62A8A2-2979-4392-99CC-8CE132F92B3F}"/>
              </a:ext>
            </a:extLst>
          </p:cNvPr>
          <p:cNvSpPr/>
          <p:nvPr/>
        </p:nvSpPr>
        <p:spPr>
          <a:xfrm>
            <a:off x="3216000" y="3239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47" name="Rectangle 86">
            <a:extLst>
              <a:ext uri="{FF2B5EF4-FFF2-40B4-BE49-F238E27FC236}">
                <a16:creationId xmlns:a16="http://schemas.microsoft.com/office/drawing/2014/main" id="{E57C84C8-0852-4D56-9D82-D46E9DAAF45A}"/>
              </a:ext>
            </a:extLst>
          </p:cNvPr>
          <p:cNvSpPr/>
          <p:nvPr/>
        </p:nvSpPr>
        <p:spPr>
          <a:xfrm>
            <a:off x="1054875" y="3382190"/>
            <a:ext cx="20486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The need for quick response to a rapidly changing environment</a:t>
            </a:r>
          </a:p>
        </p:txBody>
      </p:sp>
      <p:sp>
        <p:nvSpPr>
          <p:cNvPr id="48" name="Rectangle 87">
            <a:extLst>
              <a:ext uri="{FF2B5EF4-FFF2-40B4-BE49-F238E27FC236}">
                <a16:creationId xmlns:a16="http://schemas.microsoft.com/office/drawing/2014/main" id="{389F33A2-8859-4B43-B153-F348274B3BDB}"/>
              </a:ext>
            </a:extLst>
          </p:cNvPr>
          <p:cNvSpPr/>
          <p:nvPr/>
        </p:nvSpPr>
        <p:spPr>
          <a:xfrm>
            <a:off x="1054875" y="2038190"/>
            <a:ext cx="168832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High dependency on narrow expertise in planning</a:t>
            </a:r>
          </a:p>
        </p:txBody>
      </p:sp>
      <p:sp>
        <p:nvSpPr>
          <p:cNvPr id="49" name="Rectangle 89">
            <a:extLst>
              <a:ext uri="{FF2B5EF4-FFF2-40B4-BE49-F238E27FC236}">
                <a16:creationId xmlns:a16="http://schemas.microsoft.com/office/drawing/2014/main" id="{2BF8CE4B-3B82-481E-ADC0-DE5FE0EDACBF}"/>
              </a:ext>
            </a:extLst>
          </p:cNvPr>
          <p:cNvSpPr/>
          <p:nvPr/>
        </p:nvSpPr>
        <p:spPr>
          <a:xfrm>
            <a:off x="3358875" y="2038190"/>
            <a:ext cx="18513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Issues with identifying inefficiencies and opportunities for optimization</a:t>
            </a:r>
          </a:p>
        </p:txBody>
      </p:sp>
      <p:sp>
        <p:nvSpPr>
          <p:cNvPr id="50" name="Rectangle 90">
            <a:extLst>
              <a:ext uri="{FF2B5EF4-FFF2-40B4-BE49-F238E27FC236}">
                <a16:creationId xmlns:a16="http://schemas.microsoft.com/office/drawing/2014/main" id="{7125D976-5C72-4257-88BA-85DF29F61409}"/>
              </a:ext>
            </a:extLst>
          </p:cNvPr>
          <p:cNvSpPr/>
          <p:nvPr/>
        </p:nvSpPr>
        <p:spPr>
          <a:xfrm>
            <a:off x="3358875" y="3382190"/>
            <a:ext cx="189747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Misalignment between the company's strategic goals and plans across business areas</a:t>
            </a:r>
            <a:endParaRPr lang="ru-RU" sz="1200" dirty="0">
              <a:solidFill>
                <a:schemeClr val="bg1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52023CF5-EB6B-1953-F6DE-59732997BF3E}"/>
              </a:ext>
            </a:extLst>
          </p:cNvPr>
          <p:cNvSpPr/>
          <p:nvPr/>
        </p:nvSpPr>
        <p:spPr>
          <a:xfrm>
            <a:off x="6096000" y="1388098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What is it</a:t>
            </a:r>
            <a:r>
              <a:rPr lang="ru-RU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544CF4ED-756F-D2C8-50C2-53469DE100BE}"/>
              </a:ext>
            </a:extLst>
          </p:cNvPr>
          <p:cNvSpPr/>
          <p:nvPr/>
        </p:nvSpPr>
        <p:spPr>
          <a:xfrm>
            <a:off x="6096000" y="2422796"/>
            <a:ext cx="4886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You will gain</a:t>
            </a:r>
            <a:endParaRPr lang="ru-RU" sz="1600" dirty="0">
              <a:solidFill>
                <a:srgbClr val="000000"/>
              </a:solidFill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9414727-24B3-AF7C-3E32-86D9F7AF630D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2869350"/>
            <a:ext cx="252000" cy="252000"/>
            <a:chOff x="912553" y="1830496"/>
            <a:chExt cx="570697" cy="570697"/>
          </a:xfrm>
        </p:grpSpPr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E46F7D8F-256B-01AC-C3D4-CC538D19EFD7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4C689558-2874-9F07-71D1-96F51A9C0917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0B9131B-8D78-A6AA-6989-0F89B0870D6C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3242203"/>
            <a:ext cx="252000" cy="252000"/>
            <a:chOff x="912553" y="1830496"/>
            <a:chExt cx="570697" cy="570697"/>
          </a:xfrm>
        </p:grpSpPr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FE7EF704-569A-5D36-7564-C3F4176655D5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52421367-3654-F334-2306-90A442A8A7E0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128D4171-C647-D827-54D6-F1958703C503}"/>
              </a:ext>
            </a:extLst>
          </p:cNvPr>
          <p:cNvGrpSpPr>
            <a:grpSpLocks noChangeAspect="1"/>
          </p:cNvGrpSpPr>
          <p:nvPr/>
        </p:nvGrpSpPr>
        <p:grpSpPr>
          <a:xfrm>
            <a:off x="6153245" y="3600351"/>
            <a:ext cx="252000" cy="252000"/>
            <a:chOff x="912553" y="1830496"/>
            <a:chExt cx="570697" cy="570697"/>
          </a:xfrm>
        </p:grpSpPr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A7D3FCD6-711D-D750-1068-1449F558363A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B1D72AC3-2DE9-1B51-3CCD-C64C09DE1D61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A8263E3-ACDA-31DC-1F10-5ACC01D71899}"/>
              </a:ext>
            </a:extLst>
          </p:cNvPr>
          <p:cNvGrpSpPr>
            <a:grpSpLocks noChangeAspect="1"/>
          </p:cNvGrpSpPr>
          <p:nvPr/>
        </p:nvGrpSpPr>
        <p:grpSpPr>
          <a:xfrm>
            <a:off x="6148625" y="3987579"/>
            <a:ext cx="252000" cy="252000"/>
            <a:chOff x="912553" y="1830496"/>
            <a:chExt cx="570697" cy="570697"/>
          </a:xfrm>
        </p:grpSpPr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610D51C6-F707-B011-9F8B-6B2D380CDD7E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6AD5C94A-D04C-E84C-4DBC-2C6876644F12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sp>
        <p:nvSpPr>
          <p:cNvPr id="60" name="Rectangle 28">
            <a:extLst>
              <a:ext uri="{FF2B5EF4-FFF2-40B4-BE49-F238E27FC236}">
                <a16:creationId xmlns:a16="http://schemas.microsoft.com/office/drawing/2014/main" id="{83EB6031-9ED6-FBEF-8D9C-D6079CC33EE1}"/>
              </a:ext>
            </a:extLst>
          </p:cNvPr>
          <p:cNvSpPr/>
          <p:nvPr/>
        </p:nvSpPr>
        <p:spPr>
          <a:xfrm>
            <a:off x="6096000" y="4636785"/>
            <a:ext cx="4886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Benefits</a:t>
            </a:r>
          </a:p>
        </p:txBody>
      </p:sp>
      <p:grpSp>
        <p:nvGrpSpPr>
          <p:cNvPr id="479" name="Группа 478">
            <a:extLst>
              <a:ext uri="{FF2B5EF4-FFF2-40B4-BE49-F238E27FC236}">
                <a16:creationId xmlns:a16="http://schemas.microsoft.com/office/drawing/2014/main" id="{8A082477-19DF-5943-DB32-7241DD1024C6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5795491"/>
            <a:ext cx="252000" cy="252000"/>
            <a:chOff x="912553" y="1830496"/>
            <a:chExt cx="570697" cy="570697"/>
          </a:xfrm>
        </p:grpSpPr>
        <p:sp>
          <p:nvSpPr>
            <p:cNvPr id="480" name="Полилиния: фигура 479">
              <a:extLst>
                <a:ext uri="{FF2B5EF4-FFF2-40B4-BE49-F238E27FC236}">
                  <a16:creationId xmlns:a16="http://schemas.microsoft.com/office/drawing/2014/main" id="{F8E92024-23A3-132D-9563-433070C50A3C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481" name="Полилиния: фигура 480">
              <a:extLst>
                <a:ext uri="{FF2B5EF4-FFF2-40B4-BE49-F238E27FC236}">
                  <a16:creationId xmlns:a16="http://schemas.microsoft.com/office/drawing/2014/main" id="{7546BF4A-17DB-7AD2-5542-55E9380A44D7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sp>
        <p:nvSpPr>
          <p:cNvPr id="483" name="Овал 482">
            <a:extLst>
              <a:ext uri="{FF2B5EF4-FFF2-40B4-BE49-F238E27FC236}">
                <a16:creationId xmlns:a16="http://schemas.microsoft.com/office/drawing/2014/main" id="{BFE4CB7B-F81B-1FC1-D991-A3D71A40B75F}"/>
              </a:ext>
            </a:extLst>
          </p:cNvPr>
          <p:cNvSpPr/>
          <p:nvPr/>
        </p:nvSpPr>
        <p:spPr>
          <a:xfrm>
            <a:off x="999091" y="5213487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484" name="Рисунок 483">
            <a:extLst>
              <a:ext uri="{FF2B5EF4-FFF2-40B4-BE49-F238E27FC236}">
                <a16:creationId xmlns:a16="http://schemas.microsoft.com/office/drawing/2014/main" id="{807E586F-5A18-8D50-175F-1A53B51FF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265210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486" name="Овал 485">
            <a:extLst>
              <a:ext uri="{FF2B5EF4-FFF2-40B4-BE49-F238E27FC236}">
                <a16:creationId xmlns:a16="http://schemas.microsoft.com/office/drawing/2014/main" id="{62232527-7350-1F6E-445A-AE89397A2915}"/>
              </a:ext>
            </a:extLst>
          </p:cNvPr>
          <p:cNvSpPr/>
          <p:nvPr/>
        </p:nvSpPr>
        <p:spPr>
          <a:xfrm>
            <a:off x="999091" y="5489228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487" name="Рисунок 486">
            <a:extLst>
              <a:ext uri="{FF2B5EF4-FFF2-40B4-BE49-F238E27FC236}">
                <a16:creationId xmlns:a16="http://schemas.microsoft.com/office/drawing/2014/main" id="{73C49AB9-105E-BDA6-FA27-507D0C78F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540951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489" name="Овал 488">
            <a:extLst>
              <a:ext uri="{FF2B5EF4-FFF2-40B4-BE49-F238E27FC236}">
                <a16:creationId xmlns:a16="http://schemas.microsoft.com/office/drawing/2014/main" id="{298FA6B3-3CA0-80D2-A579-0715C2EB79FC}"/>
              </a:ext>
            </a:extLst>
          </p:cNvPr>
          <p:cNvSpPr/>
          <p:nvPr/>
        </p:nvSpPr>
        <p:spPr>
          <a:xfrm>
            <a:off x="999091" y="5753934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490" name="Рисунок 489">
            <a:extLst>
              <a:ext uri="{FF2B5EF4-FFF2-40B4-BE49-F238E27FC236}">
                <a16:creationId xmlns:a16="http://schemas.microsoft.com/office/drawing/2014/main" id="{648DF9D6-D2B5-1BB5-1688-7B21B4FF2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805657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BBC0D92-A5DF-456B-9F2B-6A6874BC9C45}"/>
              </a:ext>
            </a:extLst>
          </p:cNvPr>
          <p:cNvSpPr txBox="1"/>
          <p:nvPr/>
        </p:nvSpPr>
        <p:spPr>
          <a:xfrm flipH="1">
            <a:off x="515936" y="148970"/>
            <a:ext cx="6900864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ru-RU"/>
            </a:defPPr>
            <a:lvl1pPr>
              <a:defRPr sz="32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Integrated Planning</a:t>
            </a:r>
            <a:br>
              <a:rPr lang="ru-RU" dirty="0"/>
            </a:br>
            <a:r>
              <a:rPr lang="en-US" dirty="0"/>
              <a:t>(EPM-IP)</a:t>
            </a:r>
            <a:endParaRPr lang="ru-RU" dirty="0"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5FCCB877-4F48-461E-BB88-8EDA8EBCB5B8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Номер слайда 5">
            <a:extLst>
              <a:ext uri="{FF2B5EF4-FFF2-40B4-BE49-F238E27FC236}">
                <a16:creationId xmlns:a16="http://schemas.microsoft.com/office/drawing/2014/main" id="{8B6EB399-BF07-4F3C-BF29-6F793CDDF10B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10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AEAC56-74D0-4463-B3F2-8903F173A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B2149BD3-6891-4921-B663-5137D37F017E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5294664"/>
            <a:ext cx="252000" cy="252000"/>
            <a:chOff x="912553" y="1830496"/>
            <a:chExt cx="570697" cy="570697"/>
          </a:xfrm>
        </p:grpSpPr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852392CA-18F0-4891-99F1-A6938C252A1A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3F4757A1-76D1-4FBB-A0E9-347A93FA2E3C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01BBD5C6-90C5-4534-ACD0-C60F61BCDC4A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5540949"/>
            <a:ext cx="252000" cy="252000"/>
            <a:chOff x="912553" y="1830496"/>
            <a:chExt cx="570697" cy="570697"/>
          </a:xfrm>
        </p:grpSpPr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CE4AB82A-64DF-4C94-A074-9AB8AD2765DE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C5000E0-BCF1-4264-AE1B-EF42D2B6D987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</p:spTree>
    <p:extLst>
      <p:ext uri="{BB962C8B-B14F-4D97-AF65-F5344CB8AC3E}">
        <p14:creationId xmlns:p14="http://schemas.microsoft.com/office/powerpoint/2010/main" val="307315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9BF4262-5A4A-4ABA-8044-D227B3EBEBE7}"/>
              </a:ext>
            </a:extLst>
          </p:cNvPr>
          <p:cNvSpPr txBox="1"/>
          <p:nvPr/>
        </p:nvSpPr>
        <p:spPr>
          <a:xfrm flipH="1">
            <a:off x="548511" y="486106"/>
            <a:ext cx="68278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ilroy Bold" panose="00000800000000000000" pitchFamily="2" charset="-52"/>
              </a:rPr>
              <a:t>Integrated Planning</a:t>
            </a:r>
            <a:endParaRPr lang="ru-RU" sz="3200" dirty="0">
              <a:latin typeface="Gilroy Bold" panose="00000800000000000000" pitchFamily="2" charset="-52"/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28E51ECC-A18B-4CF9-8846-A560A3D8FFA6}"/>
              </a:ext>
            </a:extLst>
          </p:cNvPr>
          <p:cNvSpPr/>
          <p:nvPr/>
        </p:nvSpPr>
        <p:spPr>
          <a:xfrm>
            <a:off x="887448" y="1582901"/>
            <a:ext cx="10441133" cy="1074972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A0AC24-39F7-472E-9052-FC12210D526D}"/>
              </a:ext>
            </a:extLst>
          </p:cNvPr>
          <p:cNvSpPr txBox="1"/>
          <p:nvPr/>
        </p:nvSpPr>
        <p:spPr>
          <a:xfrm>
            <a:off x="1870418" y="1820497"/>
            <a:ext cx="1066643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latin typeface="Gilroy" panose="00000500000000000000" pitchFamily="50" charset="-52"/>
              </a:rPr>
              <a:t>Demand forecast</a:t>
            </a:r>
            <a:r>
              <a:rPr lang="ru-RU" sz="1050" b="1" dirty="0">
                <a:latin typeface="Gilroy" panose="00000500000000000000" pitchFamily="50" charset="-52"/>
              </a:rPr>
              <a:t> </a:t>
            </a:r>
            <a:r>
              <a:rPr lang="ru-RU" sz="1050" dirty="0">
                <a:latin typeface="Gilroy" panose="00000500000000000000" pitchFamily="50" charset="-52"/>
              </a:rPr>
              <a:t>(</a:t>
            </a:r>
            <a:r>
              <a:rPr lang="en-US" sz="1050" dirty="0">
                <a:latin typeface="Gilroy" panose="00000500000000000000" pitchFamily="50" charset="-52"/>
              </a:rPr>
              <a:t>time series analysis</a:t>
            </a:r>
            <a:r>
              <a:rPr lang="ru-RU" sz="1050" dirty="0">
                <a:latin typeface="Gilroy" panose="00000500000000000000" pitchFamily="50" charset="-52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EE538-78EB-4EFB-A945-618216AF6A3F}"/>
              </a:ext>
            </a:extLst>
          </p:cNvPr>
          <p:cNvSpPr txBox="1"/>
          <p:nvPr/>
        </p:nvSpPr>
        <p:spPr>
          <a:xfrm>
            <a:off x="3925518" y="1817537"/>
            <a:ext cx="1101063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latin typeface="Gilroy-Semibold" panose="00000700000000000000" pitchFamily="50" charset="-52"/>
              </a:rPr>
              <a:t>Factors</a:t>
            </a:r>
            <a:r>
              <a:rPr lang="ru-RU" sz="1050" b="1" dirty="0">
                <a:latin typeface="Gilroy-Semibold" panose="00000700000000000000" pitchFamily="50" charset="-52"/>
              </a:rPr>
              <a:t>:</a:t>
            </a:r>
          </a:p>
          <a:p>
            <a:pPr marL="142875" indent="-142875">
              <a:buFontTx/>
              <a:buChar char="-"/>
            </a:pPr>
            <a:r>
              <a:rPr lang="en-US" sz="1050" dirty="0">
                <a:latin typeface="Gilroy" panose="00000500000000000000" pitchFamily="50" charset="-52"/>
              </a:rPr>
              <a:t>External</a:t>
            </a:r>
            <a:endParaRPr lang="ru-RU" sz="1050" dirty="0">
              <a:latin typeface="Gilroy" panose="00000500000000000000" pitchFamily="50" charset="-52"/>
            </a:endParaRPr>
          </a:p>
          <a:p>
            <a:pPr marL="142875" indent="-142875">
              <a:buFontTx/>
              <a:buChar char="-"/>
            </a:pPr>
            <a:r>
              <a:rPr lang="en-US" sz="1050" dirty="0">
                <a:latin typeface="Gilroy" panose="00000500000000000000" pitchFamily="50" charset="-52"/>
              </a:rPr>
              <a:t>Internal</a:t>
            </a:r>
            <a:endParaRPr lang="ru-RU" sz="1050" dirty="0">
              <a:latin typeface="Gilroy" panose="00000500000000000000" pitchFamily="50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A5233-8A22-4DA1-A2A5-1D4B4A371278}"/>
              </a:ext>
            </a:extLst>
          </p:cNvPr>
          <p:cNvSpPr txBox="1"/>
          <p:nvPr/>
        </p:nvSpPr>
        <p:spPr>
          <a:xfrm>
            <a:off x="5982512" y="1817537"/>
            <a:ext cx="16987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latin typeface="Gilroy-Semibold" panose="00000700000000000000" pitchFamily="50" charset="-52"/>
              </a:rPr>
              <a:t>Mathematical</a:t>
            </a:r>
            <a:br>
              <a:rPr lang="ru-RU" sz="1050" b="1" dirty="0">
                <a:latin typeface="Gilroy-Semibold" panose="00000700000000000000" pitchFamily="50" charset="-52"/>
              </a:rPr>
            </a:br>
            <a:r>
              <a:rPr lang="en-US" sz="1050" b="1" dirty="0">
                <a:latin typeface="Gilroy-Semibold" panose="00000700000000000000" pitchFamily="50" charset="-52"/>
              </a:rPr>
              <a:t>models</a:t>
            </a:r>
            <a:endParaRPr lang="ru-RU" sz="1050" b="1" dirty="0">
              <a:latin typeface="Gilroy-Semibold" panose="00000700000000000000" pitchFamily="50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F78357-1D64-452A-924D-DAD43C2A47E1}"/>
              </a:ext>
            </a:extLst>
          </p:cNvPr>
          <p:cNvSpPr txBox="1"/>
          <p:nvPr/>
        </p:nvSpPr>
        <p:spPr>
          <a:xfrm>
            <a:off x="8039506" y="1817537"/>
            <a:ext cx="65728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latin typeface="Gilroy-Semibold" panose="00000700000000000000" pitchFamily="50" charset="-52"/>
              </a:rPr>
              <a:t>Demand forecast</a:t>
            </a:r>
            <a:endParaRPr lang="ru-RU" sz="1050" b="1" dirty="0">
              <a:latin typeface="Gilroy-Semibold" panose="00000700000000000000" pitchFamily="50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442205-F80A-4BC9-9FAE-3A7F1F3FFD16}"/>
              </a:ext>
            </a:extLst>
          </p:cNvPr>
          <p:cNvSpPr txBox="1"/>
          <p:nvPr/>
        </p:nvSpPr>
        <p:spPr>
          <a:xfrm>
            <a:off x="10096500" y="1817537"/>
            <a:ext cx="108130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latin typeface="Gilroy-Semibold" panose="00000700000000000000" pitchFamily="50" charset="-52"/>
              </a:rPr>
              <a:t>Balancing the sales plan</a:t>
            </a:r>
            <a:endParaRPr lang="ru-RU" sz="1050" b="1" dirty="0">
              <a:latin typeface="Gilroy-Semibold" panose="00000700000000000000" pitchFamily="50" charset="-52"/>
            </a:endParaRP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E3031B7F-5524-4DC5-9486-0D0B42D25F63}"/>
              </a:ext>
            </a:extLst>
          </p:cNvPr>
          <p:cNvGrpSpPr/>
          <p:nvPr/>
        </p:nvGrpSpPr>
        <p:grpSpPr>
          <a:xfrm>
            <a:off x="2849636" y="2016072"/>
            <a:ext cx="208630" cy="208630"/>
            <a:chOff x="3071701" y="3110165"/>
            <a:chExt cx="336000" cy="336000"/>
          </a:xfrm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8BBA9D3E-22FE-45E0-8831-A0FEFFE44E1C}"/>
                </a:ext>
              </a:extLst>
            </p:cNvPr>
            <p:cNvCxnSpPr/>
            <p:nvPr/>
          </p:nvCxnSpPr>
          <p:spPr>
            <a:xfrm>
              <a:off x="3071701" y="3278165"/>
              <a:ext cx="33600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DFCBCAF-D05A-4371-B587-3E57350C2E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701" y="3278165"/>
              <a:ext cx="33600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4582466-0A72-49BE-876E-428F5F2EE838}"/>
              </a:ext>
            </a:extLst>
          </p:cNvPr>
          <p:cNvSpPr/>
          <p:nvPr/>
        </p:nvSpPr>
        <p:spPr>
          <a:xfrm>
            <a:off x="1077949" y="1760387"/>
            <a:ext cx="720000" cy="720000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BFEDEDD5-5D78-4A25-8BA6-6E2FD8645A78}"/>
              </a:ext>
            </a:extLst>
          </p:cNvPr>
          <p:cNvSpPr/>
          <p:nvPr/>
        </p:nvSpPr>
        <p:spPr>
          <a:xfrm>
            <a:off x="3134943" y="1760387"/>
            <a:ext cx="720000" cy="720000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0A04498A-E03A-4EE6-95E0-0F4099001E94}"/>
              </a:ext>
            </a:extLst>
          </p:cNvPr>
          <p:cNvSpPr/>
          <p:nvPr/>
        </p:nvSpPr>
        <p:spPr>
          <a:xfrm>
            <a:off x="5191937" y="1760387"/>
            <a:ext cx="720000" cy="720000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AAE51E99-A691-420B-A6BA-995A565B8DEA}"/>
              </a:ext>
            </a:extLst>
          </p:cNvPr>
          <p:cNvSpPr/>
          <p:nvPr/>
        </p:nvSpPr>
        <p:spPr>
          <a:xfrm>
            <a:off x="7248931" y="1760387"/>
            <a:ext cx="720000" cy="720000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7B7F0F5D-01ED-4ADE-B6DB-A07F92FC12D8}"/>
              </a:ext>
            </a:extLst>
          </p:cNvPr>
          <p:cNvSpPr/>
          <p:nvPr/>
        </p:nvSpPr>
        <p:spPr>
          <a:xfrm>
            <a:off x="9305925" y="1760387"/>
            <a:ext cx="720000" cy="720000"/>
          </a:xfrm>
          <a:prstGeom prst="roundRect">
            <a:avLst>
              <a:gd name="adj" fmla="val 24937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D7565B6F-558F-4280-9A51-DE2F44CAB5FC}"/>
              </a:ext>
            </a:extLst>
          </p:cNvPr>
          <p:cNvGrpSpPr/>
          <p:nvPr/>
        </p:nvGrpSpPr>
        <p:grpSpPr>
          <a:xfrm>
            <a:off x="4905375" y="2016072"/>
            <a:ext cx="208630" cy="208630"/>
            <a:chOff x="3071701" y="3110165"/>
            <a:chExt cx="336000" cy="336000"/>
          </a:xfrm>
        </p:grpSpPr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0ACA853-2DC4-4DBF-B537-523EF4BE4060}"/>
                </a:ext>
              </a:extLst>
            </p:cNvPr>
            <p:cNvCxnSpPr/>
            <p:nvPr/>
          </p:nvCxnSpPr>
          <p:spPr>
            <a:xfrm>
              <a:off x="3071701" y="3278165"/>
              <a:ext cx="33600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1613C650-EE38-48D3-886C-8B8EB3690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701" y="3278165"/>
              <a:ext cx="33600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4E74CF66-F896-41F5-86C8-B0239012880C}"/>
              </a:ext>
            </a:extLst>
          </p:cNvPr>
          <p:cNvGrpSpPr/>
          <p:nvPr/>
        </p:nvGrpSpPr>
        <p:grpSpPr>
          <a:xfrm>
            <a:off x="6962775" y="2075990"/>
            <a:ext cx="208630" cy="86185"/>
            <a:chOff x="4905375" y="2618915"/>
            <a:chExt cx="208630" cy="86185"/>
          </a:xfrm>
        </p:grpSpPr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0F1CE243-A0F5-43E6-8345-D22561ED5EFE}"/>
                </a:ext>
              </a:extLst>
            </p:cNvPr>
            <p:cNvCxnSpPr/>
            <p:nvPr/>
          </p:nvCxnSpPr>
          <p:spPr>
            <a:xfrm>
              <a:off x="4905375" y="2618915"/>
              <a:ext cx="20863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D6C8B85-3482-4671-92E6-F9DDE1688E09}"/>
                </a:ext>
              </a:extLst>
            </p:cNvPr>
            <p:cNvCxnSpPr/>
            <p:nvPr/>
          </p:nvCxnSpPr>
          <p:spPr>
            <a:xfrm>
              <a:off x="4905375" y="2705100"/>
              <a:ext cx="208630" cy="0"/>
            </a:xfrm>
            <a:prstGeom prst="line">
              <a:avLst/>
            </a:prstGeom>
            <a:ln w="25400">
              <a:solidFill>
                <a:srgbClr val="A20C33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35BF4AF6-324E-4D34-86F1-BD75BD2C66D4}"/>
              </a:ext>
            </a:extLst>
          </p:cNvPr>
          <p:cNvCxnSpPr/>
          <p:nvPr/>
        </p:nvCxnSpPr>
        <p:spPr>
          <a:xfrm>
            <a:off x="8815865" y="2120387"/>
            <a:ext cx="369601" cy="0"/>
          </a:xfrm>
          <a:prstGeom prst="line">
            <a:avLst/>
          </a:prstGeom>
          <a:ln w="25400">
            <a:solidFill>
              <a:srgbClr val="A20C33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2BD4475-F9A8-492A-9013-89A4BD430F08}"/>
              </a:ext>
            </a:extLst>
          </p:cNvPr>
          <p:cNvGrpSpPr/>
          <p:nvPr/>
        </p:nvGrpSpPr>
        <p:grpSpPr>
          <a:xfrm>
            <a:off x="5612076" y="3301227"/>
            <a:ext cx="967848" cy="986949"/>
            <a:chOff x="5699927" y="3386952"/>
            <a:chExt cx="967848" cy="986949"/>
          </a:xfrm>
        </p:grpSpPr>
        <p:sp>
          <p:nvSpPr>
            <p:cNvPr id="74" name="Блок-схема: узел 73">
              <a:extLst>
                <a:ext uri="{FF2B5EF4-FFF2-40B4-BE49-F238E27FC236}">
                  <a16:creationId xmlns:a16="http://schemas.microsoft.com/office/drawing/2014/main" id="{0FB01C98-ED91-4E9C-8FF7-53209B285B0C}"/>
                </a:ext>
              </a:extLst>
            </p:cNvPr>
            <p:cNvSpPr/>
            <p:nvPr/>
          </p:nvSpPr>
          <p:spPr>
            <a:xfrm>
              <a:off x="5699927" y="3386952"/>
              <a:ext cx="967848" cy="986949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E85B6D5D-53C0-487C-9E9B-DF4348C328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4738" y="3834692"/>
              <a:ext cx="392080" cy="358925"/>
            </a:xfrm>
            <a:custGeom>
              <a:avLst/>
              <a:gdLst>
                <a:gd name="T0" fmla="*/ 4807 w 4809"/>
                <a:gd name="T1" fmla="*/ 3505 h 4396"/>
                <a:gd name="T2" fmla="*/ 4807 w 4809"/>
                <a:gd name="T3" fmla="*/ 3505 h 4396"/>
                <a:gd name="T4" fmla="*/ 4706 w 4809"/>
                <a:gd name="T5" fmla="*/ 3193 h 4396"/>
                <a:gd name="T6" fmla="*/ 4009 w 4809"/>
                <a:gd name="T7" fmla="*/ 1856 h 4396"/>
                <a:gd name="T8" fmla="*/ 3779 w 4809"/>
                <a:gd name="T9" fmla="*/ 252 h 4396"/>
                <a:gd name="T10" fmla="*/ 3176 w 4809"/>
                <a:gd name="T11" fmla="*/ 122 h 4396"/>
                <a:gd name="T12" fmla="*/ 3865 w 4809"/>
                <a:gd name="T13" fmla="*/ 550 h 4396"/>
                <a:gd name="T14" fmla="*/ 3865 w 4809"/>
                <a:gd name="T15" fmla="*/ 550 h 4396"/>
                <a:gd name="T16" fmla="*/ 1519 w 4809"/>
                <a:gd name="T17" fmla="*/ 3060 h 4396"/>
                <a:gd name="T18" fmla="*/ 173 w 4809"/>
                <a:gd name="T19" fmla="*/ 1961 h 4396"/>
                <a:gd name="T20" fmla="*/ 363 w 4809"/>
                <a:gd name="T21" fmla="*/ 2669 h 4396"/>
                <a:gd name="T22" fmla="*/ 363 w 4809"/>
                <a:gd name="T23" fmla="*/ 2669 h 4396"/>
                <a:gd name="T24" fmla="*/ 828 w 4809"/>
                <a:gd name="T25" fmla="*/ 1689 h 4396"/>
                <a:gd name="T26" fmla="*/ 1340 w 4809"/>
                <a:gd name="T27" fmla="*/ 1667 h 4396"/>
                <a:gd name="T28" fmla="*/ 1650 w 4809"/>
                <a:gd name="T29" fmla="*/ 2705 h 4396"/>
                <a:gd name="T30" fmla="*/ 2134 w 4809"/>
                <a:gd name="T31" fmla="*/ 4115 h 4396"/>
                <a:gd name="T32" fmla="*/ 2416 w 4809"/>
                <a:gd name="T33" fmla="*/ 3505 h 4396"/>
                <a:gd name="T34" fmla="*/ 2299 w 4809"/>
                <a:gd name="T35" fmla="*/ 2723 h 4396"/>
                <a:gd name="T36" fmla="*/ 1906 w 4809"/>
                <a:gd name="T37" fmla="*/ 2261 h 4396"/>
                <a:gd name="T38" fmla="*/ 2155 w 4809"/>
                <a:gd name="T39" fmla="*/ 2119 h 4396"/>
                <a:gd name="T40" fmla="*/ 2453 w 4809"/>
                <a:gd name="T41" fmla="*/ 1243 h 4396"/>
                <a:gd name="T42" fmla="*/ 2717 w 4809"/>
                <a:gd name="T43" fmla="*/ 927 h 4396"/>
                <a:gd name="T44" fmla="*/ 3121 w 4809"/>
                <a:gd name="T45" fmla="*/ 1398 h 4396"/>
                <a:gd name="T46" fmla="*/ 3145 w 4809"/>
                <a:gd name="T47" fmla="*/ 1924 h 4396"/>
                <a:gd name="T48" fmla="*/ 2517 w 4809"/>
                <a:gd name="T49" fmla="*/ 2580 h 4396"/>
                <a:gd name="T50" fmla="*/ 3328 w 4809"/>
                <a:gd name="T51" fmla="*/ 3808 h 4396"/>
                <a:gd name="T52" fmla="*/ 3871 w 4809"/>
                <a:gd name="T53" fmla="*/ 3529 h 4396"/>
                <a:gd name="T54" fmla="*/ 4073 w 4809"/>
                <a:gd name="T55" fmla="*/ 2529 h 4396"/>
                <a:gd name="T56" fmla="*/ 2717 w 4809"/>
                <a:gd name="T57" fmla="*/ 4264 h 4396"/>
                <a:gd name="T58" fmla="*/ 2035 w 4809"/>
                <a:gd name="T59" fmla="*/ 3123 h 4396"/>
                <a:gd name="T60" fmla="*/ 1850 w 4809"/>
                <a:gd name="T61" fmla="*/ 2547 h 4396"/>
                <a:gd name="T62" fmla="*/ 2373 w 4809"/>
                <a:gd name="T63" fmla="*/ 2900 h 4396"/>
                <a:gd name="T64" fmla="*/ 2188 w 4809"/>
                <a:gd name="T65" fmla="*/ 3492 h 4396"/>
                <a:gd name="T66" fmla="*/ 1924 w 4809"/>
                <a:gd name="T67" fmla="*/ 3245 h 4396"/>
                <a:gd name="T68" fmla="*/ 2253 w 4809"/>
                <a:gd name="T69" fmla="*/ 1393 h 4396"/>
                <a:gd name="T70" fmla="*/ 1751 w 4809"/>
                <a:gd name="T71" fmla="*/ 1275 h 4396"/>
                <a:gd name="T72" fmla="*/ 2235 w 4809"/>
                <a:gd name="T73" fmla="*/ 1687 h 4396"/>
                <a:gd name="T74" fmla="*/ 2192 w 4809"/>
                <a:gd name="T75" fmla="*/ 1783 h 4396"/>
                <a:gd name="T76" fmla="*/ 1804 w 4809"/>
                <a:gd name="T77" fmla="*/ 2500 h 4396"/>
                <a:gd name="T78" fmla="*/ 1477 w 4809"/>
                <a:gd name="T79" fmla="*/ 1687 h 4396"/>
                <a:gd name="T80" fmla="*/ 3800 w 4809"/>
                <a:gd name="T81" fmla="*/ 2110 h 4396"/>
                <a:gd name="T82" fmla="*/ 3720 w 4809"/>
                <a:gd name="T83" fmla="*/ 2498 h 4396"/>
                <a:gd name="T84" fmla="*/ 3603 w 4809"/>
                <a:gd name="T85" fmla="*/ 3285 h 4396"/>
                <a:gd name="T86" fmla="*/ 3319 w 4809"/>
                <a:gd name="T87" fmla="*/ 3362 h 4396"/>
                <a:gd name="T88" fmla="*/ 2760 w 4809"/>
                <a:gd name="T89" fmla="*/ 2222 h 4396"/>
                <a:gd name="T90" fmla="*/ 3136 w 4809"/>
                <a:gd name="T91" fmla="*/ 1788 h 4396"/>
                <a:gd name="T92" fmla="*/ 3162 w 4809"/>
                <a:gd name="T93" fmla="*/ 1738 h 4396"/>
                <a:gd name="T94" fmla="*/ 3362 w 4809"/>
                <a:gd name="T95" fmla="*/ 1399 h 4396"/>
                <a:gd name="T96" fmla="*/ 3923 w 4809"/>
                <a:gd name="T97" fmla="*/ 1470 h 4396"/>
                <a:gd name="T98" fmla="*/ 3894 w 4809"/>
                <a:gd name="T99" fmla="*/ 2081 h 4396"/>
                <a:gd name="T100" fmla="*/ 4022 w 4809"/>
                <a:gd name="T101" fmla="*/ 1167 h 4396"/>
                <a:gd name="T102" fmla="*/ 2702 w 4809"/>
                <a:gd name="T103" fmla="*/ 796 h 4396"/>
                <a:gd name="T104" fmla="*/ 1290 w 4809"/>
                <a:gd name="T105" fmla="*/ 1501 h 4396"/>
                <a:gd name="T106" fmla="*/ 916 w 4809"/>
                <a:gd name="T107" fmla="*/ 2920 h 4396"/>
                <a:gd name="T108" fmla="*/ 2717 w 4809"/>
                <a:gd name="T109" fmla="*/ 4396 h 4396"/>
                <a:gd name="T110" fmla="*/ 4517 w 4809"/>
                <a:gd name="T111" fmla="*/ 2596 h 4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09" h="4396">
                  <a:moveTo>
                    <a:pt x="3661" y="3199"/>
                  </a:moveTo>
                  <a:lnTo>
                    <a:pt x="3661" y="3199"/>
                  </a:lnTo>
                  <a:cubicBezTo>
                    <a:pt x="3630" y="3273"/>
                    <a:pt x="3545" y="3308"/>
                    <a:pt x="3471" y="3277"/>
                  </a:cubicBezTo>
                  <a:cubicBezTo>
                    <a:pt x="3397" y="3247"/>
                    <a:pt x="3361" y="3162"/>
                    <a:pt x="3392" y="3087"/>
                  </a:cubicBezTo>
                  <a:cubicBezTo>
                    <a:pt x="3423" y="3013"/>
                    <a:pt x="3508" y="2978"/>
                    <a:pt x="3582" y="3009"/>
                  </a:cubicBezTo>
                  <a:cubicBezTo>
                    <a:pt x="3656" y="3039"/>
                    <a:pt x="3691" y="3124"/>
                    <a:pt x="3661" y="3199"/>
                  </a:cubicBezTo>
                  <a:lnTo>
                    <a:pt x="3661" y="3199"/>
                  </a:lnTo>
                  <a:close/>
                  <a:moveTo>
                    <a:pt x="4807" y="3505"/>
                  </a:moveTo>
                  <a:lnTo>
                    <a:pt x="4807" y="3505"/>
                  </a:lnTo>
                  <a:cubicBezTo>
                    <a:pt x="4804" y="3610"/>
                    <a:pt x="4780" y="3696"/>
                    <a:pt x="4736" y="3760"/>
                  </a:cubicBezTo>
                  <a:cubicBezTo>
                    <a:pt x="4724" y="3779"/>
                    <a:pt x="4703" y="3789"/>
                    <a:pt x="4682" y="3789"/>
                  </a:cubicBezTo>
                  <a:cubicBezTo>
                    <a:pt x="4669" y="3789"/>
                    <a:pt x="4656" y="3785"/>
                    <a:pt x="4645" y="3778"/>
                  </a:cubicBezTo>
                  <a:cubicBezTo>
                    <a:pt x="4615" y="3757"/>
                    <a:pt x="4607" y="3716"/>
                    <a:pt x="4628" y="3686"/>
                  </a:cubicBezTo>
                  <a:cubicBezTo>
                    <a:pt x="4657" y="3643"/>
                    <a:pt x="4673" y="3580"/>
                    <a:pt x="4676" y="3500"/>
                  </a:cubicBezTo>
                  <a:cubicBezTo>
                    <a:pt x="4677" y="3464"/>
                    <a:pt x="4710" y="3435"/>
                    <a:pt x="4744" y="3437"/>
                  </a:cubicBezTo>
                  <a:cubicBezTo>
                    <a:pt x="4780" y="3439"/>
                    <a:pt x="4809" y="3469"/>
                    <a:pt x="4807" y="3505"/>
                  </a:cubicBezTo>
                  <a:lnTo>
                    <a:pt x="4807" y="3505"/>
                  </a:lnTo>
                  <a:close/>
                  <a:moveTo>
                    <a:pt x="4626" y="3147"/>
                  </a:moveTo>
                  <a:lnTo>
                    <a:pt x="4626" y="3147"/>
                  </a:lnTo>
                  <a:cubicBezTo>
                    <a:pt x="4607" y="3079"/>
                    <a:pt x="4584" y="3007"/>
                    <a:pt x="4556" y="2933"/>
                  </a:cubicBezTo>
                  <a:cubicBezTo>
                    <a:pt x="4543" y="2899"/>
                    <a:pt x="4560" y="2861"/>
                    <a:pt x="4594" y="2848"/>
                  </a:cubicBezTo>
                  <a:cubicBezTo>
                    <a:pt x="4628" y="2835"/>
                    <a:pt x="4666" y="2852"/>
                    <a:pt x="4679" y="2886"/>
                  </a:cubicBezTo>
                  <a:cubicBezTo>
                    <a:pt x="4708" y="2964"/>
                    <a:pt x="4733" y="3040"/>
                    <a:pt x="4752" y="3112"/>
                  </a:cubicBezTo>
                  <a:cubicBezTo>
                    <a:pt x="4762" y="3147"/>
                    <a:pt x="4741" y="3183"/>
                    <a:pt x="4706" y="3193"/>
                  </a:cubicBezTo>
                  <a:cubicBezTo>
                    <a:pt x="4701" y="3194"/>
                    <a:pt x="4695" y="3195"/>
                    <a:pt x="4689" y="3195"/>
                  </a:cubicBezTo>
                  <a:cubicBezTo>
                    <a:pt x="4660" y="3195"/>
                    <a:pt x="4634" y="3176"/>
                    <a:pt x="4626" y="3147"/>
                  </a:cubicBezTo>
                  <a:lnTo>
                    <a:pt x="4626" y="3147"/>
                  </a:lnTo>
                  <a:close/>
                  <a:moveTo>
                    <a:pt x="3863" y="2002"/>
                  </a:moveTo>
                  <a:lnTo>
                    <a:pt x="3863" y="2002"/>
                  </a:lnTo>
                  <a:cubicBezTo>
                    <a:pt x="3783" y="2002"/>
                    <a:pt x="3718" y="1937"/>
                    <a:pt x="3718" y="1856"/>
                  </a:cubicBezTo>
                  <a:cubicBezTo>
                    <a:pt x="3718" y="1776"/>
                    <a:pt x="3783" y="1711"/>
                    <a:pt x="3863" y="1711"/>
                  </a:cubicBezTo>
                  <a:cubicBezTo>
                    <a:pt x="3944" y="1711"/>
                    <a:pt x="4009" y="1776"/>
                    <a:pt x="4009" y="1856"/>
                  </a:cubicBezTo>
                  <a:cubicBezTo>
                    <a:pt x="4009" y="1937"/>
                    <a:pt x="3944" y="2002"/>
                    <a:pt x="3863" y="2002"/>
                  </a:cubicBezTo>
                  <a:lnTo>
                    <a:pt x="3863" y="2002"/>
                  </a:lnTo>
                  <a:close/>
                  <a:moveTo>
                    <a:pt x="3507" y="60"/>
                  </a:moveTo>
                  <a:lnTo>
                    <a:pt x="3507" y="60"/>
                  </a:lnTo>
                  <a:cubicBezTo>
                    <a:pt x="3512" y="24"/>
                    <a:pt x="3545" y="0"/>
                    <a:pt x="3581" y="4"/>
                  </a:cubicBezTo>
                  <a:cubicBezTo>
                    <a:pt x="3677" y="16"/>
                    <a:pt x="3761" y="63"/>
                    <a:pt x="3829" y="144"/>
                  </a:cubicBezTo>
                  <a:cubicBezTo>
                    <a:pt x="3853" y="171"/>
                    <a:pt x="3850" y="213"/>
                    <a:pt x="3822" y="236"/>
                  </a:cubicBezTo>
                  <a:cubicBezTo>
                    <a:pt x="3810" y="247"/>
                    <a:pt x="3795" y="252"/>
                    <a:pt x="3779" y="252"/>
                  </a:cubicBezTo>
                  <a:cubicBezTo>
                    <a:pt x="3761" y="252"/>
                    <a:pt x="3743" y="244"/>
                    <a:pt x="3729" y="229"/>
                  </a:cubicBezTo>
                  <a:cubicBezTo>
                    <a:pt x="3682" y="173"/>
                    <a:pt x="3628" y="142"/>
                    <a:pt x="3564" y="134"/>
                  </a:cubicBezTo>
                  <a:cubicBezTo>
                    <a:pt x="3528" y="129"/>
                    <a:pt x="3503" y="96"/>
                    <a:pt x="3507" y="60"/>
                  </a:cubicBezTo>
                  <a:lnTo>
                    <a:pt x="3507" y="60"/>
                  </a:lnTo>
                  <a:close/>
                  <a:moveTo>
                    <a:pt x="2971" y="372"/>
                  </a:moveTo>
                  <a:lnTo>
                    <a:pt x="2971" y="372"/>
                  </a:lnTo>
                  <a:cubicBezTo>
                    <a:pt x="2947" y="345"/>
                    <a:pt x="2948" y="304"/>
                    <a:pt x="2975" y="279"/>
                  </a:cubicBezTo>
                  <a:cubicBezTo>
                    <a:pt x="3043" y="217"/>
                    <a:pt x="3110" y="164"/>
                    <a:pt x="3176" y="122"/>
                  </a:cubicBezTo>
                  <a:cubicBezTo>
                    <a:pt x="3206" y="102"/>
                    <a:pt x="3247" y="111"/>
                    <a:pt x="3266" y="142"/>
                  </a:cubicBezTo>
                  <a:cubicBezTo>
                    <a:pt x="3286" y="172"/>
                    <a:pt x="3277" y="213"/>
                    <a:pt x="3247" y="232"/>
                  </a:cubicBezTo>
                  <a:cubicBezTo>
                    <a:pt x="3188" y="270"/>
                    <a:pt x="3126" y="318"/>
                    <a:pt x="3064" y="376"/>
                  </a:cubicBezTo>
                  <a:cubicBezTo>
                    <a:pt x="3051" y="387"/>
                    <a:pt x="3035" y="393"/>
                    <a:pt x="3020" y="393"/>
                  </a:cubicBezTo>
                  <a:cubicBezTo>
                    <a:pt x="3002" y="393"/>
                    <a:pt x="2984" y="386"/>
                    <a:pt x="2971" y="372"/>
                  </a:cubicBezTo>
                  <a:lnTo>
                    <a:pt x="2971" y="372"/>
                  </a:lnTo>
                  <a:close/>
                  <a:moveTo>
                    <a:pt x="3865" y="550"/>
                  </a:moveTo>
                  <a:lnTo>
                    <a:pt x="3865" y="550"/>
                  </a:lnTo>
                  <a:cubicBezTo>
                    <a:pt x="3858" y="514"/>
                    <a:pt x="3881" y="479"/>
                    <a:pt x="3916" y="472"/>
                  </a:cubicBezTo>
                  <a:cubicBezTo>
                    <a:pt x="3952" y="465"/>
                    <a:pt x="3987" y="488"/>
                    <a:pt x="3994" y="523"/>
                  </a:cubicBezTo>
                  <a:cubicBezTo>
                    <a:pt x="4009" y="599"/>
                    <a:pt x="4020" y="683"/>
                    <a:pt x="4026" y="774"/>
                  </a:cubicBezTo>
                  <a:cubicBezTo>
                    <a:pt x="4028" y="810"/>
                    <a:pt x="4001" y="841"/>
                    <a:pt x="3964" y="844"/>
                  </a:cubicBezTo>
                  <a:cubicBezTo>
                    <a:pt x="3963" y="844"/>
                    <a:pt x="3962" y="844"/>
                    <a:pt x="3960" y="844"/>
                  </a:cubicBezTo>
                  <a:cubicBezTo>
                    <a:pt x="3926" y="844"/>
                    <a:pt x="3897" y="817"/>
                    <a:pt x="3895" y="782"/>
                  </a:cubicBezTo>
                  <a:cubicBezTo>
                    <a:pt x="3889" y="698"/>
                    <a:pt x="3880" y="619"/>
                    <a:pt x="3865" y="550"/>
                  </a:cubicBezTo>
                  <a:lnTo>
                    <a:pt x="3865" y="550"/>
                  </a:lnTo>
                  <a:close/>
                  <a:moveTo>
                    <a:pt x="1573" y="3136"/>
                  </a:moveTo>
                  <a:lnTo>
                    <a:pt x="1573" y="3136"/>
                  </a:lnTo>
                  <a:cubicBezTo>
                    <a:pt x="1568" y="3168"/>
                    <a:pt x="1540" y="3191"/>
                    <a:pt x="1508" y="3191"/>
                  </a:cubicBezTo>
                  <a:cubicBezTo>
                    <a:pt x="1505" y="3191"/>
                    <a:pt x="1501" y="3191"/>
                    <a:pt x="1497" y="3190"/>
                  </a:cubicBezTo>
                  <a:cubicBezTo>
                    <a:pt x="1415" y="3176"/>
                    <a:pt x="1334" y="3161"/>
                    <a:pt x="1255" y="3144"/>
                  </a:cubicBezTo>
                  <a:cubicBezTo>
                    <a:pt x="1220" y="3136"/>
                    <a:pt x="1197" y="3101"/>
                    <a:pt x="1205" y="3066"/>
                  </a:cubicBezTo>
                  <a:cubicBezTo>
                    <a:pt x="1212" y="3030"/>
                    <a:pt x="1248" y="3008"/>
                    <a:pt x="1283" y="3015"/>
                  </a:cubicBezTo>
                  <a:cubicBezTo>
                    <a:pt x="1359" y="3032"/>
                    <a:pt x="1439" y="3047"/>
                    <a:pt x="1519" y="3060"/>
                  </a:cubicBezTo>
                  <a:cubicBezTo>
                    <a:pt x="1555" y="3066"/>
                    <a:pt x="1579" y="3100"/>
                    <a:pt x="1573" y="3136"/>
                  </a:cubicBezTo>
                  <a:lnTo>
                    <a:pt x="1573" y="3136"/>
                  </a:lnTo>
                  <a:close/>
                  <a:moveTo>
                    <a:pt x="73" y="2269"/>
                  </a:moveTo>
                  <a:lnTo>
                    <a:pt x="73" y="2269"/>
                  </a:lnTo>
                  <a:cubicBezTo>
                    <a:pt x="65" y="2269"/>
                    <a:pt x="57" y="2268"/>
                    <a:pt x="49" y="2264"/>
                  </a:cubicBezTo>
                  <a:cubicBezTo>
                    <a:pt x="15" y="2251"/>
                    <a:pt x="0" y="2213"/>
                    <a:pt x="12" y="2179"/>
                  </a:cubicBezTo>
                  <a:cubicBezTo>
                    <a:pt x="37" y="2116"/>
                    <a:pt x="79" y="2055"/>
                    <a:pt x="136" y="1996"/>
                  </a:cubicBezTo>
                  <a:cubicBezTo>
                    <a:pt x="148" y="1984"/>
                    <a:pt x="160" y="1972"/>
                    <a:pt x="173" y="1961"/>
                  </a:cubicBezTo>
                  <a:cubicBezTo>
                    <a:pt x="200" y="1936"/>
                    <a:pt x="242" y="1938"/>
                    <a:pt x="266" y="1965"/>
                  </a:cubicBezTo>
                  <a:cubicBezTo>
                    <a:pt x="290" y="1992"/>
                    <a:pt x="288" y="2034"/>
                    <a:pt x="261" y="2058"/>
                  </a:cubicBezTo>
                  <a:cubicBezTo>
                    <a:pt x="250" y="2068"/>
                    <a:pt x="240" y="2078"/>
                    <a:pt x="231" y="2087"/>
                  </a:cubicBezTo>
                  <a:cubicBezTo>
                    <a:pt x="185" y="2134"/>
                    <a:pt x="153" y="2181"/>
                    <a:pt x="134" y="2228"/>
                  </a:cubicBezTo>
                  <a:cubicBezTo>
                    <a:pt x="124" y="2254"/>
                    <a:pt x="99" y="2269"/>
                    <a:pt x="73" y="2269"/>
                  </a:cubicBezTo>
                  <a:lnTo>
                    <a:pt x="73" y="2269"/>
                  </a:lnTo>
                  <a:close/>
                  <a:moveTo>
                    <a:pt x="363" y="2669"/>
                  </a:moveTo>
                  <a:lnTo>
                    <a:pt x="363" y="2669"/>
                  </a:lnTo>
                  <a:cubicBezTo>
                    <a:pt x="393" y="2689"/>
                    <a:pt x="401" y="2730"/>
                    <a:pt x="380" y="2760"/>
                  </a:cubicBezTo>
                  <a:cubicBezTo>
                    <a:pt x="367" y="2778"/>
                    <a:pt x="347" y="2788"/>
                    <a:pt x="326" y="2788"/>
                  </a:cubicBezTo>
                  <a:cubicBezTo>
                    <a:pt x="313" y="2788"/>
                    <a:pt x="300" y="2785"/>
                    <a:pt x="289" y="2777"/>
                  </a:cubicBezTo>
                  <a:cubicBezTo>
                    <a:pt x="208" y="2722"/>
                    <a:pt x="143" y="2663"/>
                    <a:pt x="94" y="2603"/>
                  </a:cubicBezTo>
                  <a:cubicBezTo>
                    <a:pt x="71" y="2574"/>
                    <a:pt x="75" y="2533"/>
                    <a:pt x="103" y="2510"/>
                  </a:cubicBezTo>
                  <a:cubicBezTo>
                    <a:pt x="132" y="2487"/>
                    <a:pt x="173" y="2492"/>
                    <a:pt x="196" y="2520"/>
                  </a:cubicBezTo>
                  <a:cubicBezTo>
                    <a:pt x="237" y="2571"/>
                    <a:pt x="293" y="2621"/>
                    <a:pt x="363" y="2669"/>
                  </a:cubicBezTo>
                  <a:lnTo>
                    <a:pt x="363" y="2669"/>
                  </a:lnTo>
                  <a:close/>
                  <a:moveTo>
                    <a:pt x="788" y="1773"/>
                  </a:moveTo>
                  <a:lnTo>
                    <a:pt x="788" y="1773"/>
                  </a:lnTo>
                  <a:cubicBezTo>
                    <a:pt x="709" y="1801"/>
                    <a:pt x="636" y="1831"/>
                    <a:pt x="569" y="1863"/>
                  </a:cubicBezTo>
                  <a:cubicBezTo>
                    <a:pt x="560" y="1867"/>
                    <a:pt x="550" y="1869"/>
                    <a:pt x="541" y="1869"/>
                  </a:cubicBezTo>
                  <a:cubicBezTo>
                    <a:pt x="516" y="1869"/>
                    <a:pt x="493" y="1855"/>
                    <a:pt x="481" y="1831"/>
                  </a:cubicBezTo>
                  <a:cubicBezTo>
                    <a:pt x="466" y="1799"/>
                    <a:pt x="480" y="1759"/>
                    <a:pt x="513" y="1744"/>
                  </a:cubicBezTo>
                  <a:cubicBezTo>
                    <a:pt x="583" y="1711"/>
                    <a:pt x="661" y="1679"/>
                    <a:pt x="744" y="1649"/>
                  </a:cubicBezTo>
                  <a:cubicBezTo>
                    <a:pt x="778" y="1637"/>
                    <a:pt x="816" y="1655"/>
                    <a:pt x="828" y="1689"/>
                  </a:cubicBezTo>
                  <a:cubicBezTo>
                    <a:pt x="840" y="1723"/>
                    <a:pt x="823" y="1761"/>
                    <a:pt x="788" y="1773"/>
                  </a:cubicBezTo>
                  <a:lnTo>
                    <a:pt x="788" y="1773"/>
                  </a:lnTo>
                  <a:close/>
                  <a:moveTo>
                    <a:pt x="2717" y="4264"/>
                  </a:moveTo>
                  <a:lnTo>
                    <a:pt x="2717" y="4264"/>
                  </a:lnTo>
                  <a:cubicBezTo>
                    <a:pt x="1797" y="4264"/>
                    <a:pt x="1049" y="3516"/>
                    <a:pt x="1049" y="2596"/>
                  </a:cubicBezTo>
                  <a:cubicBezTo>
                    <a:pt x="1049" y="2241"/>
                    <a:pt x="1163" y="1894"/>
                    <a:pt x="1369" y="1612"/>
                  </a:cubicBezTo>
                  <a:cubicBezTo>
                    <a:pt x="1368" y="1615"/>
                    <a:pt x="1366" y="1618"/>
                    <a:pt x="1365" y="1620"/>
                  </a:cubicBezTo>
                  <a:cubicBezTo>
                    <a:pt x="1355" y="1636"/>
                    <a:pt x="1346" y="1652"/>
                    <a:pt x="1340" y="1667"/>
                  </a:cubicBezTo>
                  <a:cubicBezTo>
                    <a:pt x="1285" y="1820"/>
                    <a:pt x="1253" y="1932"/>
                    <a:pt x="1305" y="2097"/>
                  </a:cubicBezTo>
                  <a:lnTo>
                    <a:pt x="1312" y="2119"/>
                  </a:lnTo>
                  <a:cubicBezTo>
                    <a:pt x="1358" y="2262"/>
                    <a:pt x="1404" y="2410"/>
                    <a:pt x="1564" y="2473"/>
                  </a:cubicBezTo>
                  <a:cubicBezTo>
                    <a:pt x="1601" y="2487"/>
                    <a:pt x="1605" y="2493"/>
                    <a:pt x="1622" y="2518"/>
                  </a:cubicBezTo>
                  <a:cubicBezTo>
                    <a:pt x="1632" y="2532"/>
                    <a:pt x="1646" y="2552"/>
                    <a:pt x="1669" y="2577"/>
                  </a:cubicBezTo>
                  <a:cubicBezTo>
                    <a:pt x="1669" y="2577"/>
                    <a:pt x="1685" y="2592"/>
                    <a:pt x="1708" y="2607"/>
                  </a:cubicBezTo>
                  <a:cubicBezTo>
                    <a:pt x="1703" y="2615"/>
                    <a:pt x="1698" y="2623"/>
                    <a:pt x="1692" y="2630"/>
                  </a:cubicBezTo>
                  <a:cubicBezTo>
                    <a:pt x="1677" y="2652"/>
                    <a:pt x="1660" y="2676"/>
                    <a:pt x="1650" y="2705"/>
                  </a:cubicBezTo>
                  <a:cubicBezTo>
                    <a:pt x="1623" y="2778"/>
                    <a:pt x="1620" y="2856"/>
                    <a:pt x="1641" y="2926"/>
                  </a:cubicBezTo>
                  <a:cubicBezTo>
                    <a:pt x="1661" y="2992"/>
                    <a:pt x="1708" y="3034"/>
                    <a:pt x="1745" y="3068"/>
                  </a:cubicBezTo>
                  <a:cubicBezTo>
                    <a:pt x="1784" y="3103"/>
                    <a:pt x="1801" y="3121"/>
                    <a:pt x="1801" y="3144"/>
                  </a:cubicBezTo>
                  <a:cubicBezTo>
                    <a:pt x="1801" y="3148"/>
                    <a:pt x="1802" y="3152"/>
                    <a:pt x="1803" y="3155"/>
                  </a:cubicBezTo>
                  <a:cubicBezTo>
                    <a:pt x="1803" y="3157"/>
                    <a:pt x="1802" y="3158"/>
                    <a:pt x="1802" y="3159"/>
                  </a:cubicBezTo>
                  <a:cubicBezTo>
                    <a:pt x="1772" y="3334"/>
                    <a:pt x="1781" y="3529"/>
                    <a:pt x="1826" y="3737"/>
                  </a:cubicBezTo>
                  <a:cubicBezTo>
                    <a:pt x="1848" y="3836"/>
                    <a:pt x="1874" y="3909"/>
                    <a:pt x="1942" y="3986"/>
                  </a:cubicBezTo>
                  <a:cubicBezTo>
                    <a:pt x="1944" y="3987"/>
                    <a:pt x="2065" y="4115"/>
                    <a:pt x="2134" y="4115"/>
                  </a:cubicBezTo>
                  <a:cubicBezTo>
                    <a:pt x="2139" y="4115"/>
                    <a:pt x="2144" y="4114"/>
                    <a:pt x="2148" y="4113"/>
                  </a:cubicBezTo>
                  <a:cubicBezTo>
                    <a:pt x="2173" y="4104"/>
                    <a:pt x="2191" y="4082"/>
                    <a:pt x="2193" y="4056"/>
                  </a:cubicBezTo>
                  <a:cubicBezTo>
                    <a:pt x="2198" y="3994"/>
                    <a:pt x="2205" y="3933"/>
                    <a:pt x="2211" y="3872"/>
                  </a:cubicBezTo>
                  <a:cubicBezTo>
                    <a:pt x="2216" y="3831"/>
                    <a:pt x="2221" y="3791"/>
                    <a:pt x="2225" y="3751"/>
                  </a:cubicBezTo>
                  <a:lnTo>
                    <a:pt x="2226" y="3733"/>
                  </a:lnTo>
                  <a:cubicBezTo>
                    <a:pt x="2233" y="3665"/>
                    <a:pt x="2238" y="3622"/>
                    <a:pt x="2273" y="3593"/>
                  </a:cubicBezTo>
                  <a:cubicBezTo>
                    <a:pt x="2287" y="3581"/>
                    <a:pt x="2304" y="3573"/>
                    <a:pt x="2324" y="3564"/>
                  </a:cubicBezTo>
                  <a:cubicBezTo>
                    <a:pt x="2353" y="3551"/>
                    <a:pt x="2386" y="3535"/>
                    <a:pt x="2416" y="3505"/>
                  </a:cubicBezTo>
                  <a:cubicBezTo>
                    <a:pt x="2477" y="3444"/>
                    <a:pt x="2551" y="3334"/>
                    <a:pt x="2587" y="3249"/>
                  </a:cubicBezTo>
                  <a:lnTo>
                    <a:pt x="2599" y="3221"/>
                  </a:lnTo>
                  <a:cubicBezTo>
                    <a:pt x="2636" y="3138"/>
                    <a:pt x="2698" y="2999"/>
                    <a:pt x="2602" y="2899"/>
                  </a:cubicBezTo>
                  <a:cubicBezTo>
                    <a:pt x="2581" y="2878"/>
                    <a:pt x="2552" y="2861"/>
                    <a:pt x="2524" y="2846"/>
                  </a:cubicBezTo>
                  <a:cubicBezTo>
                    <a:pt x="2504" y="2834"/>
                    <a:pt x="2483" y="2822"/>
                    <a:pt x="2471" y="2812"/>
                  </a:cubicBezTo>
                  <a:lnTo>
                    <a:pt x="2461" y="2803"/>
                  </a:lnTo>
                  <a:cubicBezTo>
                    <a:pt x="2430" y="2774"/>
                    <a:pt x="2409" y="2755"/>
                    <a:pt x="2359" y="2738"/>
                  </a:cubicBezTo>
                  <a:cubicBezTo>
                    <a:pt x="2332" y="2728"/>
                    <a:pt x="2313" y="2725"/>
                    <a:pt x="2299" y="2723"/>
                  </a:cubicBezTo>
                  <a:cubicBezTo>
                    <a:pt x="2295" y="2722"/>
                    <a:pt x="2291" y="2722"/>
                    <a:pt x="2288" y="2720"/>
                  </a:cubicBezTo>
                  <a:cubicBezTo>
                    <a:pt x="2288" y="2720"/>
                    <a:pt x="2285" y="2719"/>
                    <a:pt x="2278" y="2712"/>
                  </a:cubicBezTo>
                  <a:cubicBezTo>
                    <a:pt x="2267" y="2700"/>
                    <a:pt x="2256" y="2683"/>
                    <a:pt x="2244" y="2664"/>
                  </a:cubicBezTo>
                  <a:cubicBezTo>
                    <a:pt x="2225" y="2634"/>
                    <a:pt x="2204" y="2601"/>
                    <a:pt x="2172" y="2573"/>
                  </a:cubicBezTo>
                  <a:cubicBezTo>
                    <a:pt x="2126" y="2532"/>
                    <a:pt x="2075" y="2512"/>
                    <a:pt x="2030" y="2495"/>
                  </a:cubicBezTo>
                  <a:cubicBezTo>
                    <a:pt x="1995" y="2481"/>
                    <a:pt x="1962" y="2469"/>
                    <a:pt x="1935" y="2447"/>
                  </a:cubicBezTo>
                  <a:cubicBezTo>
                    <a:pt x="1899" y="2420"/>
                    <a:pt x="1900" y="2409"/>
                    <a:pt x="1905" y="2363"/>
                  </a:cubicBezTo>
                  <a:cubicBezTo>
                    <a:pt x="1908" y="2335"/>
                    <a:pt x="1912" y="2301"/>
                    <a:pt x="1906" y="2261"/>
                  </a:cubicBezTo>
                  <a:cubicBezTo>
                    <a:pt x="1903" y="2242"/>
                    <a:pt x="1892" y="2226"/>
                    <a:pt x="1875" y="2216"/>
                  </a:cubicBezTo>
                  <a:cubicBezTo>
                    <a:pt x="1859" y="2206"/>
                    <a:pt x="1839" y="2203"/>
                    <a:pt x="1821" y="2209"/>
                  </a:cubicBezTo>
                  <a:cubicBezTo>
                    <a:pt x="1816" y="2210"/>
                    <a:pt x="1811" y="2212"/>
                    <a:pt x="1807" y="2213"/>
                  </a:cubicBezTo>
                  <a:cubicBezTo>
                    <a:pt x="1809" y="2208"/>
                    <a:pt x="1812" y="2203"/>
                    <a:pt x="1815" y="2197"/>
                  </a:cubicBezTo>
                  <a:cubicBezTo>
                    <a:pt x="1835" y="2160"/>
                    <a:pt x="1932" y="2116"/>
                    <a:pt x="1963" y="2130"/>
                  </a:cubicBezTo>
                  <a:cubicBezTo>
                    <a:pt x="1968" y="2131"/>
                    <a:pt x="1975" y="2142"/>
                    <a:pt x="1980" y="2149"/>
                  </a:cubicBezTo>
                  <a:cubicBezTo>
                    <a:pt x="1993" y="2168"/>
                    <a:pt x="2017" y="2202"/>
                    <a:pt x="2063" y="2199"/>
                  </a:cubicBezTo>
                  <a:cubicBezTo>
                    <a:pt x="2114" y="2196"/>
                    <a:pt x="2141" y="2146"/>
                    <a:pt x="2155" y="2119"/>
                  </a:cubicBezTo>
                  <a:cubicBezTo>
                    <a:pt x="2171" y="2090"/>
                    <a:pt x="2175" y="2061"/>
                    <a:pt x="2179" y="2035"/>
                  </a:cubicBezTo>
                  <a:cubicBezTo>
                    <a:pt x="2181" y="2017"/>
                    <a:pt x="2183" y="2001"/>
                    <a:pt x="2188" y="1991"/>
                  </a:cubicBezTo>
                  <a:cubicBezTo>
                    <a:pt x="2203" y="1962"/>
                    <a:pt x="2238" y="1920"/>
                    <a:pt x="2282" y="1879"/>
                  </a:cubicBezTo>
                  <a:cubicBezTo>
                    <a:pt x="2298" y="1864"/>
                    <a:pt x="2324" y="1844"/>
                    <a:pt x="2351" y="1823"/>
                  </a:cubicBezTo>
                  <a:cubicBezTo>
                    <a:pt x="2461" y="1740"/>
                    <a:pt x="2612" y="1626"/>
                    <a:pt x="2591" y="1480"/>
                  </a:cubicBezTo>
                  <a:cubicBezTo>
                    <a:pt x="2582" y="1421"/>
                    <a:pt x="2534" y="1366"/>
                    <a:pt x="2471" y="1342"/>
                  </a:cubicBezTo>
                  <a:cubicBezTo>
                    <a:pt x="2434" y="1328"/>
                    <a:pt x="2396" y="1328"/>
                    <a:pt x="2363" y="1339"/>
                  </a:cubicBezTo>
                  <a:cubicBezTo>
                    <a:pt x="2399" y="1315"/>
                    <a:pt x="2431" y="1285"/>
                    <a:pt x="2453" y="1243"/>
                  </a:cubicBezTo>
                  <a:cubicBezTo>
                    <a:pt x="2464" y="1221"/>
                    <a:pt x="2462" y="1194"/>
                    <a:pt x="2447" y="1174"/>
                  </a:cubicBezTo>
                  <a:cubicBezTo>
                    <a:pt x="2440" y="1165"/>
                    <a:pt x="2432" y="1158"/>
                    <a:pt x="2422" y="1154"/>
                  </a:cubicBezTo>
                  <a:cubicBezTo>
                    <a:pt x="2420" y="1152"/>
                    <a:pt x="2418" y="1150"/>
                    <a:pt x="2416" y="1147"/>
                  </a:cubicBezTo>
                  <a:cubicBezTo>
                    <a:pt x="2385" y="1117"/>
                    <a:pt x="2313" y="1045"/>
                    <a:pt x="2219" y="1077"/>
                  </a:cubicBezTo>
                  <a:cubicBezTo>
                    <a:pt x="2213" y="1079"/>
                    <a:pt x="2207" y="1082"/>
                    <a:pt x="2202" y="1085"/>
                  </a:cubicBezTo>
                  <a:cubicBezTo>
                    <a:pt x="2130" y="1136"/>
                    <a:pt x="2003" y="1146"/>
                    <a:pt x="1881" y="1146"/>
                  </a:cubicBezTo>
                  <a:cubicBezTo>
                    <a:pt x="1881" y="1146"/>
                    <a:pt x="1880" y="1146"/>
                    <a:pt x="1879" y="1146"/>
                  </a:cubicBezTo>
                  <a:cubicBezTo>
                    <a:pt x="2130" y="1002"/>
                    <a:pt x="2416" y="927"/>
                    <a:pt x="2717" y="927"/>
                  </a:cubicBezTo>
                  <a:cubicBezTo>
                    <a:pt x="3066" y="927"/>
                    <a:pt x="3406" y="1037"/>
                    <a:pt x="3688" y="1239"/>
                  </a:cubicBezTo>
                  <a:cubicBezTo>
                    <a:pt x="3635" y="1254"/>
                    <a:pt x="3585" y="1280"/>
                    <a:pt x="3543" y="1301"/>
                  </a:cubicBezTo>
                  <a:cubicBezTo>
                    <a:pt x="3524" y="1311"/>
                    <a:pt x="3497" y="1324"/>
                    <a:pt x="3495" y="1326"/>
                  </a:cubicBezTo>
                  <a:cubicBezTo>
                    <a:pt x="3481" y="1326"/>
                    <a:pt x="3476" y="1324"/>
                    <a:pt x="3476" y="1324"/>
                  </a:cubicBezTo>
                  <a:cubicBezTo>
                    <a:pt x="3475" y="1323"/>
                    <a:pt x="3471" y="1319"/>
                    <a:pt x="3468" y="1317"/>
                  </a:cubicBezTo>
                  <a:cubicBezTo>
                    <a:pt x="3457" y="1305"/>
                    <a:pt x="3439" y="1288"/>
                    <a:pt x="3409" y="1276"/>
                  </a:cubicBezTo>
                  <a:cubicBezTo>
                    <a:pt x="3238" y="1210"/>
                    <a:pt x="3177" y="1308"/>
                    <a:pt x="3128" y="1386"/>
                  </a:cubicBezTo>
                  <a:lnTo>
                    <a:pt x="3121" y="1398"/>
                  </a:lnTo>
                  <a:cubicBezTo>
                    <a:pt x="3118" y="1402"/>
                    <a:pt x="3114" y="1406"/>
                    <a:pt x="3110" y="1412"/>
                  </a:cubicBezTo>
                  <a:cubicBezTo>
                    <a:pt x="3083" y="1443"/>
                    <a:pt x="3040" y="1495"/>
                    <a:pt x="3059" y="1555"/>
                  </a:cubicBezTo>
                  <a:cubicBezTo>
                    <a:pt x="3066" y="1578"/>
                    <a:pt x="3080" y="1596"/>
                    <a:pt x="3101" y="1610"/>
                  </a:cubicBezTo>
                  <a:cubicBezTo>
                    <a:pt x="3030" y="1612"/>
                    <a:pt x="2994" y="1618"/>
                    <a:pt x="2969" y="1640"/>
                  </a:cubicBezTo>
                  <a:cubicBezTo>
                    <a:pt x="2921" y="1684"/>
                    <a:pt x="2858" y="1751"/>
                    <a:pt x="2859" y="1831"/>
                  </a:cubicBezTo>
                  <a:cubicBezTo>
                    <a:pt x="2860" y="1861"/>
                    <a:pt x="2870" y="1905"/>
                    <a:pt x="2916" y="1943"/>
                  </a:cubicBezTo>
                  <a:cubicBezTo>
                    <a:pt x="2979" y="1997"/>
                    <a:pt x="3058" y="1962"/>
                    <a:pt x="3110" y="1939"/>
                  </a:cubicBezTo>
                  <a:cubicBezTo>
                    <a:pt x="3122" y="1933"/>
                    <a:pt x="3134" y="1927"/>
                    <a:pt x="3145" y="1924"/>
                  </a:cubicBezTo>
                  <a:cubicBezTo>
                    <a:pt x="3155" y="1921"/>
                    <a:pt x="3167" y="1917"/>
                    <a:pt x="3181" y="1912"/>
                  </a:cubicBezTo>
                  <a:cubicBezTo>
                    <a:pt x="3204" y="1903"/>
                    <a:pt x="3255" y="1885"/>
                    <a:pt x="3274" y="1882"/>
                  </a:cubicBezTo>
                  <a:cubicBezTo>
                    <a:pt x="3295" y="1901"/>
                    <a:pt x="3337" y="1946"/>
                    <a:pt x="3348" y="1966"/>
                  </a:cubicBezTo>
                  <a:cubicBezTo>
                    <a:pt x="3349" y="1977"/>
                    <a:pt x="3352" y="1988"/>
                    <a:pt x="3354" y="1998"/>
                  </a:cubicBezTo>
                  <a:cubicBezTo>
                    <a:pt x="3202" y="1990"/>
                    <a:pt x="2862" y="1992"/>
                    <a:pt x="2779" y="2079"/>
                  </a:cubicBezTo>
                  <a:cubicBezTo>
                    <a:pt x="2772" y="2087"/>
                    <a:pt x="2763" y="2089"/>
                    <a:pt x="2740" y="2092"/>
                  </a:cubicBezTo>
                  <a:cubicBezTo>
                    <a:pt x="2709" y="2097"/>
                    <a:pt x="2662" y="2105"/>
                    <a:pt x="2624" y="2149"/>
                  </a:cubicBezTo>
                  <a:cubicBezTo>
                    <a:pt x="2552" y="2232"/>
                    <a:pt x="2493" y="2470"/>
                    <a:pt x="2517" y="2580"/>
                  </a:cubicBezTo>
                  <a:cubicBezTo>
                    <a:pt x="2556" y="2764"/>
                    <a:pt x="2696" y="2877"/>
                    <a:pt x="2935" y="2918"/>
                  </a:cubicBezTo>
                  <a:cubicBezTo>
                    <a:pt x="2983" y="2926"/>
                    <a:pt x="3092" y="2949"/>
                    <a:pt x="3153" y="2965"/>
                  </a:cubicBezTo>
                  <a:cubicBezTo>
                    <a:pt x="3152" y="2971"/>
                    <a:pt x="3150" y="2977"/>
                    <a:pt x="3149" y="2983"/>
                  </a:cubicBezTo>
                  <a:cubicBezTo>
                    <a:pt x="3139" y="3027"/>
                    <a:pt x="3133" y="3056"/>
                    <a:pt x="3136" y="3081"/>
                  </a:cubicBezTo>
                  <a:cubicBezTo>
                    <a:pt x="3142" y="3133"/>
                    <a:pt x="3154" y="3174"/>
                    <a:pt x="3165" y="3210"/>
                  </a:cubicBezTo>
                  <a:cubicBezTo>
                    <a:pt x="3180" y="3258"/>
                    <a:pt x="3192" y="3297"/>
                    <a:pt x="3188" y="3353"/>
                  </a:cubicBezTo>
                  <a:cubicBezTo>
                    <a:pt x="3180" y="3468"/>
                    <a:pt x="3187" y="3551"/>
                    <a:pt x="3209" y="3615"/>
                  </a:cubicBezTo>
                  <a:cubicBezTo>
                    <a:pt x="3247" y="3726"/>
                    <a:pt x="3300" y="3783"/>
                    <a:pt x="3328" y="3808"/>
                  </a:cubicBezTo>
                  <a:cubicBezTo>
                    <a:pt x="3343" y="3836"/>
                    <a:pt x="3372" y="3855"/>
                    <a:pt x="3408" y="3860"/>
                  </a:cubicBezTo>
                  <a:cubicBezTo>
                    <a:pt x="3476" y="3871"/>
                    <a:pt x="3573" y="3829"/>
                    <a:pt x="3603" y="3778"/>
                  </a:cubicBezTo>
                  <a:cubicBezTo>
                    <a:pt x="3626" y="3739"/>
                    <a:pt x="3678" y="3533"/>
                    <a:pt x="3681" y="3507"/>
                  </a:cubicBezTo>
                  <a:lnTo>
                    <a:pt x="3684" y="3489"/>
                  </a:lnTo>
                  <a:cubicBezTo>
                    <a:pt x="3685" y="3474"/>
                    <a:pt x="3686" y="3464"/>
                    <a:pt x="3688" y="3456"/>
                  </a:cubicBezTo>
                  <a:cubicBezTo>
                    <a:pt x="3719" y="3484"/>
                    <a:pt x="3749" y="3511"/>
                    <a:pt x="3779" y="3537"/>
                  </a:cubicBezTo>
                  <a:cubicBezTo>
                    <a:pt x="3791" y="3547"/>
                    <a:pt x="3806" y="3552"/>
                    <a:pt x="3821" y="3552"/>
                  </a:cubicBezTo>
                  <a:cubicBezTo>
                    <a:pt x="3840" y="3552"/>
                    <a:pt x="3858" y="3544"/>
                    <a:pt x="3871" y="3529"/>
                  </a:cubicBezTo>
                  <a:cubicBezTo>
                    <a:pt x="3895" y="3501"/>
                    <a:pt x="3891" y="3460"/>
                    <a:pt x="3864" y="3436"/>
                  </a:cubicBezTo>
                  <a:cubicBezTo>
                    <a:pt x="3832" y="3410"/>
                    <a:pt x="3800" y="3381"/>
                    <a:pt x="3768" y="3351"/>
                  </a:cubicBezTo>
                  <a:cubicBezTo>
                    <a:pt x="3834" y="3279"/>
                    <a:pt x="3902" y="3205"/>
                    <a:pt x="3912" y="3071"/>
                  </a:cubicBezTo>
                  <a:cubicBezTo>
                    <a:pt x="3917" y="3011"/>
                    <a:pt x="3903" y="2960"/>
                    <a:pt x="3892" y="2919"/>
                  </a:cubicBezTo>
                  <a:cubicBezTo>
                    <a:pt x="3876" y="2856"/>
                    <a:pt x="3868" y="2827"/>
                    <a:pt x="3907" y="2783"/>
                  </a:cubicBezTo>
                  <a:cubicBezTo>
                    <a:pt x="3912" y="2778"/>
                    <a:pt x="3929" y="2761"/>
                    <a:pt x="3952" y="2740"/>
                  </a:cubicBezTo>
                  <a:cubicBezTo>
                    <a:pt x="4092" y="2608"/>
                    <a:pt x="4092" y="2608"/>
                    <a:pt x="4092" y="2576"/>
                  </a:cubicBezTo>
                  <a:cubicBezTo>
                    <a:pt x="4092" y="2558"/>
                    <a:pt x="4085" y="2541"/>
                    <a:pt x="4073" y="2529"/>
                  </a:cubicBezTo>
                  <a:cubicBezTo>
                    <a:pt x="4046" y="2501"/>
                    <a:pt x="4011" y="2498"/>
                    <a:pt x="3979" y="2503"/>
                  </a:cubicBezTo>
                  <a:cubicBezTo>
                    <a:pt x="4041" y="2469"/>
                    <a:pt x="4061" y="2439"/>
                    <a:pt x="4052" y="2387"/>
                  </a:cubicBezTo>
                  <a:cubicBezTo>
                    <a:pt x="4058" y="2389"/>
                    <a:pt x="4064" y="2392"/>
                    <a:pt x="4070" y="2394"/>
                  </a:cubicBezTo>
                  <a:cubicBezTo>
                    <a:pt x="4120" y="2410"/>
                    <a:pt x="4164" y="2406"/>
                    <a:pt x="4199" y="2402"/>
                  </a:cubicBezTo>
                  <a:cubicBezTo>
                    <a:pt x="4221" y="2400"/>
                    <a:pt x="4241" y="2398"/>
                    <a:pt x="4260" y="2401"/>
                  </a:cubicBezTo>
                  <a:cubicBezTo>
                    <a:pt x="4321" y="2411"/>
                    <a:pt x="4364" y="2469"/>
                    <a:pt x="4384" y="2519"/>
                  </a:cubicBezTo>
                  <a:cubicBezTo>
                    <a:pt x="4385" y="2545"/>
                    <a:pt x="4386" y="2570"/>
                    <a:pt x="4386" y="2596"/>
                  </a:cubicBezTo>
                  <a:cubicBezTo>
                    <a:pt x="4386" y="3516"/>
                    <a:pt x="3637" y="4264"/>
                    <a:pt x="2717" y="4264"/>
                  </a:cubicBezTo>
                  <a:lnTo>
                    <a:pt x="2717" y="4264"/>
                  </a:lnTo>
                  <a:close/>
                  <a:moveTo>
                    <a:pt x="1924" y="3245"/>
                  </a:moveTo>
                  <a:lnTo>
                    <a:pt x="1924" y="3245"/>
                  </a:lnTo>
                  <a:cubicBezTo>
                    <a:pt x="1958" y="3249"/>
                    <a:pt x="1991" y="3251"/>
                    <a:pt x="2025" y="3254"/>
                  </a:cubicBezTo>
                  <a:cubicBezTo>
                    <a:pt x="2047" y="3307"/>
                    <a:pt x="2099" y="3343"/>
                    <a:pt x="2159" y="3343"/>
                  </a:cubicBezTo>
                  <a:cubicBezTo>
                    <a:pt x="2240" y="3343"/>
                    <a:pt x="2305" y="3278"/>
                    <a:pt x="2305" y="3198"/>
                  </a:cubicBezTo>
                  <a:cubicBezTo>
                    <a:pt x="2305" y="3118"/>
                    <a:pt x="2240" y="3052"/>
                    <a:pt x="2159" y="3052"/>
                  </a:cubicBezTo>
                  <a:cubicBezTo>
                    <a:pt x="2106" y="3052"/>
                    <a:pt x="2061" y="3081"/>
                    <a:pt x="2035" y="3123"/>
                  </a:cubicBezTo>
                  <a:cubicBezTo>
                    <a:pt x="2000" y="3120"/>
                    <a:pt x="1965" y="3118"/>
                    <a:pt x="1930" y="3114"/>
                  </a:cubicBezTo>
                  <a:cubicBezTo>
                    <a:pt x="1918" y="3048"/>
                    <a:pt x="1872" y="3006"/>
                    <a:pt x="1833" y="2971"/>
                  </a:cubicBezTo>
                  <a:cubicBezTo>
                    <a:pt x="1803" y="2943"/>
                    <a:pt x="1776" y="2919"/>
                    <a:pt x="1767" y="2888"/>
                  </a:cubicBezTo>
                  <a:cubicBezTo>
                    <a:pt x="1754" y="2846"/>
                    <a:pt x="1756" y="2795"/>
                    <a:pt x="1773" y="2750"/>
                  </a:cubicBezTo>
                  <a:cubicBezTo>
                    <a:pt x="1777" y="2738"/>
                    <a:pt x="1788" y="2722"/>
                    <a:pt x="1800" y="2706"/>
                  </a:cubicBezTo>
                  <a:cubicBezTo>
                    <a:pt x="1826" y="2669"/>
                    <a:pt x="1861" y="2618"/>
                    <a:pt x="1852" y="2553"/>
                  </a:cubicBezTo>
                  <a:cubicBezTo>
                    <a:pt x="1852" y="2553"/>
                    <a:pt x="1852" y="2553"/>
                    <a:pt x="1852" y="2553"/>
                  </a:cubicBezTo>
                  <a:cubicBezTo>
                    <a:pt x="1851" y="2551"/>
                    <a:pt x="1850" y="2549"/>
                    <a:pt x="1850" y="2547"/>
                  </a:cubicBezTo>
                  <a:cubicBezTo>
                    <a:pt x="1851" y="2549"/>
                    <a:pt x="1852" y="2550"/>
                    <a:pt x="1854" y="2551"/>
                  </a:cubicBezTo>
                  <a:cubicBezTo>
                    <a:pt x="1896" y="2584"/>
                    <a:pt x="1942" y="2602"/>
                    <a:pt x="1983" y="2617"/>
                  </a:cubicBezTo>
                  <a:cubicBezTo>
                    <a:pt x="2022" y="2633"/>
                    <a:pt x="2057" y="2646"/>
                    <a:pt x="2086" y="2671"/>
                  </a:cubicBezTo>
                  <a:cubicBezTo>
                    <a:pt x="2103" y="2687"/>
                    <a:pt x="2117" y="2709"/>
                    <a:pt x="2132" y="2734"/>
                  </a:cubicBezTo>
                  <a:cubicBezTo>
                    <a:pt x="2148" y="2757"/>
                    <a:pt x="2163" y="2782"/>
                    <a:pt x="2184" y="2804"/>
                  </a:cubicBezTo>
                  <a:cubicBezTo>
                    <a:pt x="2219" y="2840"/>
                    <a:pt x="2246" y="2847"/>
                    <a:pt x="2277" y="2852"/>
                  </a:cubicBezTo>
                  <a:cubicBezTo>
                    <a:pt x="2286" y="2854"/>
                    <a:pt x="2299" y="2856"/>
                    <a:pt x="2316" y="2862"/>
                  </a:cubicBezTo>
                  <a:cubicBezTo>
                    <a:pt x="2340" y="2870"/>
                    <a:pt x="2345" y="2875"/>
                    <a:pt x="2373" y="2900"/>
                  </a:cubicBezTo>
                  <a:lnTo>
                    <a:pt x="2383" y="2909"/>
                  </a:lnTo>
                  <a:cubicBezTo>
                    <a:pt x="2405" y="2929"/>
                    <a:pt x="2433" y="2945"/>
                    <a:pt x="2459" y="2960"/>
                  </a:cubicBezTo>
                  <a:cubicBezTo>
                    <a:pt x="2477" y="2970"/>
                    <a:pt x="2499" y="2983"/>
                    <a:pt x="2507" y="2991"/>
                  </a:cubicBezTo>
                  <a:cubicBezTo>
                    <a:pt x="2539" y="3024"/>
                    <a:pt x="2514" y="3090"/>
                    <a:pt x="2479" y="3168"/>
                  </a:cubicBezTo>
                  <a:lnTo>
                    <a:pt x="2466" y="3197"/>
                  </a:lnTo>
                  <a:cubicBezTo>
                    <a:pt x="2437" y="3267"/>
                    <a:pt x="2373" y="3363"/>
                    <a:pt x="2324" y="3412"/>
                  </a:cubicBezTo>
                  <a:cubicBezTo>
                    <a:pt x="2310" y="3426"/>
                    <a:pt x="2291" y="3434"/>
                    <a:pt x="2268" y="3445"/>
                  </a:cubicBezTo>
                  <a:cubicBezTo>
                    <a:pt x="2244" y="3456"/>
                    <a:pt x="2216" y="3470"/>
                    <a:pt x="2188" y="3492"/>
                  </a:cubicBezTo>
                  <a:cubicBezTo>
                    <a:pt x="2111" y="3557"/>
                    <a:pt x="2102" y="3648"/>
                    <a:pt x="2095" y="3721"/>
                  </a:cubicBezTo>
                  <a:lnTo>
                    <a:pt x="2094" y="3738"/>
                  </a:lnTo>
                  <a:cubicBezTo>
                    <a:pt x="2090" y="3777"/>
                    <a:pt x="2085" y="3817"/>
                    <a:pt x="2081" y="3857"/>
                  </a:cubicBezTo>
                  <a:cubicBezTo>
                    <a:pt x="2078" y="3880"/>
                    <a:pt x="2076" y="3903"/>
                    <a:pt x="2073" y="3927"/>
                  </a:cubicBezTo>
                  <a:cubicBezTo>
                    <a:pt x="2058" y="3914"/>
                    <a:pt x="2045" y="3903"/>
                    <a:pt x="2041" y="3899"/>
                  </a:cubicBezTo>
                  <a:cubicBezTo>
                    <a:pt x="1991" y="3842"/>
                    <a:pt x="1973" y="3792"/>
                    <a:pt x="1955" y="3709"/>
                  </a:cubicBezTo>
                  <a:cubicBezTo>
                    <a:pt x="1918" y="3542"/>
                    <a:pt x="1909" y="3387"/>
                    <a:pt x="1924" y="3245"/>
                  </a:cubicBezTo>
                  <a:lnTo>
                    <a:pt x="1924" y="3245"/>
                  </a:lnTo>
                  <a:close/>
                  <a:moveTo>
                    <a:pt x="2272" y="1485"/>
                  </a:moveTo>
                  <a:lnTo>
                    <a:pt x="2272" y="1485"/>
                  </a:lnTo>
                  <a:cubicBezTo>
                    <a:pt x="2264" y="1501"/>
                    <a:pt x="2223" y="1531"/>
                    <a:pt x="2199" y="1549"/>
                  </a:cubicBezTo>
                  <a:cubicBezTo>
                    <a:pt x="2195" y="1552"/>
                    <a:pt x="2192" y="1555"/>
                    <a:pt x="2188" y="1557"/>
                  </a:cubicBezTo>
                  <a:cubicBezTo>
                    <a:pt x="2186" y="1556"/>
                    <a:pt x="2183" y="1554"/>
                    <a:pt x="2181" y="1553"/>
                  </a:cubicBezTo>
                  <a:cubicBezTo>
                    <a:pt x="2159" y="1539"/>
                    <a:pt x="2128" y="1521"/>
                    <a:pt x="2125" y="1508"/>
                  </a:cubicBezTo>
                  <a:cubicBezTo>
                    <a:pt x="2123" y="1501"/>
                    <a:pt x="2128" y="1483"/>
                    <a:pt x="2144" y="1457"/>
                  </a:cubicBezTo>
                  <a:cubicBezTo>
                    <a:pt x="2161" y="1432"/>
                    <a:pt x="2208" y="1412"/>
                    <a:pt x="2253" y="1393"/>
                  </a:cubicBezTo>
                  <a:cubicBezTo>
                    <a:pt x="2273" y="1384"/>
                    <a:pt x="2294" y="1375"/>
                    <a:pt x="2315" y="1365"/>
                  </a:cubicBezTo>
                  <a:cubicBezTo>
                    <a:pt x="2314" y="1366"/>
                    <a:pt x="2313" y="1366"/>
                    <a:pt x="2313" y="1367"/>
                  </a:cubicBezTo>
                  <a:cubicBezTo>
                    <a:pt x="2273" y="1402"/>
                    <a:pt x="2272" y="1448"/>
                    <a:pt x="2272" y="1472"/>
                  </a:cubicBezTo>
                  <a:cubicBezTo>
                    <a:pt x="2272" y="1477"/>
                    <a:pt x="2272" y="1485"/>
                    <a:pt x="2272" y="1485"/>
                  </a:cubicBezTo>
                  <a:lnTo>
                    <a:pt x="2272" y="1485"/>
                  </a:lnTo>
                  <a:close/>
                  <a:moveTo>
                    <a:pt x="1687" y="1273"/>
                  </a:moveTo>
                  <a:lnTo>
                    <a:pt x="1687" y="1273"/>
                  </a:lnTo>
                  <a:cubicBezTo>
                    <a:pt x="1707" y="1274"/>
                    <a:pt x="1728" y="1274"/>
                    <a:pt x="1751" y="1275"/>
                  </a:cubicBezTo>
                  <a:cubicBezTo>
                    <a:pt x="1913" y="1280"/>
                    <a:pt x="2131" y="1287"/>
                    <a:pt x="2267" y="1200"/>
                  </a:cubicBezTo>
                  <a:cubicBezTo>
                    <a:pt x="2277" y="1201"/>
                    <a:pt x="2290" y="1210"/>
                    <a:pt x="2302" y="1221"/>
                  </a:cubicBezTo>
                  <a:cubicBezTo>
                    <a:pt x="2276" y="1241"/>
                    <a:pt x="2240" y="1256"/>
                    <a:pt x="2202" y="1272"/>
                  </a:cubicBezTo>
                  <a:cubicBezTo>
                    <a:pt x="2138" y="1299"/>
                    <a:pt x="2072" y="1326"/>
                    <a:pt x="2034" y="1386"/>
                  </a:cubicBezTo>
                  <a:cubicBezTo>
                    <a:pt x="1998" y="1442"/>
                    <a:pt x="1986" y="1491"/>
                    <a:pt x="1997" y="1538"/>
                  </a:cubicBezTo>
                  <a:cubicBezTo>
                    <a:pt x="2013" y="1605"/>
                    <a:pt x="2071" y="1640"/>
                    <a:pt x="2113" y="1665"/>
                  </a:cubicBezTo>
                  <a:cubicBezTo>
                    <a:pt x="2126" y="1673"/>
                    <a:pt x="2139" y="1680"/>
                    <a:pt x="2149" y="1689"/>
                  </a:cubicBezTo>
                  <a:cubicBezTo>
                    <a:pt x="2175" y="1710"/>
                    <a:pt x="2211" y="1709"/>
                    <a:pt x="2235" y="1687"/>
                  </a:cubicBezTo>
                  <a:cubicBezTo>
                    <a:pt x="2246" y="1677"/>
                    <a:pt x="2261" y="1666"/>
                    <a:pt x="2277" y="1655"/>
                  </a:cubicBezTo>
                  <a:cubicBezTo>
                    <a:pt x="2319" y="1624"/>
                    <a:pt x="2366" y="1589"/>
                    <a:pt x="2389" y="1546"/>
                  </a:cubicBezTo>
                  <a:cubicBezTo>
                    <a:pt x="2403" y="1519"/>
                    <a:pt x="2403" y="1492"/>
                    <a:pt x="2403" y="1473"/>
                  </a:cubicBezTo>
                  <a:cubicBezTo>
                    <a:pt x="2403" y="1470"/>
                    <a:pt x="2403" y="1467"/>
                    <a:pt x="2404" y="1463"/>
                  </a:cubicBezTo>
                  <a:cubicBezTo>
                    <a:pt x="2411" y="1461"/>
                    <a:pt x="2419" y="1463"/>
                    <a:pt x="2425" y="1465"/>
                  </a:cubicBezTo>
                  <a:cubicBezTo>
                    <a:pt x="2445" y="1473"/>
                    <a:pt x="2459" y="1490"/>
                    <a:pt x="2461" y="1499"/>
                  </a:cubicBezTo>
                  <a:cubicBezTo>
                    <a:pt x="2471" y="1568"/>
                    <a:pt x="2351" y="1659"/>
                    <a:pt x="2272" y="1718"/>
                  </a:cubicBezTo>
                  <a:cubicBezTo>
                    <a:pt x="2240" y="1742"/>
                    <a:pt x="2213" y="1763"/>
                    <a:pt x="2192" y="1783"/>
                  </a:cubicBezTo>
                  <a:cubicBezTo>
                    <a:pt x="2159" y="1813"/>
                    <a:pt x="2100" y="1873"/>
                    <a:pt x="2071" y="1933"/>
                  </a:cubicBezTo>
                  <a:cubicBezTo>
                    <a:pt x="2056" y="1962"/>
                    <a:pt x="2052" y="1992"/>
                    <a:pt x="2049" y="2016"/>
                  </a:cubicBezTo>
                  <a:cubicBezTo>
                    <a:pt x="2048" y="2020"/>
                    <a:pt x="2047" y="2024"/>
                    <a:pt x="2047" y="2028"/>
                  </a:cubicBezTo>
                  <a:cubicBezTo>
                    <a:pt x="2038" y="2021"/>
                    <a:pt x="2028" y="2015"/>
                    <a:pt x="2016" y="2009"/>
                  </a:cubicBezTo>
                  <a:cubicBezTo>
                    <a:pt x="1907" y="1961"/>
                    <a:pt x="1744" y="2052"/>
                    <a:pt x="1699" y="2134"/>
                  </a:cubicBezTo>
                  <a:cubicBezTo>
                    <a:pt x="1684" y="2163"/>
                    <a:pt x="1637" y="2249"/>
                    <a:pt x="1687" y="2310"/>
                  </a:cubicBezTo>
                  <a:cubicBezTo>
                    <a:pt x="1707" y="2335"/>
                    <a:pt x="1737" y="2348"/>
                    <a:pt x="1775" y="2348"/>
                  </a:cubicBezTo>
                  <a:cubicBezTo>
                    <a:pt x="1770" y="2390"/>
                    <a:pt x="1765" y="2444"/>
                    <a:pt x="1804" y="2500"/>
                  </a:cubicBezTo>
                  <a:cubicBezTo>
                    <a:pt x="1798" y="2498"/>
                    <a:pt x="1791" y="2497"/>
                    <a:pt x="1784" y="2497"/>
                  </a:cubicBezTo>
                  <a:cubicBezTo>
                    <a:pt x="1776" y="2493"/>
                    <a:pt x="1767" y="2487"/>
                    <a:pt x="1761" y="2483"/>
                  </a:cubicBezTo>
                  <a:cubicBezTo>
                    <a:pt x="1747" y="2467"/>
                    <a:pt x="1738" y="2455"/>
                    <a:pt x="1730" y="2442"/>
                  </a:cubicBezTo>
                  <a:cubicBezTo>
                    <a:pt x="1703" y="2405"/>
                    <a:pt x="1681" y="2378"/>
                    <a:pt x="1612" y="2351"/>
                  </a:cubicBezTo>
                  <a:cubicBezTo>
                    <a:pt x="1516" y="2313"/>
                    <a:pt x="1483" y="2223"/>
                    <a:pt x="1438" y="2080"/>
                  </a:cubicBezTo>
                  <a:lnTo>
                    <a:pt x="1431" y="2057"/>
                  </a:lnTo>
                  <a:cubicBezTo>
                    <a:pt x="1390" y="1929"/>
                    <a:pt x="1415" y="1846"/>
                    <a:pt x="1463" y="1712"/>
                  </a:cubicBezTo>
                  <a:cubicBezTo>
                    <a:pt x="1466" y="1705"/>
                    <a:pt x="1472" y="1697"/>
                    <a:pt x="1477" y="1687"/>
                  </a:cubicBezTo>
                  <a:cubicBezTo>
                    <a:pt x="1493" y="1660"/>
                    <a:pt x="1511" y="1630"/>
                    <a:pt x="1516" y="1598"/>
                  </a:cubicBezTo>
                  <a:cubicBezTo>
                    <a:pt x="1522" y="1551"/>
                    <a:pt x="1525" y="1498"/>
                    <a:pt x="1490" y="1460"/>
                  </a:cubicBezTo>
                  <a:cubicBezTo>
                    <a:pt x="1490" y="1459"/>
                    <a:pt x="1489" y="1459"/>
                    <a:pt x="1489" y="1458"/>
                  </a:cubicBezTo>
                  <a:cubicBezTo>
                    <a:pt x="1532" y="1406"/>
                    <a:pt x="1599" y="1337"/>
                    <a:pt x="1687" y="1273"/>
                  </a:cubicBezTo>
                  <a:lnTo>
                    <a:pt x="1687" y="1273"/>
                  </a:lnTo>
                  <a:close/>
                  <a:moveTo>
                    <a:pt x="3894" y="2081"/>
                  </a:moveTo>
                  <a:lnTo>
                    <a:pt x="3894" y="2081"/>
                  </a:lnTo>
                  <a:cubicBezTo>
                    <a:pt x="3860" y="2066"/>
                    <a:pt x="3820" y="2079"/>
                    <a:pt x="3800" y="2110"/>
                  </a:cubicBezTo>
                  <a:cubicBezTo>
                    <a:pt x="3780" y="2142"/>
                    <a:pt x="3786" y="2183"/>
                    <a:pt x="3813" y="2208"/>
                  </a:cubicBezTo>
                  <a:cubicBezTo>
                    <a:pt x="3853" y="2243"/>
                    <a:pt x="3897" y="2333"/>
                    <a:pt x="3911" y="2373"/>
                  </a:cubicBezTo>
                  <a:lnTo>
                    <a:pt x="3916" y="2388"/>
                  </a:lnTo>
                  <a:cubicBezTo>
                    <a:pt x="3914" y="2389"/>
                    <a:pt x="3912" y="2390"/>
                    <a:pt x="3910" y="2391"/>
                  </a:cubicBezTo>
                  <a:cubicBezTo>
                    <a:pt x="3891" y="2401"/>
                    <a:pt x="3851" y="2405"/>
                    <a:pt x="3833" y="2400"/>
                  </a:cubicBezTo>
                  <a:cubicBezTo>
                    <a:pt x="3774" y="2340"/>
                    <a:pt x="3734" y="2303"/>
                    <a:pt x="3686" y="2345"/>
                  </a:cubicBezTo>
                  <a:cubicBezTo>
                    <a:pt x="3637" y="2387"/>
                    <a:pt x="3677" y="2440"/>
                    <a:pt x="3695" y="2462"/>
                  </a:cubicBezTo>
                  <a:cubicBezTo>
                    <a:pt x="3701" y="2471"/>
                    <a:pt x="3710" y="2484"/>
                    <a:pt x="3720" y="2498"/>
                  </a:cubicBezTo>
                  <a:cubicBezTo>
                    <a:pt x="3769" y="2573"/>
                    <a:pt x="3808" y="2628"/>
                    <a:pt x="3854" y="2645"/>
                  </a:cubicBezTo>
                  <a:cubicBezTo>
                    <a:pt x="3856" y="2646"/>
                    <a:pt x="3857" y="2646"/>
                    <a:pt x="3859" y="2647"/>
                  </a:cubicBezTo>
                  <a:cubicBezTo>
                    <a:pt x="3833" y="2672"/>
                    <a:pt x="3812" y="2692"/>
                    <a:pt x="3809" y="2695"/>
                  </a:cubicBezTo>
                  <a:cubicBezTo>
                    <a:pt x="3724" y="2793"/>
                    <a:pt x="3747" y="2882"/>
                    <a:pt x="3765" y="2952"/>
                  </a:cubicBezTo>
                  <a:cubicBezTo>
                    <a:pt x="3775" y="2989"/>
                    <a:pt x="3784" y="3023"/>
                    <a:pt x="3781" y="3062"/>
                  </a:cubicBezTo>
                  <a:cubicBezTo>
                    <a:pt x="3774" y="3151"/>
                    <a:pt x="3728" y="3201"/>
                    <a:pt x="3669" y="3265"/>
                  </a:cubicBezTo>
                  <a:cubicBezTo>
                    <a:pt x="3668" y="3266"/>
                    <a:pt x="3667" y="3267"/>
                    <a:pt x="3666" y="3268"/>
                  </a:cubicBezTo>
                  <a:cubicBezTo>
                    <a:pt x="3644" y="3262"/>
                    <a:pt x="3620" y="3267"/>
                    <a:pt x="3603" y="3285"/>
                  </a:cubicBezTo>
                  <a:cubicBezTo>
                    <a:pt x="3584" y="3305"/>
                    <a:pt x="3580" y="3334"/>
                    <a:pt x="3591" y="3357"/>
                  </a:cubicBezTo>
                  <a:cubicBezTo>
                    <a:pt x="3563" y="3398"/>
                    <a:pt x="3559" y="3425"/>
                    <a:pt x="3553" y="3474"/>
                  </a:cubicBezTo>
                  <a:lnTo>
                    <a:pt x="3551" y="3491"/>
                  </a:lnTo>
                  <a:cubicBezTo>
                    <a:pt x="3547" y="3516"/>
                    <a:pt x="3506" y="3672"/>
                    <a:pt x="3491" y="3709"/>
                  </a:cubicBezTo>
                  <a:cubicBezTo>
                    <a:pt x="3479" y="3717"/>
                    <a:pt x="3453" y="3728"/>
                    <a:pt x="3436" y="3730"/>
                  </a:cubicBezTo>
                  <a:cubicBezTo>
                    <a:pt x="3431" y="3723"/>
                    <a:pt x="3425" y="3717"/>
                    <a:pt x="3419" y="3713"/>
                  </a:cubicBezTo>
                  <a:cubicBezTo>
                    <a:pt x="3418" y="3712"/>
                    <a:pt x="3369" y="3676"/>
                    <a:pt x="3333" y="3572"/>
                  </a:cubicBezTo>
                  <a:cubicBezTo>
                    <a:pt x="3309" y="3504"/>
                    <a:pt x="3317" y="3397"/>
                    <a:pt x="3319" y="3362"/>
                  </a:cubicBezTo>
                  <a:cubicBezTo>
                    <a:pt x="3324" y="3281"/>
                    <a:pt x="3307" y="3226"/>
                    <a:pt x="3291" y="3171"/>
                  </a:cubicBezTo>
                  <a:cubicBezTo>
                    <a:pt x="3280" y="3138"/>
                    <a:pt x="3271" y="3106"/>
                    <a:pt x="3266" y="3068"/>
                  </a:cubicBezTo>
                  <a:cubicBezTo>
                    <a:pt x="3266" y="3059"/>
                    <a:pt x="3273" y="3030"/>
                    <a:pt x="3277" y="3012"/>
                  </a:cubicBezTo>
                  <a:cubicBezTo>
                    <a:pt x="3290" y="2955"/>
                    <a:pt x="3300" y="2914"/>
                    <a:pt x="3276" y="2880"/>
                  </a:cubicBezTo>
                  <a:cubicBezTo>
                    <a:pt x="3269" y="2869"/>
                    <a:pt x="3246" y="2837"/>
                    <a:pt x="2957" y="2788"/>
                  </a:cubicBezTo>
                  <a:cubicBezTo>
                    <a:pt x="2771" y="2757"/>
                    <a:pt x="2672" y="2682"/>
                    <a:pt x="2645" y="2553"/>
                  </a:cubicBezTo>
                  <a:cubicBezTo>
                    <a:pt x="2630" y="2481"/>
                    <a:pt x="2677" y="2288"/>
                    <a:pt x="2723" y="2235"/>
                  </a:cubicBezTo>
                  <a:cubicBezTo>
                    <a:pt x="2729" y="2228"/>
                    <a:pt x="2734" y="2226"/>
                    <a:pt x="2760" y="2222"/>
                  </a:cubicBezTo>
                  <a:cubicBezTo>
                    <a:pt x="2791" y="2217"/>
                    <a:pt x="2836" y="2210"/>
                    <a:pt x="2874" y="2170"/>
                  </a:cubicBezTo>
                  <a:cubicBezTo>
                    <a:pt x="2930" y="2122"/>
                    <a:pt x="3324" y="2119"/>
                    <a:pt x="3388" y="2130"/>
                  </a:cubicBezTo>
                  <a:cubicBezTo>
                    <a:pt x="3398" y="2133"/>
                    <a:pt x="3408" y="2134"/>
                    <a:pt x="3418" y="2132"/>
                  </a:cubicBezTo>
                  <a:cubicBezTo>
                    <a:pt x="3456" y="2127"/>
                    <a:pt x="3475" y="2106"/>
                    <a:pt x="3485" y="2091"/>
                  </a:cubicBezTo>
                  <a:cubicBezTo>
                    <a:pt x="3509" y="2053"/>
                    <a:pt x="3496" y="2012"/>
                    <a:pt x="3487" y="1982"/>
                  </a:cubicBezTo>
                  <a:cubicBezTo>
                    <a:pt x="3483" y="1972"/>
                    <a:pt x="3479" y="1958"/>
                    <a:pt x="3479" y="1952"/>
                  </a:cubicBezTo>
                  <a:cubicBezTo>
                    <a:pt x="3477" y="1888"/>
                    <a:pt x="3356" y="1769"/>
                    <a:pt x="3320" y="1757"/>
                  </a:cubicBezTo>
                  <a:cubicBezTo>
                    <a:pt x="3272" y="1742"/>
                    <a:pt x="3211" y="1761"/>
                    <a:pt x="3136" y="1788"/>
                  </a:cubicBezTo>
                  <a:cubicBezTo>
                    <a:pt x="3124" y="1792"/>
                    <a:pt x="3114" y="1796"/>
                    <a:pt x="3106" y="1799"/>
                  </a:cubicBezTo>
                  <a:cubicBezTo>
                    <a:pt x="3091" y="1803"/>
                    <a:pt x="3074" y="1811"/>
                    <a:pt x="3056" y="1819"/>
                  </a:cubicBezTo>
                  <a:cubicBezTo>
                    <a:pt x="3040" y="1826"/>
                    <a:pt x="3011" y="1839"/>
                    <a:pt x="2998" y="1840"/>
                  </a:cubicBezTo>
                  <a:cubicBezTo>
                    <a:pt x="2991" y="1833"/>
                    <a:pt x="2991" y="1830"/>
                    <a:pt x="2991" y="1828"/>
                  </a:cubicBezTo>
                  <a:cubicBezTo>
                    <a:pt x="2991" y="1820"/>
                    <a:pt x="2996" y="1795"/>
                    <a:pt x="3049" y="1745"/>
                  </a:cubicBezTo>
                  <a:cubicBezTo>
                    <a:pt x="3065" y="1743"/>
                    <a:pt x="3097" y="1742"/>
                    <a:pt x="3108" y="1741"/>
                  </a:cubicBezTo>
                  <a:cubicBezTo>
                    <a:pt x="3119" y="1741"/>
                    <a:pt x="3127" y="1741"/>
                    <a:pt x="3131" y="1740"/>
                  </a:cubicBezTo>
                  <a:cubicBezTo>
                    <a:pt x="3141" y="1739"/>
                    <a:pt x="3151" y="1739"/>
                    <a:pt x="3162" y="1738"/>
                  </a:cubicBezTo>
                  <a:cubicBezTo>
                    <a:pt x="3227" y="1735"/>
                    <a:pt x="3363" y="1729"/>
                    <a:pt x="3381" y="1598"/>
                  </a:cubicBezTo>
                  <a:cubicBezTo>
                    <a:pt x="3388" y="1550"/>
                    <a:pt x="3377" y="1515"/>
                    <a:pt x="3349" y="1493"/>
                  </a:cubicBezTo>
                  <a:cubicBezTo>
                    <a:pt x="3307" y="1460"/>
                    <a:pt x="3258" y="1480"/>
                    <a:pt x="3223" y="1495"/>
                  </a:cubicBezTo>
                  <a:cubicBezTo>
                    <a:pt x="3218" y="1497"/>
                    <a:pt x="3211" y="1500"/>
                    <a:pt x="3205" y="1502"/>
                  </a:cubicBezTo>
                  <a:cubicBezTo>
                    <a:pt x="3207" y="1500"/>
                    <a:pt x="3209" y="1498"/>
                    <a:pt x="3210" y="1496"/>
                  </a:cubicBezTo>
                  <a:cubicBezTo>
                    <a:pt x="3219" y="1485"/>
                    <a:pt x="3227" y="1475"/>
                    <a:pt x="3232" y="1468"/>
                  </a:cubicBezTo>
                  <a:lnTo>
                    <a:pt x="3239" y="1456"/>
                  </a:lnTo>
                  <a:cubicBezTo>
                    <a:pt x="3288" y="1378"/>
                    <a:pt x="3292" y="1372"/>
                    <a:pt x="3362" y="1399"/>
                  </a:cubicBezTo>
                  <a:cubicBezTo>
                    <a:pt x="3366" y="1401"/>
                    <a:pt x="3368" y="1402"/>
                    <a:pt x="3376" y="1410"/>
                  </a:cubicBezTo>
                  <a:cubicBezTo>
                    <a:pt x="3400" y="1434"/>
                    <a:pt x="3432" y="1459"/>
                    <a:pt x="3499" y="1457"/>
                  </a:cubicBezTo>
                  <a:cubicBezTo>
                    <a:pt x="3528" y="1456"/>
                    <a:pt x="3557" y="1441"/>
                    <a:pt x="3602" y="1418"/>
                  </a:cubicBezTo>
                  <a:cubicBezTo>
                    <a:pt x="3657" y="1391"/>
                    <a:pt x="3739" y="1350"/>
                    <a:pt x="3788" y="1357"/>
                  </a:cubicBezTo>
                  <a:cubicBezTo>
                    <a:pt x="3807" y="1361"/>
                    <a:pt x="3822" y="1362"/>
                    <a:pt x="3836" y="1361"/>
                  </a:cubicBezTo>
                  <a:cubicBezTo>
                    <a:pt x="3846" y="1372"/>
                    <a:pt x="3857" y="1383"/>
                    <a:pt x="3867" y="1393"/>
                  </a:cubicBezTo>
                  <a:cubicBezTo>
                    <a:pt x="3867" y="1394"/>
                    <a:pt x="3867" y="1396"/>
                    <a:pt x="3867" y="1397"/>
                  </a:cubicBezTo>
                  <a:cubicBezTo>
                    <a:pt x="3862" y="1433"/>
                    <a:pt x="3887" y="1466"/>
                    <a:pt x="3923" y="1470"/>
                  </a:cubicBezTo>
                  <a:cubicBezTo>
                    <a:pt x="3926" y="1471"/>
                    <a:pt x="3929" y="1471"/>
                    <a:pt x="3932" y="1471"/>
                  </a:cubicBezTo>
                  <a:cubicBezTo>
                    <a:pt x="3934" y="1471"/>
                    <a:pt x="3936" y="1470"/>
                    <a:pt x="3938" y="1470"/>
                  </a:cubicBezTo>
                  <a:cubicBezTo>
                    <a:pt x="4197" y="1769"/>
                    <a:pt x="4306" y="2092"/>
                    <a:pt x="4351" y="2295"/>
                  </a:cubicBezTo>
                  <a:cubicBezTo>
                    <a:pt x="4329" y="2284"/>
                    <a:pt x="4306" y="2275"/>
                    <a:pt x="4279" y="2271"/>
                  </a:cubicBezTo>
                  <a:cubicBezTo>
                    <a:pt x="4244" y="2266"/>
                    <a:pt x="4213" y="2269"/>
                    <a:pt x="4186" y="2272"/>
                  </a:cubicBezTo>
                  <a:cubicBezTo>
                    <a:pt x="4157" y="2274"/>
                    <a:pt x="4135" y="2277"/>
                    <a:pt x="4112" y="2269"/>
                  </a:cubicBezTo>
                  <a:cubicBezTo>
                    <a:pt x="4082" y="2259"/>
                    <a:pt x="4052" y="2225"/>
                    <a:pt x="4021" y="2189"/>
                  </a:cubicBezTo>
                  <a:cubicBezTo>
                    <a:pt x="3985" y="2147"/>
                    <a:pt x="3947" y="2103"/>
                    <a:pt x="3894" y="2081"/>
                  </a:cubicBezTo>
                  <a:lnTo>
                    <a:pt x="3894" y="2081"/>
                  </a:lnTo>
                  <a:close/>
                  <a:moveTo>
                    <a:pt x="4515" y="2511"/>
                  </a:moveTo>
                  <a:lnTo>
                    <a:pt x="4515" y="2511"/>
                  </a:lnTo>
                  <a:lnTo>
                    <a:pt x="4515" y="2510"/>
                  </a:lnTo>
                  <a:cubicBezTo>
                    <a:pt x="4514" y="2504"/>
                    <a:pt x="4515" y="2498"/>
                    <a:pt x="4514" y="2492"/>
                  </a:cubicBezTo>
                  <a:lnTo>
                    <a:pt x="4514" y="2492"/>
                  </a:lnTo>
                  <a:cubicBezTo>
                    <a:pt x="4513" y="2465"/>
                    <a:pt x="4482" y="1870"/>
                    <a:pt x="4005" y="1348"/>
                  </a:cubicBezTo>
                  <a:cubicBezTo>
                    <a:pt x="4012" y="1286"/>
                    <a:pt x="4018" y="1226"/>
                    <a:pt x="4022" y="1167"/>
                  </a:cubicBezTo>
                  <a:cubicBezTo>
                    <a:pt x="4025" y="1131"/>
                    <a:pt x="3997" y="1100"/>
                    <a:pt x="3961" y="1097"/>
                  </a:cubicBezTo>
                  <a:cubicBezTo>
                    <a:pt x="3924" y="1095"/>
                    <a:pt x="3894" y="1122"/>
                    <a:pt x="3891" y="1158"/>
                  </a:cubicBezTo>
                  <a:cubicBezTo>
                    <a:pt x="3889" y="1181"/>
                    <a:pt x="3887" y="1204"/>
                    <a:pt x="3885" y="1227"/>
                  </a:cubicBezTo>
                  <a:cubicBezTo>
                    <a:pt x="3881" y="1223"/>
                    <a:pt x="3877" y="1220"/>
                    <a:pt x="3873" y="1216"/>
                  </a:cubicBezTo>
                  <a:cubicBezTo>
                    <a:pt x="3873" y="1216"/>
                    <a:pt x="3873" y="1216"/>
                    <a:pt x="3872" y="1215"/>
                  </a:cubicBezTo>
                  <a:cubicBezTo>
                    <a:pt x="3872" y="1215"/>
                    <a:pt x="3872" y="1215"/>
                    <a:pt x="3871" y="1214"/>
                  </a:cubicBezTo>
                  <a:cubicBezTo>
                    <a:pt x="3548" y="944"/>
                    <a:pt x="3139" y="796"/>
                    <a:pt x="2717" y="796"/>
                  </a:cubicBezTo>
                  <a:cubicBezTo>
                    <a:pt x="2712" y="796"/>
                    <a:pt x="2707" y="796"/>
                    <a:pt x="2702" y="796"/>
                  </a:cubicBezTo>
                  <a:cubicBezTo>
                    <a:pt x="2738" y="746"/>
                    <a:pt x="2774" y="697"/>
                    <a:pt x="2811" y="652"/>
                  </a:cubicBezTo>
                  <a:cubicBezTo>
                    <a:pt x="2833" y="623"/>
                    <a:pt x="2829" y="582"/>
                    <a:pt x="2800" y="559"/>
                  </a:cubicBezTo>
                  <a:cubicBezTo>
                    <a:pt x="2772" y="537"/>
                    <a:pt x="2731" y="541"/>
                    <a:pt x="2708" y="570"/>
                  </a:cubicBezTo>
                  <a:cubicBezTo>
                    <a:pt x="2659" y="631"/>
                    <a:pt x="2609" y="698"/>
                    <a:pt x="2560" y="769"/>
                  </a:cubicBezTo>
                  <a:cubicBezTo>
                    <a:pt x="2552" y="779"/>
                    <a:pt x="2550" y="792"/>
                    <a:pt x="2549" y="804"/>
                  </a:cubicBezTo>
                  <a:cubicBezTo>
                    <a:pt x="2221" y="833"/>
                    <a:pt x="1915" y="946"/>
                    <a:pt x="1654" y="1137"/>
                  </a:cubicBezTo>
                  <a:cubicBezTo>
                    <a:pt x="1469" y="1258"/>
                    <a:pt x="1359" y="1406"/>
                    <a:pt x="1326" y="1454"/>
                  </a:cubicBezTo>
                  <a:cubicBezTo>
                    <a:pt x="1314" y="1469"/>
                    <a:pt x="1303" y="1486"/>
                    <a:pt x="1290" y="1501"/>
                  </a:cubicBezTo>
                  <a:cubicBezTo>
                    <a:pt x="1233" y="1513"/>
                    <a:pt x="1176" y="1526"/>
                    <a:pt x="1120" y="1539"/>
                  </a:cubicBezTo>
                  <a:cubicBezTo>
                    <a:pt x="1085" y="1547"/>
                    <a:pt x="1063" y="1583"/>
                    <a:pt x="1072" y="1618"/>
                  </a:cubicBezTo>
                  <a:cubicBezTo>
                    <a:pt x="1079" y="1648"/>
                    <a:pt x="1106" y="1668"/>
                    <a:pt x="1136" y="1668"/>
                  </a:cubicBezTo>
                  <a:cubicBezTo>
                    <a:pt x="1141" y="1668"/>
                    <a:pt x="1146" y="1668"/>
                    <a:pt x="1151" y="1667"/>
                  </a:cubicBezTo>
                  <a:cubicBezTo>
                    <a:pt x="1161" y="1664"/>
                    <a:pt x="1172" y="1662"/>
                    <a:pt x="1182" y="1660"/>
                  </a:cubicBezTo>
                  <a:cubicBezTo>
                    <a:pt x="1011" y="1940"/>
                    <a:pt x="918" y="2264"/>
                    <a:pt x="918" y="2596"/>
                  </a:cubicBezTo>
                  <a:cubicBezTo>
                    <a:pt x="918" y="2717"/>
                    <a:pt x="930" y="2835"/>
                    <a:pt x="953" y="2949"/>
                  </a:cubicBezTo>
                  <a:cubicBezTo>
                    <a:pt x="945" y="2936"/>
                    <a:pt x="932" y="2925"/>
                    <a:pt x="916" y="2920"/>
                  </a:cubicBezTo>
                  <a:cubicBezTo>
                    <a:pt x="836" y="2895"/>
                    <a:pt x="761" y="2868"/>
                    <a:pt x="692" y="2839"/>
                  </a:cubicBezTo>
                  <a:cubicBezTo>
                    <a:pt x="658" y="2826"/>
                    <a:pt x="620" y="2842"/>
                    <a:pt x="606" y="2875"/>
                  </a:cubicBezTo>
                  <a:cubicBezTo>
                    <a:pt x="592" y="2909"/>
                    <a:pt x="608" y="2947"/>
                    <a:pt x="642" y="2961"/>
                  </a:cubicBezTo>
                  <a:cubicBezTo>
                    <a:pt x="715" y="2991"/>
                    <a:pt x="794" y="3019"/>
                    <a:pt x="877" y="3045"/>
                  </a:cubicBezTo>
                  <a:cubicBezTo>
                    <a:pt x="883" y="3047"/>
                    <a:pt x="890" y="3048"/>
                    <a:pt x="896" y="3048"/>
                  </a:cubicBezTo>
                  <a:cubicBezTo>
                    <a:pt x="924" y="3048"/>
                    <a:pt x="950" y="3030"/>
                    <a:pt x="959" y="3002"/>
                  </a:cubicBezTo>
                  <a:cubicBezTo>
                    <a:pt x="961" y="2997"/>
                    <a:pt x="960" y="2991"/>
                    <a:pt x="961" y="2986"/>
                  </a:cubicBezTo>
                  <a:cubicBezTo>
                    <a:pt x="1139" y="3791"/>
                    <a:pt x="1859" y="4396"/>
                    <a:pt x="2717" y="4396"/>
                  </a:cubicBezTo>
                  <a:cubicBezTo>
                    <a:pt x="3267" y="4396"/>
                    <a:pt x="3759" y="4148"/>
                    <a:pt x="4090" y="3759"/>
                  </a:cubicBezTo>
                  <a:cubicBezTo>
                    <a:pt x="4092" y="3760"/>
                    <a:pt x="4093" y="3763"/>
                    <a:pt x="4096" y="3764"/>
                  </a:cubicBezTo>
                  <a:cubicBezTo>
                    <a:pt x="4175" y="3809"/>
                    <a:pt x="4251" y="3843"/>
                    <a:pt x="4321" y="3864"/>
                  </a:cubicBezTo>
                  <a:cubicBezTo>
                    <a:pt x="4327" y="3866"/>
                    <a:pt x="4333" y="3866"/>
                    <a:pt x="4339" y="3866"/>
                  </a:cubicBezTo>
                  <a:cubicBezTo>
                    <a:pt x="4368" y="3866"/>
                    <a:pt x="4394" y="3848"/>
                    <a:pt x="4402" y="3819"/>
                  </a:cubicBezTo>
                  <a:cubicBezTo>
                    <a:pt x="4413" y="3785"/>
                    <a:pt x="4393" y="3748"/>
                    <a:pt x="4358" y="3738"/>
                  </a:cubicBezTo>
                  <a:cubicBezTo>
                    <a:pt x="4301" y="3721"/>
                    <a:pt x="4238" y="3693"/>
                    <a:pt x="4171" y="3655"/>
                  </a:cubicBezTo>
                  <a:cubicBezTo>
                    <a:pt x="4388" y="3358"/>
                    <a:pt x="4517" y="2992"/>
                    <a:pt x="4517" y="2596"/>
                  </a:cubicBezTo>
                  <a:cubicBezTo>
                    <a:pt x="4517" y="2567"/>
                    <a:pt x="4516" y="2539"/>
                    <a:pt x="4515" y="2511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31E1F494-305E-448B-AA0A-09D215D9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033" y="3943285"/>
              <a:ext cx="276685" cy="258615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8AF4D04E-98F2-440F-BD7D-111950888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415" y="3482422"/>
              <a:ext cx="328135" cy="328135"/>
            </a:xfrm>
            <a:prstGeom prst="rect">
              <a:avLst/>
            </a:prstGeom>
          </p:spPr>
        </p:pic>
      </p:grpSp>
      <p:sp>
        <p:nvSpPr>
          <p:cNvPr id="86" name="Блок-схема: узел 85">
            <a:extLst>
              <a:ext uri="{FF2B5EF4-FFF2-40B4-BE49-F238E27FC236}">
                <a16:creationId xmlns:a16="http://schemas.microsoft.com/office/drawing/2014/main" id="{8B38C3EC-03EE-4573-BBD3-117B324D2DC0}"/>
              </a:ext>
            </a:extLst>
          </p:cNvPr>
          <p:cNvSpPr/>
          <p:nvPr/>
        </p:nvSpPr>
        <p:spPr>
          <a:xfrm>
            <a:off x="338982" y="3410903"/>
            <a:ext cx="791044" cy="767596"/>
          </a:xfrm>
          <a:prstGeom prst="flowChartConnector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87" name="Freeform 17">
            <a:extLst>
              <a:ext uri="{FF2B5EF4-FFF2-40B4-BE49-F238E27FC236}">
                <a16:creationId xmlns:a16="http://schemas.microsoft.com/office/drawing/2014/main" id="{97059171-49D6-4CD6-BC4A-29D46D15DB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969" y="3657942"/>
            <a:ext cx="291585" cy="273519"/>
          </a:xfrm>
          <a:custGeom>
            <a:avLst/>
            <a:gdLst>
              <a:gd name="T0" fmla="*/ 4001 w 4799"/>
              <a:gd name="T1" fmla="*/ 606 h 4507"/>
              <a:gd name="T2" fmla="*/ 3690 w 4799"/>
              <a:gd name="T3" fmla="*/ 522 h 4507"/>
              <a:gd name="T4" fmla="*/ 4001 w 4799"/>
              <a:gd name="T5" fmla="*/ 604 h 4507"/>
              <a:gd name="T6" fmla="*/ 3690 w 4799"/>
              <a:gd name="T7" fmla="*/ 1503 h 4507"/>
              <a:gd name="T8" fmla="*/ 3690 w 4799"/>
              <a:gd name="T9" fmla="*/ 1816 h 4507"/>
              <a:gd name="T10" fmla="*/ 3099 w 4799"/>
              <a:gd name="T11" fmla="*/ 2763 h 4507"/>
              <a:gd name="T12" fmla="*/ 3552 w 4799"/>
              <a:gd name="T13" fmla="*/ 2347 h 4507"/>
              <a:gd name="T14" fmla="*/ 3447 w 4799"/>
              <a:gd name="T15" fmla="*/ 2763 h 4507"/>
              <a:gd name="T16" fmla="*/ 3552 w 4799"/>
              <a:gd name="T17" fmla="*/ 1503 h 4507"/>
              <a:gd name="T18" fmla="*/ 3099 w 4799"/>
              <a:gd name="T19" fmla="*/ 1503 h 4507"/>
              <a:gd name="T20" fmla="*/ 3552 w 4799"/>
              <a:gd name="T21" fmla="*/ 1365 h 4507"/>
              <a:gd name="T22" fmla="*/ 3098 w 4799"/>
              <a:gd name="T23" fmla="*/ 614 h 4507"/>
              <a:gd name="T24" fmla="*/ 2961 w 4799"/>
              <a:gd name="T25" fmla="*/ 1365 h 4507"/>
              <a:gd name="T26" fmla="*/ 2508 w 4799"/>
              <a:gd name="T27" fmla="*/ 706 h 4507"/>
              <a:gd name="T28" fmla="*/ 2961 w 4799"/>
              <a:gd name="T29" fmla="*/ 1365 h 4507"/>
              <a:gd name="T30" fmla="*/ 2961 w 4799"/>
              <a:gd name="T31" fmla="*/ 1503 h 4507"/>
              <a:gd name="T32" fmla="*/ 2508 w 4799"/>
              <a:gd name="T33" fmla="*/ 1503 h 4507"/>
              <a:gd name="T34" fmla="*/ 2961 w 4799"/>
              <a:gd name="T35" fmla="*/ 2115 h 4507"/>
              <a:gd name="T36" fmla="*/ 2508 w 4799"/>
              <a:gd name="T37" fmla="*/ 2115 h 4507"/>
              <a:gd name="T38" fmla="*/ 1917 w 4799"/>
              <a:gd name="T39" fmla="*/ 1365 h 4507"/>
              <a:gd name="T40" fmla="*/ 2370 w 4799"/>
              <a:gd name="T41" fmla="*/ 1365 h 4507"/>
              <a:gd name="T42" fmla="*/ 1917 w 4799"/>
              <a:gd name="T43" fmla="*/ 1503 h 4507"/>
              <a:gd name="T44" fmla="*/ 1917 w 4799"/>
              <a:gd name="T45" fmla="*/ 1977 h 4507"/>
              <a:gd name="T46" fmla="*/ 1917 w 4799"/>
              <a:gd name="T47" fmla="*/ 2115 h 4507"/>
              <a:gd name="T48" fmla="*/ 1917 w 4799"/>
              <a:gd name="T49" fmla="*/ 2763 h 4507"/>
              <a:gd name="T50" fmla="*/ 1779 w 4799"/>
              <a:gd name="T51" fmla="*/ 1365 h 4507"/>
              <a:gd name="T52" fmla="*/ 1779 w 4799"/>
              <a:gd name="T53" fmla="*/ 819 h 4507"/>
              <a:gd name="T54" fmla="*/ 1332 w 4799"/>
              <a:gd name="T55" fmla="*/ 1503 h 4507"/>
              <a:gd name="T56" fmla="*/ 1779 w 4799"/>
              <a:gd name="T57" fmla="*/ 1977 h 4507"/>
              <a:gd name="T58" fmla="*/ 1332 w 4799"/>
              <a:gd name="T59" fmla="*/ 2115 h 4507"/>
              <a:gd name="T60" fmla="*/ 1779 w 4799"/>
              <a:gd name="T61" fmla="*/ 2763 h 4507"/>
              <a:gd name="T62" fmla="*/ 1194 w 4799"/>
              <a:gd name="T63" fmla="*/ 1365 h 4507"/>
              <a:gd name="T64" fmla="*/ 735 w 4799"/>
              <a:gd name="T65" fmla="*/ 982 h 4507"/>
              <a:gd name="T66" fmla="*/ 1194 w 4799"/>
              <a:gd name="T67" fmla="*/ 1365 h 4507"/>
              <a:gd name="T68" fmla="*/ 1194 w 4799"/>
              <a:gd name="T69" fmla="*/ 1503 h 4507"/>
              <a:gd name="T70" fmla="*/ 735 w 4799"/>
              <a:gd name="T71" fmla="*/ 1503 h 4507"/>
              <a:gd name="T72" fmla="*/ 1194 w 4799"/>
              <a:gd name="T73" fmla="*/ 2115 h 4507"/>
              <a:gd name="T74" fmla="*/ 735 w 4799"/>
              <a:gd name="T75" fmla="*/ 2115 h 4507"/>
              <a:gd name="T76" fmla="*/ 137 w 4799"/>
              <a:gd name="T77" fmla="*/ 1365 h 4507"/>
              <a:gd name="T78" fmla="*/ 597 w 4799"/>
              <a:gd name="T79" fmla="*/ 1003 h 4507"/>
              <a:gd name="T80" fmla="*/ 137 w 4799"/>
              <a:gd name="T81" fmla="*/ 1503 h 4507"/>
              <a:gd name="T82" fmla="*/ 597 w 4799"/>
              <a:gd name="T83" fmla="*/ 1977 h 4507"/>
              <a:gd name="T84" fmla="*/ 597 w 4799"/>
              <a:gd name="T85" fmla="*/ 2763 h 4507"/>
              <a:gd name="T86" fmla="*/ 137 w 4799"/>
              <a:gd name="T87" fmla="*/ 2638 h 4507"/>
              <a:gd name="T88" fmla="*/ 597 w 4799"/>
              <a:gd name="T89" fmla="*/ 2763 h 4507"/>
              <a:gd name="T90" fmla="*/ 4731 w 4799"/>
              <a:gd name="T91" fmla="*/ 0 h 4507"/>
              <a:gd name="T92" fmla="*/ 4072 w 4799"/>
              <a:gd name="T93" fmla="*/ 323 h 4507"/>
              <a:gd name="T94" fmla="*/ 0 w 4799"/>
              <a:gd name="T95" fmla="*/ 2638 h 4507"/>
              <a:gd name="T96" fmla="*/ 4113 w 4799"/>
              <a:gd name="T97" fmla="*/ 3508 h 4507"/>
              <a:gd name="T98" fmla="*/ 79 w 4799"/>
              <a:gd name="T99" fmla="*/ 3646 h 4507"/>
              <a:gd name="T100" fmla="*/ 4333 w 4799"/>
              <a:gd name="T101" fmla="*/ 3527 h 4507"/>
              <a:gd name="T102" fmla="*/ 4109 w 4799"/>
              <a:gd name="T103" fmla="*/ 742 h 4507"/>
              <a:gd name="T104" fmla="*/ 4799 w 4799"/>
              <a:gd name="T105" fmla="*/ 69 h 4507"/>
              <a:gd name="T106" fmla="*/ 3504 w 4799"/>
              <a:gd name="T107" fmla="*/ 4370 h 4507"/>
              <a:gd name="T108" fmla="*/ 3504 w 4799"/>
              <a:gd name="T109" fmla="*/ 3852 h 4507"/>
              <a:gd name="T110" fmla="*/ 3504 w 4799"/>
              <a:gd name="T111" fmla="*/ 4370 h 4507"/>
              <a:gd name="T112" fmla="*/ 3107 w 4799"/>
              <a:gd name="T113" fmla="*/ 4111 h 4507"/>
              <a:gd name="T114" fmla="*/ 3504 w 4799"/>
              <a:gd name="T115" fmla="*/ 3714 h 4507"/>
              <a:gd name="T116" fmla="*/ 560 w 4799"/>
              <a:gd name="T117" fmla="*/ 4370 h 4507"/>
              <a:gd name="T118" fmla="*/ 819 w 4799"/>
              <a:gd name="T119" fmla="*/ 4111 h 4507"/>
              <a:gd name="T120" fmla="*/ 560 w 4799"/>
              <a:gd name="T121" fmla="*/ 3714 h 4507"/>
              <a:gd name="T122" fmla="*/ 560 w 4799"/>
              <a:gd name="T123" fmla="*/ 4507 h 4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99" h="4507">
                <a:moveTo>
                  <a:pt x="4001" y="604"/>
                </a:moveTo>
                <a:lnTo>
                  <a:pt x="4001" y="604"/>
                </a:lnTo>
                <a:cubicBezTo>
                  <a:pt x="4001" y="605"/>
                  <a:pt x="4001" y="605"/>
                  <a:pt x="4001" y="606"/>
                </a:cubicBezTo>
                <a:lnTo>
                  <a:pt x="3806" y="1365"/>
                </a:lnTo>
                <a:lnTo>
                  <a:pt x="3690" y="1365"/>
                </a:lnTo>
                <a:lnTo>
                  <a:pt x="3690" y="522"/>
                </a:lnTo>
                <a:lnTo>
                  <a:pt x="4035" y="469"/>
                </a:lnTo>
                <a:lnTo>
                  <a:pt x="4001" y="604"/>
                </a:lnTo>
                <a:lnTo>
                  <a:pt x="4001" y="604"/>
                </a:lnTo>
                <a:close/>
                <a:moveTo>
                  <a:pt x="3690" y="1816"/>
                </a:moveTo>
                <a:lnTo>
                  <a:pt x="3690" y="1816"/>
                </a:lnTo>
                <a:lnTo>
                  <a:pt x="3690" y="1503"/>
                </a:lnTo>
                <a:lnTo>
                  <a:pt x="3770" y="1503"/>
                </a:lnTo>
                <a:lnTo>
                  <a:pt x="3690" y="1816"/>
                </a:lnTo>
                <a:lnTo>
                  <a:pt x="3690" y="1816"/>
                </a:lnTo>
                <a:close/>
                <a:moveTo>
                  <a:pt x="3447" y="2763"/>
                </a:moveTo>
                <a:lnTo>
                  <a:pt x="3447" y="2763"/>
                </a:lnTo>
                <a:lnTo>
                  <a:pt x="3099" y="2763"/>
                </a:lnTo>
                <a:lnTo>
                  <a:pt x="3099" y="2115"/>
                </a:lnTo>
                <a:lnTo>
                  <a:pt x="3552" y="2115"/>
                </a:lnTo>
                <a:lnTo>
                  <a:pt x="3552" y="2347"/>
                </a:lnTo>
                <a:cubicBezTo>
                  <a:pt x="3552" y="2349"/>
                  <a:pt x="3553" y="2350"/>
                  <a:pt x="3553" y="2351"/>
                </a:cubicBezTo>
                <a:lnTo>
                  <a:pt x="3447" y="2763"/>
                </a:lnTo>
                <a:lnTo>
                  <a:pt x="3447" y="2763"/>
                </a:lnTo>
                <a:close/>
                <a:moveTo>
                  <a:pt x="3099" y="1503"/>
                </a:moveTo>
                <a:lnTo>
                  <a:pt x="3099" y="1503"/>
                </a:lnTo>
                <a:lnTo>
                  <a:pt x="3552" y="1503"/>
                </a:lnTo>
                <a:lnTo>
                  <a:pt x="3552" y="1977"/>
                </a:lnTo>
                <a:lnTo>
                  <a:pt x="3099" y="1977"/>
                </a:lnTo>
                <a:lnTo>
                  <a:pt x="3099" y="1503"/>
                </a:lnTo>
                <a:close/>
                <a:moveTo>
                  <a:pt x="3552" y="544"/>
                </a:moveTo>
                <a:lnTo>
                  <a:pt x="3552" y="544"/>
                </a:lnTo>
                <a:lnTo>
                  <a:pt x="3552" y="1365"/>
                </a:lnTo>
                <a:lnTo>
                  <a:pt x="3099" y="1365"/>
                </a:lnTo>
                <a:lnTo>
                  <a:pt x="3099" y="620"/>
                </a:lnTo>
                <a:cubicBezTo>
                  <a:pt x="3099" y="618"/>
                  <a:pt x="3098" y="616"/>
                  <a:pt x="3098" y="614"/>
                </a:cubicBezTo>
                <a:lnTo>
                  <a:pt x="3552" y="544"/>
                </a:lnTo>
                <a:lnTo>
                  <a:pt x="3552" y="544"/>
                </a:lnTo>
                <a:close/>
                <a:moveTo>
                  <a:pt x="2961" y="1365"/>
                </a:moveTo>
                <a:lnTo>
                  <a:pt x="2961" y="1365"/>
                </a:lnTo>
                <a:lnTo>
                  <a:pt x="2508" y="1365"/>
                </a:lnTo>
                <a:lnTo>
                  <a:pt x="2508" y="706"/>
                </a:lnTo>
                <a:lnTo>
                  <a:pt x="2961" y="636"/>
                </a:lnTo>
                <a:lnTo>
                  <a:pt x="2961" y="1365"/>
                </a:lnTo>
                <a:lnTo>
                  <a:pt x="2961" y="1365"/>
                </a:lnTo>
                <a:close/>
                <a:moveTo>
                  <a:pt x="2508" y="1503"/>
                </a:moveTo>
                <a:lnTo>
                  <a:pt x="2508" y="1503"/>
                </a:lnTo>
                <a:lnTo>
                  <a:pt x="2961" y="1503"/>
                </a:lnTo>
                <a:lnTo>
                  <a:pt x="2961" y="1977"/>
                </a:lnTo>
                <a:lnTo>
                  <a:pt x="2508" y="1977"/>
                </a:lnTo>
                <a:lnTo>
                  <a:pt x="2508" y="1503"/>
                </a:lnTo>
                <a:close/>
                <a:moveTo>
                  <a:pt x="2508" y="2115"/>
                </a:moveTo>
                <a:lnTo>
                  <a:pt x="2508" y="2115"/>
                </a:lnTo>
                <a:lnTo>
                  <a:pt x="2961" y="2115"/>
                </a:lnTo>
                <a:lnTo>
                  <a:pt x="2961" y="2763"/>
                </a:lnTo>
                <a:lnTo>
                  <a:pt x="2508" y="2763"/>
                </a:lnTo>
                <a:lnTo>
                  <a:pt x="2508" y="2115"/>
                </a:lnTo>
                <a:close/>
                <a:moveTo>
                  <a:pt x="2370" y="1365"/>
                </a:moveTo>
                <a:lnTo>
                  <a:pt x="2370" y="1365"/>
                </a:lnTo>
                <a:lnTo>
                  <a:pt x="1917" y="1365"/>
                </a:lnTo>
                <a:lnTo>
                  <a:pt x="1917" y="798"/>
                </a:lnTo>
                <a:lnTo>
                  <a:pt x="2370" y="727"/>
                </a:lnTo>
                <a:lnTo>
                  <a:pt x="2370" y="1365"/>
                </a:lnTo>
                <a:lnTo>
                  <a:pt x="2370" y="1365"/>
                </a:lnTo>
                <a:close/>
                <a:moveTo>
                  <a:pt x="1917" y="1503"/>
                </a:moveTo>
                <a:lnTo>
                  <a:pt x="1917" y="1503"/>
                </a:lnTo>
                <a:lnTo>
                  <a:pt x="2370" y="1503"/>
                </a:lnTo>
                <a:lnTo>
                  <a:pt x="2370" y="1977"/>
                </a:lnTo>
                <a:lnTo>
                  <a:pt x="1917" y="1977"/>
                </a:lnTo>
                <a:lnTo>
                  <a:pt x="1917" y="1503"/>
                </a:lnTo>
                <a:close/>
                <a:moveTo>
                  <a:pt x="1917" y="2115"/>
                </a:moveTo>
                <a:lnTo>
                  <a:pt x="1917" y="2115"/>
                </a:lnTo>
                <a:lnTo>
                  <a:pt x="2370" y="2115"/>
                </a:lnTo>
                <a:lnTo>
                  <a:pt x="2370" y="2763"/>
                </a:lnTo>
                <a:lnTo>
                  <a:pt x="1917" y="2763"/>
                </a:lnTo>
                <a:lnTo>
                  <a:pt x="1917" y="2115"/>
                </a:lnTo>
                <a:close/>
                <a:moveTo>
                  <a:pt x="1779" y="1365"/>
                </a:moveTo>
                <a:lnTo>
                  <a:pt x="1779" y="1365"/>
                </a:lnTo>
                <a:lnTo>
                  <a:pt x="1332" y="1365"/>
                </a:lnTo>
                <a:lnTo>
                  <a:pt x="1332" y="889"/>
                </a:lnTo>
                <a:lnTo>
                  <a:pt x="1779" y="819"/>
                </a:lnTo>
                <a:lnTo>
                  <a:pt x="1779" y="1365"/>
                </a:lnTo>
                <a:lnTo>
                  <a:pt x="1779" y="1365"/>
                </a:lnTo>
                <a:close/>
                <a:moveTo>
                  <a:pt x="1332" y="1503"/>
                </a:moveTo>
                <a:lnTo>
                  <a:pt x="1332" y="1503"/>
                </a:lnTo>
                <a:lnTo>
                  <a:pt x="1779" y="1503"/>
                </a:lnTo>
                <a:lnTo>
                  <a:pt x="1779" y="1977"/>
                </a:lnTo>
                <a:lnTo>
                  <a:pt x="1332" y="1977"/>
                </a:lnTo>
                <a:lnTo>
                  <a:pt x="1332" y="1503"/>
                </a:lnTo>
                <a:close/>
                <a:moveTo>
                  <a:pt x="1332" y="2115"/>
                </a:moveTo>
                <a:lnTo>
                  <a:pt x="1332" y="2115"/>
                </a:lnTo>
                <a:lnTo>
                  <a:pt x="1779" y="2115"/>
                </a:lnTo>
                <a:lnTo>
                  <a:pt x="1779" y="2763"/>
                </a:lnTo>
                <a:lnTo>
                  <a:pt x="1332" y="2763"/>
                </a:lnTo>
                <a:lnTo>
                  <a:pt x="1332" y="2115"/>
                </a:lnTo>
                <a:close/>
                <a:moveTo>
                  <a:pt x="1194" y="1365"/>
                </a:moveTo>
                <a:lnTo>
                  <a:pt x="1194" y="1365"/>
                </a:lnTo>
                <a:lnTo>
                  <a:pt x="735" y="1365"/>
                </a:lnTo>
                <a:lnTo>
                  <a:pt x="735" y="982"/>
                </a:lnTo>
                <a:lnTo>
                  <a:pt x="1194" y="910"/>
                </a:lnTo>
                <a:lnTo>
                  <a:pt x="1194" y="1365"/>
                </a:lnTo>
                <a:lnTo>
                  <a:pt x="1194" y="1365"/>
                </a:lnTo>
                <a:close/>
                <a:moveTo>
                  <a:pt x="735" y="1503"/>
                </a:moveTo>
                <a:lnTo>
                  <a:pt x="735" y="1503"/>
                </a:lnTo>
                <a:lnTo>
                  <a:pt x="1194" y="1503"/>
                </a:lnTo>
                <a:lnTo>
                  <a:pt x="1194" y="1977"/>
                </a:lnTo>
                <a:lnTo>
                  <a:pt x="735" y="1977"/>
                </a:lnTo>
                <a:lnTo>
                  <a:pt x="735" y="1503"/>
                </a:lnTo>
                <a:close/>
                <a:moveTo>
                  <a:pt x="735" y="2115"/>
                </a:moveTo>
                <a:lnTo>
                  <a:pt x="735" y="2115"/>
                </a:lnTo>
                <a:lnTo>
                  <a:pt x="1194" y="2115"/>
                </a:lnTo>
                <a:lnTo>
                  <a:pt x="1194" y="2763"/>
                </a:lnTo>
                <a:lnTo>
                  <a:pt x="735" y="2763"/>
                </a:lnTo>
                <a:lnTo>
                  <a:pt x="735" y="2115"/>
                </a:lnTo>
                <a:close/>
                <a:moveTo>
                  <a:pt x="597" y="1365"/>
                </a:moveTo>
                <a:lnTo>
                  <a:pt x="597" y="1365"/>
                </a:lnTo>
                <a:lnTo>
                  <a:pt x="137" y="1365"/>
                </a:lnTo>
                <a:lnTo>
                  <a:pt x="137" y="1179"/>
                </a:lnTo>
                <a:cubicBezTo>
                  <a:pt x="137" y="1094"/>
                  <a:pt x="224" y="1064"/>
                  <a:pt x="273" y="1054"/>
                </a:cubicBezTo>
                <a:lnTo>
                  <a:pt x="597" y="1003"/>
                </a:lnTo>
                <a:lnTo>
                  <a:pt x="597" y="1365"/>
                </a:lnTo>
                <a:lnTo>
                  <a:pt x="597" y="1365"/>
                </a:lnTo>
                <a:close/>
                <a:moveTo>
                  <a:pt x="137" y="1503"/>
                </a:moveTo>
                <a:lnTo>
                  <a:pt x="137" y="1503"/>
                </a:lnTo>
                <a:lnTo>
                  <a:pt x="597" y="1503"/>
                </a:lnTo>
                <a:lnTo>
                  <a:pt x="597" y="1977"/>
                </a:lnTo>
                <a:lnTo>
                  <a:pt x="137" y="1977"/>
                </a:lnTo>
                <a:lnTo>
                  <a:pt x="137" y="1503"/>
                </a:lnTo>
                <a:close/>
                <a:moveTo>
                  <a:pt x="597" y="2763"/>
                </a:moveTo>
                <a:lnTo>
                  <a:pt x="597" y="2763"/>
                </a:lnTo>
                <a:lnTo>
                  <a:pt x="262" y="2763"/>
                </a:lnTo>
                <a:cubicBezTo>
                  <a:pt x="193" y="2763"/>
                  <a:pt x="137" y="2707"/>
                  <a:pt x="137" y="2638"/>
                </a:cubicBezTo>
                <a:lnTo>
                  <a:pt x="137" y="2115"/>
                </a:lnTo>
                <a:lnTo>
                  <a:pt x="597" y="2115"/>
                </a:lnTo>
                <a:lnTo>
                  <a:pt x="597" y="2763"/>
                </a:lnTo>
                <a:lnTo>
                  <a:pt x="597" y="2763"/>
                </a:lnTo>
                <a:close/>
                <a:moveTo>
                  <a:pt x="4731" y="0"/>
                </a:moveTo>
                <a:lnTo>
                  <a:pt x="4731" y="0"/>
                </a:lnTo>
                <a:lnTo>
                  <a:pt x="4206" y="0"/>
                </a:lnTo>
                <a:cubicBezTo>
                  <a:pt x="4174" y="0"/>
                  <a:pt x="4147" y="22"/>
                  <a:pt x="4139" y="53"/>
                </a:cubicBezTo>
                <a:lnTo>
                  <a:pt x="4072" y="323"/>
                </a:lnTo>
                <a:lnTo>
                  <a:pt x="248" y="918"/>
                </a:lnTo>
                <a:cubicBezTo>
                  <a:pt x="93" y="950"/>
                  <a:pt x="0" y="1047"/>
                  <a:pt x="0" y="1179"/>
                </a:cubicBezTo>
                <a:lnTo>
                  <a:pt x="0" y="2638"/>
                </a:lnTo>
                <a:cubicBezTo>
                  <a:pt x="0" y="2783"/>
                  <a:pt x="117" y="2901"/>
                  <a:pt x="262" y="2901"/>
                </a:cubicBezTo>
                <a:lnTo>
                  <a:pt x="3473" y="2901"/>
                </a:lnTo>
                <a:lnTo>
                  <a:pt x="4113" y="3508"/>
                </a:lnTo>
                <a:lnTo>
                  <a:pt x="79" y="3508"/>
                </a:lnTo>
                <a:cubicBezTo>
                  <a:pt x="41" y="3508"/>
                  <a:pt x="10" y="3539"/>
                  <a:pt x="10" y="3577"/>
                </a:cubicBezTo>
                <a:cubicBezTo>
                  <a:pt x="10" y="3615"/>
                  <a:pt x="41" y="3646"/>
                  <a:pt x="79" y="3646"/>
                </a:cubicBezTo>
                <a:lnTo>
                  <a:pt x="4286" y="3646"/>
                </a:lnTo>
                <a:cubicBezTo>
                  <a:pt x="4314" y="3646"/>
                  <a:pt x="4340" y="3628"/>
                  <a:pt x="4350" y="3602"/>
                </a:cubicBezTo>
                <a:cubicBezTo>
                  <a:pt x="4360" y="3576"/>
                  <a:pt x="4354" y="3546"/>
                  <a:pt x="4333" y="3527"/>
                </a:cubicBezTo>
                <a:lnTo>
                  <a:pt x="3578" y="2810"/>
                </a:lnTo>
                <a:lnTo>
                  <a:pt x="4107" y="747"/>
                </a:lnTo>
                <a:cubicBezTo>
                  <a:pt x="4107" y="745"/>
                  <a:pt x="4109" y="743"/>
                  <a:pt x="4109" y="742"/>
                </a:cubicBezTo>
                <a:lnTo>
                  <a:pt x="4260" y="138"/>
                </a:lnTo>
                <a:lnTo>
                  <a:pt x="4731" y="138"/>
                </a:lnTo>
                <a:cubicBezTo>
                  <a:pt x="4769" y="138"/>
                  <a:pt x="4799" y="107"/>
                  <a:pt x="4799" y="69"/>
                </a:cubicBezTo>
                <a:cubicBezTo>
                  <a:pt x="4799" y="31"/>
                  <a:pt x="4769" y="0"/>
                  <a:pt x="4731" y="0"/>
                </a:cubicBezTo>
                <a:lnTo>
                  <a:pt x="4731" y="0"/>
                </a:lnTo>
                <a:close/>
                <a:moveTo>
                  <a:pt x="3504" y="4370"/>
                </a:moveTo>
                <a:lnTo>
                  <a:pt x="3504" y="4370"/>
                </a:lnTo>
                <a:cubicBezTo>
                  <a:pt x="3361" y="4370"/>
                  <a:pt x="3245" y="4253"/>
                  <a:pt x="3245" y="4111"/>
                </a:cubicBezTo>
                <a:cubicBezTo>
                  <a:pt x="3245" y="3968"/>
                  <a:pt x="3361" y="3852"/>
                  <a:pt x="3504" y="3852"/>
                </a:cubicBezTo>
                <a:cubicBezTo>
                  <a:pt x="3646" y="3852"/>
                  <a:pt x="3762" y="3968"/>
                  <a:pt x="3762" y="4111"/>
                </a:cubicBezTo>
                <a:cubicBezTo>
                  <a:pt x="3762" y="4253"/>
                  <a:pt x="3646" y="4370"/>
                  <a:pt x="3504" y="4370"/>
                </a:cubicBezTo>
                <a:lnTo>
                  <a:pt x="3504" y="4370"/>
                </a:lnTo>
                <a:close/>
                <a:moveTo>
                  <a:pt x="3504" y="3714"/>
                </a:moveTo>
                <a:lnTo>
                  <a:pt x="3504" y="3714"/>
                </a:lnTo>
                <a:cubicBezTo>
                  <a:pt x="3285" y="3714"/>
                  <a:pt x="3107" y="3892"/>
                  <a:pt x="3107" y="4111"/>
                </a:cubicBezTo>
                <a:cubicBezTo>
                  <a:pt x="3107" y="4329"/>
                  <a:pt x="3285" y="4507"/>
                  <a:pt x="3504" y="4507"/>
                </a:cubicBezTo>
                <a:cubicBezTo>
                  <a:pt x="3722" y="4507"/>
                  <a:pt x="3900" y="4329"/>
                  <a:pt x="3900" y="4111"/>
                </a:cubicBezTo>
                <a:cubicBezTo>
                  <a:pt x="3900" y="3892"/>
                  <a:pt x="3722" y="3714"/>
                  <a:pt x="3504" y="3714"/>
                </a:cubicBezTo>
                <a:lnTo>
                  <a:pt x="3504" y="3714"/>
                </a:lnTo>
                <a:close/>
                <a:moveTo>
                  <a:pt x="560" y="4370"/>
                </a:moveTo>
                <a:lnTo>
                  <a:pt x="560" y="4370"/>
                </a:lnTo>
                <a:cubicBezTo>
                  <a:pt x="417" y="4370"/>
                  <a:pt x="301" y="4253"/>
                  <a:pt x="301" y="4111"/>
                </a:cubicBezTo>
                <a:cubicBezTo>
                  <a:pt x="301" y="3968"/>
                  <a:pt x="417" y="3852"/>
                  <a:pt x="560" y="3852"/>
                </a:cubicBezTo>
                <a:cubicBezTo>
                  <a:pt x="703" y="3852"/>
                  <a:pt x="819" y="3968"/>
                  <a:pt x="819" y="4111"/>
                </a:cubicBezTo>
                <a:cubicBezTo>
                  <a:pt x="819" y="4253"/>
                  <a:pt x="703" y="4370"/>
                  <a:pt x="560" y="4370"/>
                </a:cubicBezTo>
                <a:lnTo>
                  <a:pt x="560" y="4370"/>
                </a:lnTo>
                <a:close/>
                <a:moveTo>
                  <a:pt x="560" y="3714"/>
                </a:moveTo>
                <a:lnTo>
                  <a:pt x="560" y="3714"/>
                </a:lnTo>
                <a:cubicBezTo>
                  <a:pt x="341" y="3714"/>
                  <a:pt x="163" y="3892"/>
                  <a:pt x="163" y="4111"/>
                </a:cubicBezTo>
                <a:cubicBezTo>
                  <a:pt x="163" y="4329"/>
                  <a:pt x="341" y="4507"/>
                  <a:pt x="560" y="4507"/>
                </a:cubicBezTo>
                <a:cubicBezTo>
                  <a:pt x="779" y="4507"/>
                  <a:pt x="957" y="4329"/>
                  <a:pt x="957" y="4111"/>
                </a:cubicBezTo>
                <a:cubicBezTo>
                  <a:pt x="957" y="3892"/>
                  <a:pt x="779" y="3714"/>
                  <a:pt x="560" y="3714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88" name="Freeform 13">
            <a:extLst>
              <a:ext uri="{FF2B5EF4-FFF2-40B4-BE49-F238E27FC236}">
                <a16:creationId xmlns:a16="http://schemas.microsoft.com/office/drawing/2014/main" id="{EA3E58CE-26A3-4CC2-BB5C-2087A0C1F12C}"/>
              </a:ext>
            </a:extLst>
          </p:cNvPr>
          <p:cNvSpPr>
            <a:spLocks noChangeAspect="1"/>
          </p:cNvSpPr>
          <p:nvPr/>
        </p:nvSpPr>
        <p:spPr bwMode="auto">
          <a:xfrm>
            <a:off x="523500" y="3675252"/>
            <a:ext cx="440597" cy="238898"/>
          </a:xfrm>
          <a:custGeom>
            <a:avLst/>
            <a:gdLst>
              <a:gd name="T0" fmla="*/ 4799 w 4799"/>
              <a:gd name="T1" fmla="*/ 1444 h 2600"/>
              <a:gd name="T2" fmla="*/ 4799 w 4799"/>
              <a:gd name="T3" fmla="*/ 1444 h 2600"/>
              <a:gd name="T4" fmla="*/ 4735 w 4799"/>
              <a:gd name="T5" fmla="*/ 1508 h 2600"/>
              <a:gd name="T6" fmla="*/ 3694 w 4799"/>
              <a:gd name="T7" fmla="*/ 1508 h 2600"/>
              <a:gd name="T8" fmla="*/ 3419 w 4799"/>
              <a:gd name="T9" fmla="*/ 2551 h 2600"/>
              <a:gd name="T10" fmla="*/ 3358 w 4799"/>
              <a:gd name="T11" fmla="*/ 2600 h 2600"/>
              <a:gd name="T12" fmla="*/ 3357 w 4799"/>
              <a:gd name="T13" fmla="*/ 2600 h 2600"/>
              <a:gd name="T14" fmla="*/ 3295 w 4799"/>
              <a:gd name="T15" fmla="*/ 2554 h 2600"/>
              <a:gd name="T16" fmla="*/ 2586 w 4799"/>
              <a:gd name="T17" fmla="*/ 323 h 2600"/>
              <a:gd name="T18" fmla="*/ 2358 w 4799"/>
              <a:gd name="T19" fmla="*/ 1447 h 2600"/>
              <a:gd name="T20" fmla="*/ 2294 w 4799"/>
              <a:gd name="T21" fmla="*/ 1499 h 2600"/>
              <a:gd name="T22" fmla="*/ 1605 w 4799"/>
              <a:gd name="T23" fmla="*/ 1499 h 2600"/>
              <a:gd name="T24" fmla="*/ 1375 w 4799"/>
              <a:gd name="T25" fmla="*/ 1915 h 2600"/>
              <a:gd name="T26" fmla="*/ 1313 w 4799"/>
              <a:gd name="T27" fmla="*/ 1948 h 2600"/>
              <a:gd name="T28" fmla="*/ 1257 w 4799"/>
              <a:gd name="T29" fmla="*/ 1905 h 2600"/>
              <a:gd name="T30" fmla="*/ 997 w 4799"/>
              <a:gd name="T31" fmla="*/ 1158 h 2600"/>
              <a:gd name="T32" fmla="*/ 819 w 4799"/>
              <a:gd name="T33" fmla="*/ 1467 h 2600"/>
              <a:gd name="T34" fmla="*/ 763 w 4799"/>
              <a:gd name="T35" fmla="*/ 1499 h 2600"/>
              <a:gd name="T36" fmla="*/ 64 w 4799"/>
              <a:gd name="T37" fmla="*/ 1499 h 2600"/>
              <a:gd name="T38" fmla="*/ 0 w 4799"/>
              <a:gd name="T39" fmla="*/ 1434 h 2600"/>
              <a:gd name="T40" fmla="*/ 64 w 4799"/>
              <a:gd name="T41" fmla="*/ 1369 h 2600"/>
              <a:gd name="T42" fmla="*/ 726 w 4799"/>
              <a:gd name="T43" fmla="*/ 1369 h 2600"/>
              <a:gd name="T44" fmla="*/ 956 w 4799"/>
              <a:gd name="T45" fmla="*/ 971 h 2600"/>
              <a:gd name="T46" fmla="*/ 1018 w 4799"/>
              <a:gd name="T47" fmla="*/ 939 h 2600"/>
              <a:gd name="T48" fmla="*/ 1073 w 4799"/>
              <a:gd name="T49" fmla="*/ 982 h 2600"/>
              <a:gd name="T50" fmla="*/ 1332 w 4799"/>
              <a:gd name="T51" fmla="*/ 1726 h 2600"/>
              <a:gd name="T52" fmla="*/ 1510 w 4799"/>
              <a:gd name="T53" fmla="*/ 1403 h 2600"/>
              <a:gd name="T54" fmla="*/ 1567 w 4799"/>
              <a:gd name="T55" fmla="*/ 1369 h 2600"/>
              <a:gd name="T56" fmla="*/ 2241 w 4799"/>
              <a:gd name="T57" fmla="*/ 1369 h 2600"/>
              <a:gd name="T58" fmla="*/ 2508 w 4799"/>
              <a:gd name="T59" fmla="*/ 53 h 2600"/>
              <a:gd name="T60" fmla="*/ 2568 w 4799"/>
              <a:gd name="T61" fmla="*/ 2 h 2600"/>
              <a:gd name="T62" fmla="*/ 2634 w 4799"/>
              <a:gd name="T63" fmla="*/ 46 h 2600"/>
              <a:gd name="T64" fmla="*/ 3351 w 4799"/>
              <a:gd name="T65" fmla="*/ 2302 h 2600"/>
              <a:gd name="T66" fmla="*/ 3581 w 4799"/>
              <a:gd name="T67" fmla="*/ 1427 h 2600"/>
              <a:gd name="T68" fmla="*/ 3644 w 4799"/>
              <a:gd name="T69" fmla="*/ 1379 h 2600"/>
              <a:gd name="T70" fmla="*/ 4735 w 4799"/>
              <a:gd name="T71" fmla="*/ 1379 h 2600"/>
              <a:gd name="T72" fmla="*/ 4799 w 4799"/>
              <a:gd name="T73" fmla="*/ 1444 h 2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99" h="2600">
                <a:moveTo>
                  <a:pt x="4799" y="1444"/>
                </a:moveTo>
                <a:lnTo>
                  <a:pt x="4799" y="1444"/>
                </a:lnTo>
                <a:cubicBezTo>
                  <a:pt x="4799" y="1480"/>
                  <a:pt x="4771" y="1508"/>
                  <a:pt x="4735" y="1508"/>
                </a:cubicBezTo>
                <a:lnTo>
                  <a:pt x="3694" y="1508"/>
                </a:lnTo>
                <a:lnTo>
                  <a:pt x="3419" y="2551"/>
                </a:lnTo>
                <a:cubicBezTo>
                  <a:pt x="3412" y="2579"/>
                  <a:pt x="3387" y="2599"/>
                  <a:pt x="3358" y="2600"/>
                </a:cubicBezTo>
                <a:cubicBezTo>
                  <a:pt x="3358" y="2600"/>
                  <a:pt x="3357" y="2600"/>
                  <a:pt x="3357" y="2600"/>
                </a:cubicBezTo>
                <a:cubicBezTo>
                  <a:pt x="3328" y="2600"/>
                  <a:pt x="3303" y="2581"/>
                  <a:pt x="3295" y="2554"/>
                </a:cubicBezTo>
                <a:lnTo>
                  <a:pt x="2586" y="323"/>
                </a:lnTo>
                <a:lnTo>
                  <a:pt x="2358" y="1447"/>
                </a:lnTo>
                <a:cubicBezTo>
                  <a:pt x="2352" y="1477"/>
                  <a:pt x="2325" y="1499"/>
                  <a:pt x="2294" y="1499"/>
                </a:cubicBezTo>
                <a:lnTo>
                  <a:pt x="1605" y="1499"/>
                </a:lnTo>
                <a:lnTo>
                  <a:pt x="1375" y="1915"/>
                </a:lnTo>
                <a:cubicBezTo>
                  <a:pt x="1362" y="1938"/>
                  <a:pt x="1337" y="1951"/>
                  <a:pt x="1313" y="1948"/>
                </a:cubicBezTo>
                <a:cubicBezTo>
                  <a:pt x="1287" y="1946"/>
                  <a:pt x="1265" y="1929"/>
                  <a:pt x="1257" y="1905"/>
                </a:cubicBezTo>
                <a:lnTo>
                  <a:pt x="997" y="1158"/>
                </a:lnTo>
                <a:lnTo>
                  <a:pt x="819" y="1467"/>
                </a:lnTo>
                <a:cubicBezTo>
                  <a:pt x="807" y="1487"/>
                  <a:pt x="786" y="1499"/>
                  <a:pt x="763" y="1499"/>
                </a:cubicBezTo>
                <a:lnTo>
                  <a:pt x="64" y="1499"/>
                </a:lnTo>
                <a:cubicBezTo>
                  <a:pt x="28" y="1499"/>
                  <a:pt x="0" y="1470"/>
                  <a:pt x="0" y="1434"/>
                </a:cubicBezTo>
                <a:cubicBezTo>
                  <a:pt x="0" y="1398"/>
                  <a:pt x="28" y="1369"/>
                  <a:pt x="64" y="1369"/>
                </a:cubicBezTo>
                <a:lnTo>
                  <a:pt x="726" y="1369"/>
                </a:lnTo>
                <a:lnTo>
                  <a:pt x="956" y="971"/>
                </a:lnTo>
                <a:cubicBezTo>
                  <a:pt x="968" y="949"/>
                  <a:pt x="992" y="936"/>
                  <a:pt x="1018" y="939"/>
                </a:cubicBezTo>
                <a:cubicBezTo>
                  <a:pt x="1043" y="941"/>
                  <a:pt x="1065" y="958"/>
                  <a:pt x="1073" y="982"/>
                </a:cubicBezTo>
                <a:lnTo>
                  <a:pt x="1332" y="1726"/>
                </a:lnTo>
                <a:lnTo>
                  <a:pt x="1510" y="1403"/>
                </a:lnTo>
                <a:cubicBezTo>
                  <a:pt x="1522" y="1382"/>
                  <a:pt x="1543" y="1369"/>
                  <a:pt x="1567" y="1369"/>
                </a:cubicBezTo>
                <a:lnTo>
                  <a:pt x="2241" y="1369"/>
                </a:lnTo>
                <a:lnTo>
                  <a:pt x="2508" y="53"/>
                </a:lnTo>
                <a:cubicBezTo>
                  <a:pt x="2514" y="24"/>
                  <a:pt x="2539" y="3"/>
                  <a:pt x="2568" y="2"/>
                </a:cubicBezTo>
                <a:cubicBezTo>
                  <a:pt x="2598" y="0"/>
                  <a:pt x="2625" y="18"/>
                  <a:pt x="2634" y="46"/>
                </a:cubicBezTo>
                <a:lnTo>
                  <a:pt x="3351" y="2302"/>
                </a:lnTo>
                <a:lnTo>
                  <a:pt x="3581" y="1427"/>
                </a:lnTo>
                <a:cubicBezTo>
                  <a:pt x="3589" y="1399"/>
                  <a:pt x="3614" y="1379"/>
                  <a:pt x="3644" y="1379"/>
                </a:cubicBezTo>
                <a:lnTo>
                  <a:pt x="4735" y="1379"/>
                </a:lnTo>
                <a:cubicBezTo>
                  <a:pt x="4771" y="1379"/>
                  <a:pt x="4799" y="1408"/>
                  <a:pt x="4799" y="1444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43298A2-80FD-484F-9D20-4C2A921DCF21}"/>
              </a:ext>
            </a:extLst>
          </p:cNvPr>
          <p:cNvSpPr txBox="1"/>
          <p:nvPr/>
        </p:nvSpPr>
        <p:spPr>
          <a:xfrm>
            <a:off x="1274803" y="3579258"/>
            <a:ext cx="11302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Gilroy" panose="00000500000000000000" pitchFamily="50" charset="-52"/>
              </a:rPr>
              <a:t>Customer demand</a:t>
            </a:r>
            <a:endParaRPr lang="ru-RU" sz="1400" b="1" dirty="0">
              <a:latin typeface="Gilroy" panose="00000500000000000000" pitchFamily="50" charset="-52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119CECA7-5D85-49E2-A67F-03DF7D5FD959}"/>
              </a:ext>
            </a:extLst>
          </p:cNvPr>
          <p:cNvGrpSpPr/>
          <p:nvPr/>
        </p:nvGrpSpPr>
        <p:grpSpPr>
          <a:xfrm>
            <a:off x="11061975" y="3544253"/>
            <a:ext cx="791044" cy="767596"/>
            <a:chOff x="11209613" y="3262512"/>
            <a:chExt cx="791044" cy="767596"/>
          </a:xfrm>
        </p:grpSpPr>
        <p:sp>
          <p:nvSpPr>
            <p:cNvPr id="91" name="Блок-схема: узел 90">
              <a:extLst>
                <a:ext uri="{FF2B5EF4-FFF2-40B4-BE49-F238E27FC236}">
                  <a16:creationId xmlns:a16="http://schemas.microsoft.com/office/drawing/2014/main" id="{915F3057-CA43-4A3C-973E-A8682D4445C4}"/>
                </a:ext>
              </a:extLst>
            </p:cNvPr>
            <p:cNvSpPr/>
            <p:nvPr/>
          </p:nvSpPr>
          <p:spPr>
            <a:xfrm>
              <a:off x="11209613" y="3262512"/>
              <a:ext cx="791044" cy="767596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C028DCC0-F068-4E85-8CEC-B49CA80C85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340544" y="3296767"/>
              <a:ext cx="372080" cy="384000"/>
            </a:xfrm>
            <a:custGeom>
              <a:avLst/>
              <a:gdLst>
                <a:gd name="T0" fmla="*/ 4577 w 4670"/>
                <a:gd name="T1" fmla="*/ 2837 h 4818"/>
                <a:gd name="T2" fmla="*/ 4511 w 4670"/>
                <a:gd name="T3" fmla="*/ 3013 h 4818"/>
                <a:gd name="T4" fmla="*/ 1937 w 4670"/>
                <a:gd name="T5" fmla="*/ 3738 h 4818"/>
                <a:gd name="T6" fmla="*/ 1871 w 4670"/>
                <a:gd name="T7" fmla="*/ 4617 h 4818"/>
                <a:gd name="T8" fmla="*/ 1674 w 4670"/>
                <a:gd name="T9" fmla="*/ 4641 h 4818"/>
                <a:gd name="T10" fmla="*/ 199 w 4670"/>
                <a:gd name="T11" fmla="*/ 3574 h 4818"/>
                <a:gd name="T12" fmla="*/ 1666 w 4670"/>
                <a:gd name="T13" fmla="*/ 2304 h 4818"/>
                <a:gd name="T14" fmla="*/ 1829 w 4670"/>
                <a:gd name="T15" fmla="*/ 2260 h 4818"/>
                <a:gd name="T16" fmla="*/ 1871 w 4670"/>
                <a:gd name="T17" fmla="*/ 3008 h 4818"/>
                <a:gd name="T18" fmla="*/ 3213 w 4670"/>
                <a:gd name="T19" fmla="*/ 3074 h 4818"/>
                <a:gd name="T20" fmla="*/ 3213 w 4670"/>
                <a:gd name="T21" fmla="*/ 2942 h 4818"/>
                <a:gd name="T22" fmla="*/ 2003 w 4670"/>
                <a:gd name="T23" fmla="*/ 2322 h 4818"/>
                <a:gd name="T24" fmla="*/ 1585 w 4670"/>
                <a:gd name="T25" fmla="*/ 2200 h 4818"/>
                <a:gd name="T26" fmla="*/ 110 w 4670"/>
                <a:gd name="T27" fmla="*/ 3268 h 4818"/>
                <a:gd name="T28" fmla="*/ 118 w 4670"/>
                <a:gd name="T29" fmla="*/ 3677 h 4818"/>
                <a:gd name="T30" fmla="*/ 1781 w 4670"/>
                <a:gd name="T31" fmla="*/ 4818 h 4818"/>
                <a:gd name="T32" fmla="*/ 2003 w 4670"/>
                <a:gd name="T33" fmla="*/ 4617 h 4818"/>
                <a:gd name="T34" fmla="*/ 3786 w 4670"/>
                <a:gd name="T35" fmla="*/ 3870 h 4818"/>
                <a:gd name="T36" fmla="*/ 4643 w 4670"/>
                <a:gd name="T37" fmla="*/ 2903 h 4818"/>
                <a:gd name="T38" fmla="*/ 4577 w 4670"/>
                <a:gd name="T39" fmla="*/ 2837 h 4818"/>
                <a:gd name="T40" fmla="*/ 27 w 4670"/>
                <a:gd name="T41" fmla="*/ 1932 h 4818"/>
                <a:gd name="T42" fmla="*/ 884 w 4670"/>
                <a:gd name="T43" fmla="*/ 965 h 4818"/>
                <a:gd name="T44" fmla="*/ 2667 w 4670"/>
                <a:gd name="T45" fmla="*/ 218 h 4818"/>
                <a:gd name="T46" fmla="*/ 3084 w 4670"/>
                <a:gd name="T47" fmla="*/ 97 h 4818"/>
                <a:gd name="T48" fmla="*/ 4559 w 4670"/>
                <a:gd name="T49" fmla="*/ 1164 h 4818"/>
                <a:gd name="T50" fmla="*/ 4551 w 4670"/>
                <a:gd name="T51" fmla="*/ 1574 h 4818"/>
                <a:gd name="T52" fmla="*/ 2888 w 4670"/>
                <a:gd name="T53" fmla="*/ 2714 h 4818"/>
                <a:gd name="T54" fmla="*/ 2667 w 4670"/>
                <a:gd name="T55" fmla="*/ 2513 h 4818"/>
                <a:gd name="T56" fmla="*/ 1456 w 4670"/>
                <a:gd name="T57" fmla="*/ 1893 h 4818"/>
                <a:gd name="T58" fmla="*/ 1456 w 4670"/>
                <a:gd name="T59" fmla="*/ 1761 h 4818"/>
                <a:gd name="T60" fmla="*/ 2798 w 4670"/>
                <a:gd name="T61" fmla="*/ 1827 h 4818"/>
                <a:gd name="T62" fmla="*/ 2840 w 4670"/>
                <a:gd name="T63" fmla="*/ 2575 h 4818"/>
                <a:gd name="T64" fmla="*/ 3003 w 4670"/>
                <a:gd name="T65" fmla="*/ 2531 h 4818"/>
                <a:gd name="T66" fmla="*/ 4470 w 4670"/>
                <a:gd name="T67" fmla="*/ 1261 h 4818"/>
                <a:gd name="T68" fmla="*/ 2995 w 4670"/>
                <a:gd name="T69" fmla="*/ 194 h 4818"/>
                <a:gd name="T70" fmla="*/ 2798 w 4670"/>
                <a:gd name="T71" fmla="*/ 218 h 4818"/>
                <a:gd name="T72" fmla="*/ 2732 w 4670"/>
                <a:gd name="T73" fmla="*/ 1097 h 4818"/>
                <a:gd name="T74" fmla="*/ 158 w 4670"/>
                <a:gd name="T75" fmla="*/ 1822 h 4818"/>
                <a:gd name="T76" fmla="*/ 92 w 4670"/>
                <a:gd name="T77" fmla="*/ 1998 h 4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70" h="4818">
                  <a:moveTo>
                    <a:pt x="4577" y="2837"/>
                  </a:moveTo>
                  <a:lnTo>
                    <a:pt x="4577" y="2837"/>
                  </a:lnTo>
                  <a:cubicBezTo>
                    <a:pt x="4540" y="2837"/>
                    <a:pt x="4511" y="2867"/>
                    <a:pt x="4511" y="2903"/>
                  </a:cubicBezTo>
                  <a:lnTo>
                    <a:pt x="4511" y="3013"/>
                  </a:lnTo>
                  <a:cubicBezTo>
                    <a:pt x="4511" y="3413"/>
                    <a:pt x="4186" y="3738"/>
                    <a:pt x="3786" y="3738"/>
                  </a:cubicBezTo>
                  <a:lnTo>
                    <a:pt x="1937" y="3738"/>
                  </a:lnTo>
                  <a:cubicBezTo>
                    <a:pt x="1900" y="3738"/>
                    <a:pt x="1871" y="3768"/>
                    <a:pt x="1871" y="3804"/>
                  </a:cubicBezTo>
                  <a:lnTo>
                    <a:pt x="1871" y="4617"/>
                  </a:lnTo>
                  <a:cubicBezTo>
                    <a:pt x="1871" y="4645"/>
                    <a:pt x="1854" y="4670"/>
                    <a:pt x="1829" y="4678"/>
                  </a:cubicBezTo>
                  <a:cubicBezTo>
                    <a:pt x="1774" y="4696"/>
                    <a:pt x="1714" y="4682"/>
                    <a:pt x="1674" y="4641"/>
                  </a:cubicBezTo>
                  <a:cubicBezTo>
                    <a:pt x="1671" y="4639"/>
                    <a:pt x="1669" y="4636"/>
                    <a:pt x="1666" y="4634"/>
                  </a:cubicBezTo>
                  <a:lnTo>
                    <a:pt x="199" y="3574"/>
                  </a:lnTo>
                  <a:cubicBezTo>
                    <a:pt x="144" y="3515"/>
                    <a:pt x="144" y="3423"/>
                    <a:pt x="199" y="3364"/>
                  </a:cubicBezTo>
                  <a:lnTo>
                    <a:pt x="1666" y="2304"/>
                  </a:lnTo>
                  <a:cubicBezTo>
                    <a:pt x="1669" y="2302"/>
                    <a:pt x="1671" y="2300"/>
                    <a:pt x="1674" y="2297"/>
                  </a:cubicBezTo>
                  <a:cubicBezTo>
                    <a:pt x="1714" y="2257"/>
                    <a:pt x="1774" y="2242"/>
                    <a:pt x="1829" y="2260"/>
                  </a:cubicBezTo>
                  <a:cubicBezTo>
                    <a:pt x="1854" y="2268"/>
                    <a:pt x="1871" y="2293"/>
                    <a:pt x="1871" y="2322"/>
                  </a:cubicBezTo>
                  <a:lnTo>
                    <a:pt x="1871" y="3008"/>
                  </a:lnTo>
                  <a:cubicBezTo>
                    <a:pt x="1871" y="3045"/>
                    <a:pt x="1900" y="3074"/>
                    <a:pt x="1937" y="3074"/>
                  </a:cubicBezTo>
                  <a:lnTo>
                    <a:pt x="3213" y="3074"/>
                  </a:lnTo>
                  <a:cubicBezTo>
                    <a:pt x="3250" y="3074"/>
                    <a:pt x="3279" y="3045"/>
                    <a:pt x="3279" y="3008"/>
                  </a:cubicBezTo>
                  <a:cubicBezTo>
                    <a:pt x="3279" y="2972"/>
                    <a:pt x="3250" y="2942"/>
                    <a:pt x="3213" y="2942"/>
                  </a:cubicBezTo>
                  <a:lnTo>
                    <a:pt x="2003" y="2942"/>
                  </a:lnTo>
                  <a:lnTo>
                    <a:pt x="2003" y="2322"/>
                  </a:lnTo>
                  <a:cubicBezTo>
                    <a:pt x="2003" y="2236"/>
                    <a:pt x="1949" y="2161"/>
                    <a:pt x="1870" y="2135"/>
                  </a:cubicBezTo>
                  <a:cubicBezTo>
                    <a:pt x="1769" y="2103"/>
                    <a:pt x="1660" y="2128"/>
                    <a:pt x="1585" y="2200"/>
                  </a:cubicBezTo>
                  <a:lnTo>
                    <a:pt x="118" y="3261"/>
                  </a:lnTo>
                  <a:cubicBezTo>
                    <a:pt x="115" y="3263"/>
                    <a:pt x="112" y="3266"/>
                    <a:pt x="110" y="3268"/>
                  </a:cubicBezTo>
                  <a:cubicBezTo>
                    <a:pt x="0" y="3379"/>
                    <a:pt x="0" y="3560"/>
                    <a:pt x="110" y="3671"/>
                  </a:cubicBezTo>
                  <a:cubicBezTo>
                    <a:pt x="112" y="3673"/>
                    <a:pt x="115" y="3675"/>
                    <a:pt x="118" y="3677"/>
                  </a:cubicBezTo>
                  <a:lnTo>
                    <a:pt x="1585" y="4738"/>
                  </a:lnTo>
                  <a:cubicBezTo>
                    <a:pt x="1639" y="4790"/>
                    <a:pt x="1709" y="4818"/>
                    <a:pt x="1781" y="4818"/>
                  </a:cubicBezTo>
                  <a:cubicBezTo>
                    <a:pt x="1811" y="4818"/>
                    <a:pt x="1841" y="4813"/>
                    <a:pt x="1870" y="4804"/>
                  </a:cubicBezTo>
                  <a:cubicBezTo>
                    <a:pt x="1949" y="4778"/>
                    <a:pt x="2003" y="4703"/>
                    <a:pt x="2003" y="4617"/>
                  </a:cubicBezTo>
                  <a:lnTo>
                    <a:pt x="2003" y="3870"/>
                  </a:lnTo>
                  <a:lnTo>
                    <a:pt x="3786" y="3870"/>
                  </a:lnTo>
                  <a:cubicBezTo>
                    <a:pt x="4258" y="3870"/>
                    <a:pt x="4643" y="3485"/>
                    <a:pt x="4643" y="3013"/>
                  </a:cubicBezTo>
                  <a:lnTo>
                    <a:pt x="4643" y="2903"/>
                  </a:lnTo>
                  <a:cubicBezTo>
                    <a:pt x="4643" y="2867"/>
                    <a:pt x="4613" y="2837"/>
                    <a:pt x="4577" y="2837"/>
                  </a:cubicBezTo>
                  <a:lnTo>
                    <a:pt x="4577" y="2837"/>
                  </a:lnTo>
                  <a:close/>
                  <a:moveTo>
                    <a:pt x="27" y="1932"/>
                  </a:moveTo>
                  <a:lnTo>
                    <a:pt x="27" y="1932"/>
                  </a:lnTo>
                  <a:lnTo>
                    <a:pt x="27" y="1822"/>
                  </a:lnTo>
                  <a:cubicBezTo>
                    <a:pt x="27" y="1350"/>
                    <a:pt x="411" y="965"/>
                    <a:pt x="884" y="965"/>
                  </a:cubicBezTo>
                  <a:lnTo>
                    <a:pt x="2667" y="965"/>
                  </a:lnTo>
                  <a:lnTo>
                    <a:pt x="2667" y="218"/>
                  </a:lnTo>
                  <a:cubicBezTo>
                    <a:pt x="2667" y="132"/>
                    <a:pt x="2720" y="57"/>
                    <a:pt x="2800" y="31"/>
                  </a:cubicBezTo>
                  <a:cubicBezTo>
                    <a:pt x="2900" y="0"/>
                    <a:pt x="3009" y="24"/>
                    <a:pt x="3084" y="97"/>
                  </a:cubicBezTo>
                  <a:lnTo>
                    <a:pt x="4551" y="1158"/>
                  </a:lnTo>
                  <a:cubicBezTo>
                    <a:pt x="4554" y="1160"/>
                    <a:pt x="4557" y="1162"/>
                    <a:pt x="4559" y="1164"/>
                  </a:cubicBezTo>
                  <a:cubicBezTo>
                    <a:pt x="4670" y="1275"/>
                    <a:pt x="4670" y="1456"/>
                    <a:pt x="4559" y="1567"/>
                  </a:cubicBezTo>
                  <a:cubicBezTo>
                    <a:pt x="4557" y="1569"/>
                    <a:pt x="4554" y="1572"/>
                    <a:pt x="4551" y="1574"/>
                  </a:cubicBezTo>
                  <a:lnTo>
                    <a:pt x="3084" y="2635"/>
                  </a:lnTo>
                  <a:cubicBezTo>
                    <a:pt x="3031" y="2686"/>
                    <a:pt x="2960" y="2714"/>
                    <a:pt x="2888" y="2714"/>
                  </a:cubicBezTo>
                  <a:cubicBezTo>
                    <a:pt x="2858" y="2714"/>
                    <a:pt x="2829" y="2709"/>
                    <a:pt x="2800" y="2700"/>
                  </a:cubicBezTo>
                  <a:cubicBezTo>
                    <a:pt x="2720" y="2675"/>
                    <a:pt x="2667" y="2599"/>
                    <a:pt x="2667" y="2513"/>
                  </a:cubicBezTo>
                  <a:lnTo>
                    <a:pt x="2667" y="1893"/>
                  </a:lnTo>
                  <a:lnTo>
                    <a:pt x="1456" y="1893"/>
                  </a:lnTo>
                  <a:cubicBezTo>
                    <a:pt x="1420" y="1893"/>
                    <a:pt x="1390" y="1863"/>
                    <a:pt x="1390" y="1827"/>
                  </a:cubicBezTo>
                  <a:cubicBezTo>
                    <a:pt x="1390" y="1790"/>
                    <a:pt x="1420" y="1761"/>
                    <a:pt x="1456" y="1761"/>
                  </a:cubicBezTo>
                  <a:lnTo>
                    <a:pt x="2732" y="1761"/>
                  </a:lnTo>
                  <a:cubicBezTo>
                    <a:pt x="2769" y="1761"/>
                    <a:pt x="2798" y="1790"/>
                    <a:pt x="2798" y="1827"/>
                  </a:cubicBezTo>
                  <a:lnTo>
                    <a:pt x="2798" y="2513"/>
                  </a:lnTo>
                  <a:cubicBezTo>
                    <a:pt x="2798" y="2542"/>
                    <a:pt x="2815" y="2567"/>
                    <a:pt x="2840" y="2575"/>
                  </a:cubicBezTo>
                  <a:cubicBezTo>
                    <a:pt x="2895" y="2593"/>
                    <a:pt x="2955" y="2578"/>
                    <a:pt x="2995" y="2538"/>
                  </a:cubicBezTo>
                  <a:cubicBezTo>
                    <a:pt x="2998" y="2535"/>
                    <a:pt x="3001" y="2533"/>
                    <a:pt x="3003" y="2531"/>
                  </a:cubicBezTo>
                  <a:lnTo>
                    <a:pt x="4470" y="1471"/>
                  </a:lnTo>
                  <a:cubicBezTo>
                    <a:pt x="4525" y="1412"/>
                    <a:pt x="4525" y="1320"/>
                    <a:pt x="4470" y="1261"/>
                  </a:cubicBezTo>
                  <a:lnTo>
                    <a:pt x="3003" y="201"/>
                  </a:lnTo>
                  <a:cubicBezTo>
                    <a:pt x="3001" y="199"/>
                    <a:pt x="2998" y="196"/>
                    <a:pt x="2995" y="194"/>
                  </a:cubicBezTo>
                  <a:cubicBezTo>
                    <a:pt x="2955" y="153"/>
                    <a:pt x="2895" y="139"/>
                    <a:pt x="2840" y="157"/>
                  </a:cubicBezTo>
                  <a:cubicBezTo>
                    <a:pt x="2815" y="165"/>
                    <a:pt x="2798" y="190"/>
                    <a:pt x="2798" y="218"/>
                  </a:cubicBezTo>
                  <a:lnTo>
                    <a:pt x="2798" y="1031"/>
                  </a:lnTo>
                  <a:cubicBezTo>
                    <a:pt x="2798" y="1067"/>
                    <a:pt x="2769" y="1097"/>
                    <a:pt x="2732" y="1097"/>
                  </a:cubicBezTo>
                  <a:lnTo>
                    <a:pt x="884" y="1097"/>
                  </a:lnTo>
                  <a:cubicBezTo>
                    <a:pt x="484" y="1097"/>
                    <a:pt x="158" y="1422"/>
                    <a:pt x="158" y="1822"/>
                  </a:cubicBezTo>
                  <a:lnTo>
                    <a:pt x="158" y="1932"/>
                  </a:lnTo>
                  <a:cubicBezTo>
                    <a:pt x="158" y="1968"/>
                    <a:pt x="129" y="1998"/>
                    <a:pt x="92" y="1998"/>
                  </a:cubicBezTo>
                  <a:cubicBezTo>
                    <a:pt x="56" y="1998"/>
                    <a:pt x="27" y="1968"/>
                    <a:pt x="27" y="193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8E8923A8-27D0-4432-A165-0966197B85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95133" y="3550580"/>
              <a:ext cx="261507" cy="336000"/>
            </a:xfrm>
            <a:custGeom>
              <a:avLst/>
              <a:gdLst>
                <a:gd name="T0" fmla="*/ 1882 w 3732"/>
                <a:gd name="T1" fmla="*/ 4067 h 4799"/>
                <a:gd name="T2" fmla="*/ 2012 w 3732"/>
                <a:gd name="T3" fmla="*/ 4300 h 4799"/>
                <a:gd name="T4" fmla="*/ 1947 w 3732"/>
                <a:gd name="T5" fmla="*/ 4002 h 4799"/>
                <a:gd name="T6" fmla="*/ 2702 w 3732"/>
                <a:gd name="T7" fmla="*/ 3783 h 4799"/>
                <a:gd name="T8" fmla="*/ 2832 w 3732"/>
                <a:gd name="T9" fmla="*/ 4300 h 4799"/>
                <a:gd name="T10" fmla="*/ 2767 w 3732"/>
                <a:gd name="T11" fmla="*/ 3718 h 4799"/>
                <a:gd name="T12" fmla="*/ 499 w 3732"/>
                <a:gd name="T13" fmla="*/ 3098 h 4799"/>
                <a:gd name="T14" fmla="*/ 1346 w 3732"/>
                <a:gd name="T15" fmla="*/ 3228 h 4799"/>
                <a:gd name="T16" fmla="*/ 1346 w 3732"/>
                <a:gd name="T17" fmla="*/ 3098 h 4799"/>
                <a:gd name="T18" fmla="*/ 2957 w 3732"/>
                <a:gd name="T19" fmla="*/ 3127 h 4799"/>
                <a:gd name="T20" fmla="*/ 1913 w 3732"/>
                <a:gd name="T21" fmla="*/ 3864 h 4799"/>
                <a:gd name="T22" fmla="*/ 3159 w 3732"/>
                <a:gd name="T23" fmla="*/ 2758 h 4799"/>
                <a:gd name="T24" fmla="*/ 3602 w 3732"/>
                <a:gd name="T25" fmla="*/ 316 h 4799"/>
                <a:gd name="T26" fmla="*/ 317 w 3732"/>
                <a:gd name="T27" fmla="*/ 129 h 4799"/>
                <a:gd name="T28" fmla="*/ 317 w 3732"/>
                <a:gd name="T29" fmla="*/ 4668 h 4799"/>
                <a:gd name="T30" fmla="*/ 3602 w 3732"/>
                <a:gd name="T31" fmla="*/ 316 h 4799"/>
                <a:gd name="T32" fmla="*/ 3732 w 3732"/>
                <a:gd name="T33" fmla="*/ 316 h 4799"/>
                <a:gd name="T34" fmla="*/ 317 w 3732"/>
                <a:gd name="T35" fmla="*/ 4799 h 4799"/>
                <a:gd name="T36" fmla="*/ 317 w 3732"/>
                <a:gd name="T37" fmla="*/ 0 h 4799"/>
                <a:gd name="T38" fmla="*/ 3732 w 3732"/>
                <a:gd name="T39" fmla="*/ 316 h 4799"/>
                <a:gd name="T40" fmla="*/ 3074 w 3732"/>
                <a:gd name="T41" fmla="*/ 3332 h 4799"/>
                <a:gd name="T42" fmla="*/ 3204 w 3732"/>
                <a:gd name="T43" fmla="*/ 4300 h 4799"/>
                <a:gd name="T44" fmla="*/ 3139 w 3732"/>
                <a:gd name="T45" fmla="*/ 3267 h 4799"/>
                <a:gd name="T46" fmla="*/ 499 w 3732"/>
                <a:gd name="T47" fmla="*/ 3455 h 4799"/>
                <a:gd name="T48" fmla="*/ 1346 w 3732"/>
                <a:gd name="T49" fmla="*/ 3585 h 4799"/>
                <a:gd name="T50" fmla="*/ 1346 w 3732"/>
                <a:gd name="T51" fmla="*/ 3455 h 4799"/>
                <a:gd name="T52" fmla="*/ 2290 w 3732"/>
                <a:gd name="T53" fmla="*/ 3992 h 4799"/>
                <a:gd name="T54" fmla="*/ 2420 w 3732"/>
                <a:gd name="T55" fmla="*/ 4300 h 4799"/>
                <a:gd name="T56" fmla="*/ 2355 w 3732"/>
                <a:gd name="T57" fmla="*/ 3927 h 4799"/>
                <a:gd name="T58" fmla="*/ 499 w 3732"/>
                <a:gd name="T59" fmla="*/ 3808 h 4799"/>
                <a:gd name="T60" fmla="*/ 1346 w 3732"/>
                <a:gd name="T61" fmla="*/ 3938 h 4799"/>
                <a:gd name="T62" fmla="*/ 1346 w 3732"/>
                <a:gd name="T63" fmla="*/ 3808 h 4799"/>
                <a:gd name="T64" fmla="*/ 1781 w 3732"/>
                <a:gd name="T65" fmla="*/ 1742 h 4799"/>
                <a:gd name="T66" fmla="*/ 1736 w 3732"/>
                <a:gd name="T67" fmla="*/ 1312 h 4799"/>
                <a:gd name="T68" fmla="*/ 1305 w 3732"/>
                <a:gd name="T69" fmla="*/ 1266 h 4799"/>
                <a:gd name="T70" fmla="*/ 1175 w 3732"/>
                <a:gd name="T71" fmla="*/ 1266 h 4799"/>
                <a:gd name="T72" fmla="*/ 1846 w 3732"/>
                <a:gd name="T73" fmla="*/ 1200 h 4799"/>
                <a:gd name="T74" fmla="*/ 1781 w 3732"/>
                <a:gd name="T75" fmla="*/ 1872 h 4799"/>
                <a:gd name="T76" fmla="*/ 1346 w 3732"/>
                <a:gd name="T77" fmla="*/ 4165 h 4799"/>
                <a:gd name="T78" fmla="*/ 434 w 3732"/>
                <a:gd name="T79" fmla="*/ 4230 h 4799"/>
                <a:gd name="T80" fmla="*/ 1411 w 3732"/>
                <a:gd name="T81" fmla="*/ 4230 h 4799"/>
                <a:gd name="T82" fmla="*/ 2088 w 3732"/>
                <a:gd name="T83" fmla="*/ 956 h 4799"/>
                <a:gd name="T84" fmla="*/ 2088 w 3732"/>
                <a:gd name="T85" fmla="*/ 602 h 4799"/>
                <a:gd name="T86" fmla="*/ 1977 w 3732"/>
                <a:gd name="T87" fmla="*/ 1068 h 4799"/>
                <a:gd name="T88" fmla="*/ 1958 w 3732"/>
                <a:gd name="T89" fmla="*/ 532 h 4799"/>
                <a:gd name="T90" fmla="*/ 2507 w 3732"/>
                <a:gd name="T91" fmla="*/ 1081 h 4799"/>
                <a:gd name="T92" fmla="*/ 1977 w 3732"/>
                <a:gd name="T93" fmla="*/ 1068 h 4799"/>
                <a:gd name="T94" fmla="*/ 799 w 3732"/>
                <a:gd name="T95" fmla="*/ 2286 h 4799"/>
                <a:gd name="T96" fmla="*/ 2914 w 3732"/>
                <a:gd name="T97" fmla="*/ 2156 h 4799"/>
                <a:gd name="T98" fmla="*/ 799 w 3732"/>
                <a:gd name="T99" fmla="*/ 2286 h 4799"/>
                <a:gd name="T100" fmla="*/ 493 w 3732"/>
                <a:gd name="T101" fmla="*/ 2507 h 4799"/>
                <a:gd name="T102" fmla="*/ 3232 w 3732"/>
                <a:gd name="T103" fmla="*/ 2507 h 4799"/>
                <a:gd name="T104" fmla="*/ 493 w 3732"/>
                <a:gd name="T105" fmla="*/ 2507 h 4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32" h="4799">
                  <a:moveTo>
                    <a:pt x="1947" y="4002"/>
                  </a:moveTo>
                  <a:lnTo>
                    <a:pt x="1947" y="4002"/>
                  </a:lnTo>
                  <a:cubicBezTo>
                    <a:pt x="1911" y="4002"/>
                    <a:pt x="1882" y="4031"/>
                    <a:pt x="1882" y="4067"/>
                  </a:cubicBezTo>
                  <a:lnTo>
                    <a:pt x="1882" y="4300"/>
                  </a:lnTo>
                  <a:cubicBezTo>
                    <a:pt x="1882" y="4336"/>
                    <a:pt x="1911" y="4366"/>
                    <a:pt x="1947" y="4366"/>
                  </a:cubicBezTo>
                  <a:cubicBezTo>
                    <a:pt x="1983" y="4366"/>
                    <a:pt x="2012" y="4336"/>
                    <a:pt x="2012" y="4300"/>
                  </a:cubicBezTo>
                  <a:lnTo>
                    <a:pt x="2012" y="4067"/>
                  </a:lnTo>
                  <a:cubicBezTo>
                    <a:pt x="2012" y="4031"/>
                    <a:pt x="1983" y="4002"/>
                    <a:pt x="1947" y="4002"/>
                  </a:cubicBezTo>
                  <a:lnTo>
                    <a:pt x="1947" y="4002"/>
                  </a:lnTo>
                  <a:close/>
                  <a:moveTo>
                    <a:pt x="2767" y="3718"/>
                  </a:moveTo>
                  <a:lnTo>
                    <a:pt x="2767" y="3718"/>
                  </a:lnTo>
                  <a:cubicBezTo>
                    <a:pt x="2731" y="3718"/>
                    <a:pt x="2702" y="3747"/>
                    <a:pt x="2702" y="3783"/>
                  </a:cubicBezTo>
                  <a:lnTo>
                    <a:pt x="2702" y="4300"/>
                  </a:lnTo>
                  <a:cubicBezTo>
                    <a:pt x="2702" y="4336"/>
                    <a:pt x="2731" y="4366"/>
                    <a:pt x="2767" y="4366"/>
                  </a:cubicBezTo>
                  <a:cubicBezTo>
                    <a:pt x="2803" y="4366"/>
                    <a:pt x="2832" y="4336"/>
                    <a:pt x="2832" y="4300"/>
                  </a:cubicBezTo>
                  <a:lnTo>
                    <a:pt x="2832" y="3783"/>
                  </a:lnTo>
                  <a:cubicBezTo>
                    <a:pt x="2832" y="3747"/>
                    <a:pt x="2803" y="3718"/>
                    <a:pt x="2767" y="3718"/>
                  </a:cubicBezTo>
                  <a:lnTo>
                    <a:pt x="2767" y="3718"/>
                  </a:lnTo>
                  <a:close/>
                  <a:moveTo>
                    <a:pt x="1346" y="3098"/>
                  </a:moveTo>
                  <a:lnTo>
                    <a:pt x="1346" y="3098"/>
                  </a:lnTo>
                  <a:lnTo>
                    <a:pt x="499" y="3098"/>
                  </a:lnTo>
                  <a:cubicBezTo>
                    <a:pt x="463" y="3098"/>
                    <a:pt x="434" y="3127"/>
                    <a:pt x="434" y="3163"/>
                  </a:cubicBezTo>
                  <a:cubicBezTo>
                    <a:pt x="434" y="3199"/>
                    <a:pt x="463" y="3228"/>
                    <a:pt x="499" y="3228"/>
                  </a:cubicBezTo>
                  <a:lnTo>
                    <a:pt x="1346" y="3228"/>
                  </a:lnTo>
                  <a:cubicBezTo>
                    <a:pt x="1382" y="3228"/>
                    <a:pt x="1411" y="3199"/>
                    <a:pt x="1411" y="3163"/>
                  </a:cubicBezTo>
                  <a:cubicBezTo>
                    <a:pt x="1411" y="3127"/>
                    <a:pt x="1382" y="3098"/>
                    <a:pt x="1346" y="3098"/>
                  </a:cubicBezTo>
                  <a:lnTo>
                    <a:pt x="1346" y="3098"/>
                  </a:lnTo>
                  <a:close/>
                  <a:moveTo>
                    <a:pt x="2795" y="3070"/>
                  </a:moveTo>
                  <a:lnTo>
                    <a:pt x="2795" y="3070"/>
                  </a:lnTo>
                  <a:lnTo>
                    <a:pt x="2957" y="3127"/>
                  </a:lnTo>
                  <a:cubicBezTo>
                    <a:pt x="2743" y="3503"/>
                    <a:pt x="2350" y="3733"/>
                    <a:pt x="1913" y="3733"/>
                  </a:cubicBezTo>
                  <a:cubicBezTo>
                    <a:pt x="1877" y="3733"/>
                    <a:pt x="1848" y="3763"/>
                    <a:pt x="1848" y="3799"/>
                  </a:cubicBezTo>
                  <a:cubicBezTo>
                    <a:pt x="1848" y="3835"/>
                    <a:pt x="1877" y="3864"/>
                    <a:pt x="1913" y="3864"/>
                  </a:cubicBezTo>
                  <a:cubicBezTo>
                    <a:pt x="2405" y="3864"/>
                    <a:pt x="2847" y="3600"/>
                    <a:pt x="3081" y="3171"/>
                  </a:cubicBezTo>
                  <a:lnTo>
                    <a:pt x="3247" y="3230"/>
                  </a:lnTo>
                  <a:lnTo>
                    <a:pt x="3159" y="2758"/>
                  </a:lnTo>
                  <a:lnTo>
                    <a:pt x="2795" y="3070"/>
                  </a:lnTo>
                  <a:lnTo>
                    <a:pt x="2795" y="3070"/>
                  </a:lnTo>
                  <a:close/>
                  <a:moveTo>
                    <a:pt x="3602" y="316"/>
                  </a:moveTo>
                  <a:lnTo>
                    <a:pt x="3602" y="316"/>
                  </a:lnTo>
                  <a:cubicBezTo>
                    <a:pt x="3602" y="213"/>
                    <a:pt x="3518" y="129"/>
                    <a:pt x="3414" y="129"/>
                  </a:cubicBezTo>
                  <a:lnTo>
                    <a:pt x="317" y="129"/>
                  </a:lnTo>
                  <a:cubicBezTo>
                    <a:pt x="214" y="129"/>
                    <a:pt x="130" y="213"/>
                    <a:pt x="130" y="316"/>
                  </a:cubicBezTo>
                  <a:lnTo>
                    <a:pt x="130" y="4481"/>
                  </a:lnTo>
                  <a:cubicBezTo>
                    <a:pt x="130" y="4584"/>
                    <a:pt x="214" y="4668"/>
                    <a:pt x="317" y="4668"/>
                  </a:cubicBezTo>
                  <a:lnTo>
                    <a:pt x="3414" y="4668"/>
                  </a:lnTo>
                  <a:cubicBezTo>
                    <a:pt x="3518" y="4668"/>
                    <a:pt x="3602" y="4584"/>
                    <a:pt x="3602" y="4481"/>
                  </a:cubicBezTo>
                  <a:lnTo>
                    <a:pt x="3602" y="316"/>
                  </a:lnTo>
                  <a:lnTo>
                    <a:pt x="3602" y="316"/>
                  </a:lnTo>
                  <a:close/>
                  <a:moveTo>
                    <a:pt x="3732" y="316"/>
                  </a:moveTo>
                  <a:lnTo>
                    <a:pt x="3732" y="316"/>
                  </a:lnTo>
                  <a:lnTo>
                    <a:pt x="3732" y="4481"/>
                  </a:lnTo>
                  <a:cubicBezTo>
                    <a:pt x="3732" y="4656"/>
                    <a:pt x="3589" y="4799"/>
                    <a:pt x="3414" y="4799"/>
                  </a:cubicBezTo>
                  <a:lnTo>
                    <a:pt x="317" y="4799"/>
                  </a:lnTo>
                  <a:cubicBezTo>
                    <a:pt x="142" y="4799"/>
                    <a:pt x="0" y="4656"/>
                    <a:pt x="0" y="4481"/>
                  </a:cubicBezTo>
                  <a:lnTo>
                    <a:pt x="0" y="316"/>
                  </a:lnTo>
                  <a:cubicBezTo>
                    <a:pt x="0" y="141"/>
                    <a:pt x="142" y="0"/>
                    <a:pt x="317" y="0"/>
                  </a:cubicBezTo>
                  <a:lnTo>
                    <a:pt x="3414" y="0"/>
                  </a:lnTo>
                  <a:cubicBezTo>
                    <a:pt x="3589" y="0"/>
                    <a:pt x="3732" y="141"/>
                    <a:pt x="3732" y="316"/>
                  </a:cubicBezTo>
                  <a:lnTo>
                    <a:pt x="3732" y="316"/>
                  </a:lnTo>
                  <a:close/>
                  <a:moveTo>
                    <a:pt x="3139" y="3267"/>
                  </a:moveTo>
                  <a:lnTo>
                    <a:pt x="3139" y="3267"/>
                  </a:lnTo>
                  <a:cubicBezTo>
                    <a:pt x="3103" y="3267"/>
                    <a:pt x="3074" y="3296"/>
                    <a:pt x="3074" y="3332"/>
                  </a:cubicBezTo>
                  <a:lnTo>
                    <a:pt x="3074" y="4300"/>
                  </a:lnTo>
                  <a:cubicBezTo>
                    <a:pt x="3074" y="4336"/>
                    <a:pt x="3103" y="4366"/>
                    <a:pt x="3139" y="4366"/>
                  </a:cubicBezTo>
                  <a:cubicBezTo>
                    <a:pt x="3175" y="4366"/>
                    <a:pt x="3204" y="4336"/>
                    <a:pt x="3204" y="4300"/>
                  </a:cubicBezTo>
                  <a:lnTo>
                    <a:pt x="3204" y="3332"/>
                  </a:lnTo>
                  <a:cubicBezTo>
                    <a:pt x="3204" y="3296"/>
                    <a:pt x="3175" y="3267"/>
                    <a:pt x="3139" y="3267"/>
                  </a:cubicBezTo>
                  <a:lnTo>
                    <a:pt x="3139" y="3267"/>
                  </a:lnTo>
                  <a:close/>
                  <a:moveTo>
                    <a:pt x="1346" y="3455"/>
                  </a:moveTo>
                  <a:lnTo>
                    <a:pt x="1346" y="3455"/>
                  </a:lnTo>
                  <a:lnTo>
                    <a:pt x="499" y="3455"/>
                  </a:lnTo>
                  <a:cubicBezTo>
                    <a:pt x="463" y="3455"/>
                    <a:pt x="434" y="3484"/>
                    <a:pt x="434" y="3520"/>
                  </a:cubicBezTo>
                  <a:cubicBezTo>
                    <a:pt x="434" y="3556"/>
                    <a:pt x="463" y="3585"/>
                    <a:pt x="499" y="3585"/>
                  </a:cubicBezTo>
                  <a:lnTo>
                    <a:pt x="1346" y="3585"/>
                  </a:lnTo>
                  <a:cubicBezTo>
                    <a:pt x="1382" y="3585"/>
                    <a:pt x="1411" y="3556"/>
                    <a:pt x="1411" y="3520"/>
                  </a:cubicBezTo>
                  <a:cubicBezTo>
                    <a:pt x="1411" y="3484"/>
                    <a:pt x="1382" y="3455"/>
                    <a:pt x="1346" y="3455"/>
                  </a:cubicBezTo>
                  <a:lnTo>
                    <a:pt x="1346" y="3455"/>
                  </a:lnTo>
                  <a:close/>
                  <a:moveTo>
                    <a:pt x="2355" y="3927"/>
                  </a:moveTo>
                  <a:lnTo>
                    <a:pt x="2355" y="3927"/>
                  </a:lnTo>
                  <a:cubicBezTo>
                    <a:pt x="2319" y="3927"/>
                    <a:pt x="2290" y="3956"/>
                    <a:pt x="2290" y="3992"/>
                  </a:cubicBezTo>
                  <a:lnTo>
                    <a:pt x="2290" y="4300"/>
                  </a:lnTo>
                  <a:cubicBezTo>
                    <a:pt x="2290" y="4336"/>
                    <a:pt x="2319" y="4366"/>
                    <a:pt x="2355" y="4366"/>
                  </a:cubicBezTo>
                  <a:cubicBezTo>
                    <a:pt x="2391" y="4366"/>
                    <a:pt x="2420" y="4336"/>
                    <a:pt x="2420" y="4300"/>
                  </a:cubicBezTo>
                  <a:lnTo>
                    <a:pt x="2420" y="3992"/>
                  </a:lnTo>
                  <a:cubicBezTo>
                    <a:pt x="2420" y="3956"/>
                    <a:pt x="2391" y="3927"/>
                    <a:pt x="2355" y="3927"/>
                  </a:cubicBezTo>
                  <a:lnTo>
                    <a:pt x="2355" y="3927"/>
                  </a:lnTo>
                  <a:close/>
                  <a:moveTo>
                    <a:pt x="1346" y="3808"/>
                  </a:moveTo>
                  <a:lnTo>
                    <a:pt x="1346" y="3808"/>
                  </a:lnTo>
                  <a:lnTo>
                    <a:pt x="499" y="3808"/>
                  </a:lnTo>
                  <a:cubicBezTo>
                    <a:pt x="463" y="3808"/>
                    <a:pt x="434" y="3837"/>
                    <a:pt x="434" y="3873"/>
                  </a:cubicBezTo>
                  <a:cubicBezTo>
                    <a:pt x="434" y="3909"/>
                    <a:pt x="463" y="3938"/>
                    <a:pt x="499" y="3938"/>
                  </a:cubicBezTo>
                  <a:lnTo>
                    <a:pt x="1346" y="3938"/>
                  </a:lnTo>
                  <a:cubicBezTo>
                    <a:pt x="1382" y="3938"/>
                    <a:pt x="1411" y="3909"/>
                    <a:pt x="1411" y="3873"/>
                  </a:cubicBezTo>
                  <a:cubicBezTo>
                    <a:pt x="1411" y="3837"/>
                    <a:pt x="1382" y="3808"/>
                    <a:pt x="1346" y="3808"/>
                  </a:cubicBezTo>
                  <a:lnTo>
                    <a:pt x="1346" y="3808"/>
                  </a:lnTo>
                  <a:close/>
                  <a:moveTo>
                    <a:pt x="1305" y="1266"/>
                  </a:moveTo>
                  <a:lnTo>
                    <a:pt x="1305" y="1266"/>
                  </a:lnTo>
                  <a:cubicBezTo>
                    <a:pt x="1305" y="1529"/>
                    <a:pt x="1519" y="1742"/>
                    <a:pt x="1781" y="1742"/>
                  </a:cubicBezTo>
                  <a:cubicBezTo>
                    <a:pt x="2023" y="1742"/>
                    <a:pt x="2224" y="1561"/>
                    <a:pt x="2254" y="1327"/>
                  </a:cubicBezTo>
                  <a:cubicBezTo>
                    <a:pt x="2159" y="1325"/>
                    <a:pt x="1963" y="1327"/>
                    <a:pt x="1783" y="1331"/>
                  </a:cubicBezTo>
                  <a:cubicBezTo>
                    <a:pt x="1765" y="1331"/>
                    <a:pt x="1748" y="1325"/>
                    <a:pt x="1736" y="1312"/>
                  </a:cubicBezTo>
                  <a:cubicBezTo>
                    <a:pt x="1723" y="1300"/>
                    <a:pt x="1716" y="1283"/>
                    <a:pt x="1716" y="1266"/>
                  </a:cubicBezTo>
                  <a:lnTo>
                    <a:pt x="1716" y="794"/>
                  </a:lnTo>
                  <a:cubicBezTo>
                    <a:pt x="1484" y="826"/>
                    <a:pt x="1305" y="1026"/>
                    <a:pt x="1305" y="1266"/>
                  </a:cubicBezTo>
                  <a:lnTo>
                    <a:pt x="1305" y="1266"/>
                  </a:lnTo>
                  <a:close/>
                  <a:moveTo>
                    <a:pt x="1175" y="1266"/>
                  </a:moveTo>
                  <a:lnTo>
                    <a:pt x="1175" y="1266"/>
                  </a:lnTo>
                  <a:cubicBezTo>
                    <a:pt x="1175" y="932"/>
                    <a:pt x="1447" y="660"/>
                    <a:pt x="1781" y="660"/>
                  </a:cubicBezTo>
                  <a:cubicBezTo>
                    <a:pt x="1817" y="660"/>
                    <a:pt x="1846" y="689"/>
                    <a:pt x="1846" y="725"/>
                  </a:cubicBezTo>
                  <a:lnTo>
                    <a:pt x="1846" y="1200"/>
                  </a:lnTo>
                  <a:cubicBezTo>
                    <a:pt x="2338" y="1190"/>
                    <a:pt x="2345" y="1196"/>
                    <a:pt x="2368" y="1219"/>
                  </a:cubicBezTo>
                  <a:cubicBezTo>
                    <a:pt x="2380" y="1231"/>
                    <a:pt x="2388" y="1249"/>
                    <a:pt x="2388" y="1266"/>
                  </a:cubicBezTo>
                  <a:cubicBezTo>
                    <a:pt x="2388" y="1600"/>
                    <a:pt x="2116" y="1872"/>
                    <a:pt x="1781" y="1872"/>
                  </a:cubicBezTo>
                  <a:cubicBezTo>
                    <a:pt x="1447" y="1872"/>
                    <a:pt x="1175" y="1600"/>
                    <a:pt x="1175" y="1266"/>
                  </a:cubicBezTo>
                  <a:lnTo>
                    <a:pt x="1175" y="1266"/>
                  </a:lnTo>
                  <a:close/>
                  <a:moveTo>
                    <a:pt x="1346" y="4165"/>
                  </a:moveTo>
                  <a:lnTo>
                    <a:pt x="1346" y="4165"/>
                  </a:lnTo>
                  <a:lnTo>
                    <a:pt x="499" y="4165"/>
                  </a:lnTo>
                  <a:cubicBezTo>
                    <a:pt x="463" y="4165"/>
                    <a:pt x="434" y="4194"/>
                    <a:pt x="434" y="4230"/>
                  </a:cubicBezTo>
                  <a:cubicBezTo>
                    <a:pt x="434" y="4266"/>
                    <a:pt x="463" y="4295"/>
                    <a:pt x="499" y="4295"/>
                  </a:cubicBezTo>
                  <a:lnTo>
                    <a:pt x="1346" y="4295"/>
                  </a:lnTo>
                  <a:cubicBezTo>
                    <a:pt x="1382" y="4295"/>
                    <a:pt x="1411" y="4266"/>
                    <a:pt x="1411" y="4230"/>
                  </a:cubicBezTo>
                  <a:cubicBezTo>
                    <a:pt x="1411" y="4194"/>
                    <a:pt x="1382" y="4165"/>
                    <a:pt x="1346" y="4165"/>
                  </a:cubicBezTo>
                  <a:lnTo>
                    <a:pt x="1346" y="4165"/>
                  </a:lnTo>
                  <a:close/>
                  <a:moveTo>
                    <a:pt x="2088" y="956"/>
                  </a:moveTo>
                  <a:lnTo>
                    <a:pt x="2088" y="956"/>
                  </a:lnTo>
                  <a:lnTo>
                    <a:pt x="2436" y="951"/>
                  </a:lnTo>
                  <a:cubicBezTo>
                    <a:pt x="2409" y="772"/>
                    <a:pt x="2267" y="630"/>
                    <a:pt x="2088" y="602"/>
                  </a:cubicBezTo>
                  <a:lnTo>
                    <a:pt x="2088" y="956"/>
                  </a:lnTo>
                  <a:lnTo>
                    <a:pt x="2088" y="956"/>
                  </a:lnTo>
                  <a:close/>
                  <a:moveTo>
                    <a:pt x="1977" y="1068"/>
                  </a:moveTo>
                  <a:lnTo>
                    <a:pt x="1977" y="1068"/>
                  </a:lnTo>
                  <a:cubicBezTo>
                    <a:pt x="1965" y="1056"/>
                    <a:pt x="1958" y="1039"/>
                    <a:pt x="1958" y="1022"/>
                  </a:cubicBezTo>
                  <a:lnTo>
                    <a:pt x="1958" y="532"/>
                  </a:lnTo>
                  <a:cubicBezTo>
                    <a:pt x="1958" y="496"/>
                    <a:pt x="1987" y="467"/>
                    <a:pt x="2023" y="467"/>
                  </a:cubicBezTo>
                  <a:cubicBezTo>
                    <a:pt x="2325" y="467"/>
                    <a:pt x="2571" y="713"/>
                    <a:pt x="2571" y="1016"/>
                  </a:cubicBezTo>
                  <a:cubicBezTo>
                    <a:pt x="2571" y="1051"/>
                    <a:pt x="2543" y="1080"/>
                    <a:pt x="2507" y="1081"/>
                  </a:cubicBezTo>
                  <a:lnTo>
                    <a:pt x="2024" y="1087"/>
                  </a:lnTo>
                  <a:cubicBezTo>
                    <a:pt x="2024" y="1087"/>
                    <a:pt x="2023" y="1087"/>
                    <a:pt x="2023" y="1087"/>
                  </a:cubicBezTo>
                  <a:cubicBezTo>
                    <a:pt x="2006" y="1087"/>
                    <a:pt x="1989" y="1080"/>
                    <a:pt x="1977" y="1068"/>
                  </a:cubicBezTo>
                  <a:lnTo>
                    <a:pt x="1977" y="1068"/>
                  </a:lnTo>
                  <a:close/>
                  <a:moveTo>
                    <a:pt x="799" y="2286"/>
                  </a:moveTo>
                  <a:lnTo>
                    <a:pt x="799" y="2286"/>
                  </a:lnTo>
                  <a:lnTo>
                    <a:pt x="2914" y="2286"/>
                  </a:lnTo>
                  <a:cubicBezTo>
                    <a:pt x="2950" y="2286"/>
                    <a:pt x="2980" y="2257"/>
                    <a:pt x="2980" y="2221"/>
                  </a:cubicBezTo>
                  <a:cubicBezTo>
                    <a:pt x="2980" y="2185"/>
                    <a:pt x="2950" y="2156"/>
                    <a:pt x="2914" y="2156"/>
                  </a:cubicBezTo>
                  <a:lnTo>
                    <a:pt x="799" y="2156"/>
                  </a:lnTo>
                  <a:cubicBezTo>
                    <a:pt x="763" y="2156"/>
                    <a:pt x="734" y="2185"/>
                    <a:pt x="734" y="2221"/>
                  </a:cubicBezTo>
                  <a:cubicBezTo>
                    <a:pt x="734" y="2257"/>
                    <a:pt x="763" y="2286"/>
                    <a:pt x="799" y="2286"/>
                  </a:cubicBezTo>
                  <a:lnTo>
                    <a:pt x="799" y="2286"/>
                  </a:lnTo>
                  <a:close/>
                  <a:moveTo>
                    <a:pt x="493" y="2507"/>
                  </a:moveTo>
                  <a:lnTo>
                    <a:pt x="493" y="2507"/>
                  </a:lnTo>
                  <a:cubicBezTo>
                    <a:pt x="493" y="2471"/>
                    <a:pt x="523" y="2442"/>
                    <a:pt x="559" y="2442"/>
                  </a:cubicBezTo>
                  <a:lnTo>
                    <a:pt x="3167" y="2442"/>
                  </a:lnTo>
                  <a:cubicBezTo>
                    <a:pt x="3202" y="2442"/>
                    <a:pt x="3232" y="2471"/>
                    <a:pt x="3232" y="2507"/>
                  </a:cubicBezTo>
                  <a:cubicBezTo>
                    <a:pt x="3232" y="2543"/>
                    <a:pt x="3202" y="2572"/>
                    <a:pt x="3167" y="2572"/>
                  </a:cubicBezTo>
                  <a:lnTo>
                    <a:pt x="559" y="2572"/>
                  </a:lnTo>
                  <a:cubicBezTo>
                    <a:pt x="523" y="2572"/>
                    <a:pt x="493" y="2543"/>
                    <a:pt x="493" y="2507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14EAF04-5B5A-464A-9D0D-CFEBBF194157}"/>
              </a:ext>
            </a:extLst>
          </p:cNvPr>
          <p:cNvSpPr txBox="1"/>
          <p:nvPr/>
        </p:nvSpPr>
        <p:spPr>
          <a:xfrm>
            <a:off x="9539286" y="3409981"/>
            <a:ext cx="163353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b="1" dirty="0">
                <a:latin typeface="Gilroy" panose="00000500000000000000" pitchFamily="50" charset="-52"/>
              </a:rPr>
              <a:t>Consensus</a:t>
            </a:r>
            <a:r>
              <a:rPr lang="ru-KZ" sz="1400" b="1" dirty="0">
                <a:latin typeface="Gilroy" panose="00000500000000000000" pitchFamily="50" charset="-52"/>
              </a:rPr>
              <a:t> </a:t>
            </a:r>
            <a:r>
              <a:rPr lang="en-US" sz="1400" b="1" dirty="0">
                <a:latin typeface="Gilroy" panose="00000500000000000000" pitchFamily="50" charset="-52"/>
              </a:rPr>
              <a:t>plan</a:t>
            </a:r>
            <a:endParaRPr lang="ru-RU" sz="1400" b="1" dirty="0">
              <a:latin typeface="Gilroy" panose="00000500000000000000" pitchFamily="50" charset="-52"/>
            </a:endParaRP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sales</a:t>
            </a:r>
            <a:endParaRPr lang="ru-RU" sz="1200" dirty="0">
              <a:latin typeface="Gilroy" panose="00000500000000000000" pitchFamily="50" charset="-52"/>
            </a:endParaRP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production</a:t>
            </a:r>
            <a:endParaRPr lang="ru-RU" sz="1200" dirty="0">
              <a:latin typeface="Gilroy" panose="00000500000000000000" pitchFamily="50" charset="-52"/>
            </a:endParaRP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logistics</a:t>
            </a:r>
            <a:endParaRPr lang="ru-RU" sz="1200" dirty="0">
              <a:latin typeface="Gilroy" panose="00000500000000000000" pitchFamily="50" charset="-52"/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7D358B6-3AD1-4ECA-AB3C-0E070A6D0999}"/>
              </a:ext>
            </a:extLst>
          </p:cNvPr>
          <p:cNvGrpSpPr/>
          <p:nvPr/>
        </p:nvGrpSpPr>
        <p:grpSpPr>
          <a:xfrm>
            <a:off x="10326023" y="4743385"/>
            <a:ext cx="653755" cy="634377"/>
            <a:chOff x="10260395" y="4800535"/>
            <a:chExt cx="653755" cy="634377"/>
          </a:xfrm>
        </p:grpSpPr>
        <p:sp>
          <p:nvSpPr>
            <p:cNvPr id="97" name="Блок-схема: узел 96">
              <a:extLst>
                <a:ext uri="{FF2B5EF4-FFF2-40B4-BE49-F238E27FC236}">
                  <a16:creationId xmlns:a16="http://schemas.microsoft.com/office/drawing/2014/main" id="{F78037BB-F2C6-423F-A8AE-2B360098F1EC}"/>
                </a:ext>
              </a:extLst>
            </p:cNvPr>
            <p:cNvSpPr/>
            <p:nvPr/>
          </p:nvSpPr>
          <p:spPr>
            <a:xfrm>
              <a:off x="10260395" y="4800535"/>
              <a:ext cx="653755" cy="634377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43200AFE-D13B-42AB-918B-8F78CE42A2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52963" y="4987380"/>
              <a:ext cx="196186" cy="264637"/>
            </a:xfrm>
            <a:custGeom>
              <a:avLst/>
              <a:gdLst>
                <a:gd name="T0" fmla="*/ 3286 w 3551"/>
                <a:gd name="T1" fmla="*/ 1389 h 4799"/>
                <a:gd name="T2" fmla="*/ 3083 w 3551"/>
                <a:gd name="T3" fmla="*/ 1496 h 4799"/>
                <a:gd name="T4" fmla="*/ 3035 w 3551"/>
                <a:gd name="T5" fmla="*/ 1613 h 4799"/>
                <a:gd name="T6" fmla="*/ 2825 w 3551"/>
                <a:gd name="T7" fmla="*/ 1431 h 4799"/>
                <a:gd name="T8" fmla="*/ 2359 w 3551"/>
                <a:gd name="T9" fmla="*/ 2736 h 4799"/>
                <a:gd name="T10" fmla="*/ 3286 w 3551"/>
                <a:gd name="T11" fmla="*/ 1389 h 4799"/>
                <a:gd name="T12" fmla="*/ 2630 w 3551"/>
                <a:gd name="T13" fmla="*/ 4074 h 4799"/>
                <a:gd name="T14" fmla="*/ 2377 w 3551"/>
                <a:gd name="T15" fmla="*/ 3241 h 4799"/>
                <a:gd name="T16" fmla="*/ 880 w 3551"/>
                <a:gd name="T17" fmla="*/ 3226 h 4799"/>
                <a:gd name="T18" fmla="*/ 540 w 3551"/>
                <a:gd name="T19" fmla="*/ 4122 h 4799"/>
                <a:gd name="T20" fmla="*/ 267 w 3551"/>
                <a:gd name="T21" fmla="*/ 4213 h 4799"/>
                <a:gd name="T22" fmla="*/ 358 w 3551"/>
                <a:gd name="T23" fmla="*/ 4663 h 4799"/>
                <a:gd name="T24" fmla="*/ 2987 w 3551"/>
                <a:gd name="T25" fmla="*/ 4571 h 4799"/>
                <a:gd name="T26" fmla="*/ 2896 w 3551"/>
                <a:gd name="T27" fmla="*/ 4122 h 4799"/>
                <a:gd name="T28" fmla="*/ 2630 w 3551"/>
                <a:gd name="T29" fmla="*/ 4074 h 4799"/>
                <a:gd name="T30" fmla="*/ 985 w 3551"/>
                <a:gd name="T31" fmla="*/ 3013 h 4799"/>
                <a:gd name="T32" fmla="*/ 1630 w 3551"/>
                <a:gd name="T33" fmla="*/ 3658 h 4799"/>
                <a:gd name="T34" fmla="*/ 1810 w 3551"/>
                <a:gd name="T35" fmla="*/ 2394 h 4799"/>
                <a:gd name="T36" fmla="*/ 1630 w 3551"/>
                <a:gd name="T37" fmla="*/ 2368 h 4799"/>
                <a:gd name="T38" fmla="*/ 985 w 3551"/>
                <a:gd name="T39" fmla="*/ 3013 h 4799"/>
                <a:gd name="T40" fmla="*/ 2388 w 3551"/>
                <a:gd name="T41" fmla="*/ 993 h 4799"/>
                <a:gd name="T42" fmla="*/ 2207 w 3551"/>
                <a:gd name="T43" fmla="*/ 717 h 4799"/>
                <a:gd name="T44" fmla="*/ 2474 w 3551"/>
                <a:gd name="T45" fmla="*/ 887 h 4799"/>
                <a:gd name="T46" fmla="*/ 2500 w 3551"/>
                <a:gd name="T47" fmla="*/ 732 h 4799"/>
                <a:gd name="T48" fmla="*/ 1245 w 3551"/>
                <a:gd name="T49" fmla="*/ 455 h 4799"/>
                <a:gd name="T50" fmla="*/ 968 w 3551"/>
                <a:gd name="T51" fmla="*/ 772 h 4799"/>
                <a:gd name="T52" fmla="*/ 2223 w 3551"/>
                <a:gd name="T53" fmla="*/ 1049 h 4799"/>
                <a:gd name="T54" fmla="*/ 2388 w 3551"/>
                <a:gd name="T55" fmla="*/ 993 h 4799"/>
                <a:gd name="T56" fmla="*/ 3383 w 3551"/>
                <a:gd name="T57" fmla="*/ 1905 h 4799"/>
                <a:gd name="T58" fmla="*/ 2746 w 3551"/>
                <a:gd name="T59" fmla="*/ 3986 h 4799"/>
                <a:gd name="T60" fmla="*/ 3123 w 3551"/>
                <a:gd name="T61" fmla="*/ 4213 h 4799"/>
                <a:gd name="T62" fmla="*/ 2896 w 3551"/>
                <a:gd name="T63" fmla="*/ 4799 h 4799"/>
                <a:gd name="T64" fmla="*/ 131 w 3551"/>
                <a:gd name="T65" fmla="*/ 4571 h 4799"/>
                <a:gd name="T66" fmla="*/ 358 w 3551"/>
                <a:gd name="T67" fmla="*/ 3986 h 4799"/>
                <a:gd name="T68" fmla="*/ 882 w 3551"/>
                <a:gd name="T69" fmla="*/ 2779 h 4799"/>
                <a:gd name="T70" fmla="*/ 1630 w 3551"/>
                <a:gd name="T71" fmla="*/ 2232 h 4799"/>
                <a:gd name="T72" fmla="*/ 2729 w 3551"/>
                <a:gd name="T73" fmla="*/ 1334 h 4799"/>
                <a:gd name="T74" fmla="*/ 2223 w 3551"/>
                <a:gd name="T75" fmla="*/ 1185 h 4799"/>
                <a:gd name="T76" fmla="*/ 1004 w 3551"/>
                <a:gd name="T77" fmla="*/ 1107 h 4799"/>
                <a:gd name="T78" fmla="*/ 608 w 3551"/>
                <a:gd name="T79" fmla="*/ 1475 h 4799"/>
                <a:gd name="T80" fmla="*/ 0 w 3551"/>
                <a:gd name="T81" fmla="*/ 1407 h 4799"/>
                <a:gd name="T82" fmla="*/ 580 w 3551"/>
                <a:gd name="T83" fmla="*/ 1339 h 4799"/>
                <a:gd name="T84" fmla="*/ 832 w 3551"/>
                <a:gd name="T85" fmla="*/ 772 h 4799"/>
                <a:gd name="T86" fmla="*/ 922 w 3551"/>
                <a:gd name="T87" fmla="*/ 476 h 4799"/>
                <a:gd name="T88" fmla="*/ 67 w 3551"/>
                <a:gd name="T89" fmla="*/ 134 h 4799"/>
                <a:gd name="T90" fmla="*/ 67 w 3551"/>
                <a:gd name="T91" fmla="*/ 0 h 4799"/>
                <a:gd name="T92" fmla="*/ 656 w 3551"/>
                <a:gd name="T93" fmla="*/ 18 h 4799"/>
                <a:gd name="T94" fmla="*/ 1245 w 3551"/>
                <a:gd name="T95" fmla="*/ 319 h 4799"/>
                <a:gd name="T96" fmla="*/ 2636 w 3551"/>
                <a:gd name="T97" fmla="*/ 732 h 4799"/>
                <a:gd name="T98" fmla="*/ 2574 w 3551"/>
                <a:gd name="T99" fmla="*/ 988 h 4799"/>
                <a:gd name="T100" fmla="*/ 3383 w 3551"/>
                <a:gd name="T101" fmla="*/ 1293 h 4799"/>
                <a:gd name="T102" fmla="*/ 3383 w 3551"/>
                <a:gd name="T103" fmla="*/ 1905 h 4799"/>
                <a:gd name="T104" fmla="*/ 1410 w 3551"/>
                <a:gd name="T105" fmla="*/ 3013 h 4799"/>
                <a:gd name="T106" fmla="*/ 1851 w 3551"/>
                <a:gd name="T107" fmla="*/ 3013 h 4799"/>
                <a:gd name="T108" fmla="*/ 1410 w 3551"/>
                <a:gd name="T109" fmla="*/ 3013 h 4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51" h="4799">
                  <a:moveTo>
                    <a:pt x="3286" y="1389"/>
                  </a:moveTo>
                  <a:lnTo>
                    <a:pt x="3286" y="1389"/>
                  </a:lnTo>
                  <a:cubicBezTo>
                    <a:pt x="3190" y="1293"/>
                    <a:pt x="3043" y="1278"/>
                    <a:pt x="2929" y="1343"/>
                  </a:cubicBezTo>
                  <a:lnTo>
                    <a:pt x="3083" y="1496"/>
                  </a:lnTo>
                  <a:cubicBezTo>
                    <a:pt x="3110" y="1523"/>
                    <a:pt x="3110" y="1566"/>
                    <a:pt x="3083" y="1593"/>
                  </a:cubicBezTo>
                  <a:cubicBezTo>
                    <a:pt x="3070" y="1606"/>
                    <a:pt x="3053" y="1613"/>
                    <a:pt x="3035" y="1613"/>
                  </a:cubicBezTo>
                  <a:cubicBezTo>
                    <a:pt x="3018" y="1613"/>
                    <a:pt x="3000" y="1606"/>
                    <a:pt x="2987" y="1593"/>
                  </a:cubicBezTo>
                  <a:lnTo>
                    <a:pt x="2825" y="1431"/>
                  </a:lnTo>
                  <a:lnTo>
                    <a:pt x="1953" y="2303"/>
                  </a:lnTo>
                  <a:cubicBezTo>
                    <a:pt x="2139" y="2388"/>
                    <a:pt x="2286" y="2544"/>
                    <a:pt x="2359" y="2736"/>
                  </a:cubicBezTo>
                  <a:lnTo>
                    <a:pt x="3286" y="1809"/>
                  </a:lnTo>
                  <a:cubicBezTo>
                    <a:pt x="3402" y="1694"/>
                    <a:pt x="3402" y="1505"/>
                    <a:pt x="3286" y="1389"/>
                  </a:cubicBezTo>
                  <a:lnTo>
                    <a:pt x="3286" y="1389"/>
                  </a:lnTo>
                  <a:close/>
                  <a:moveTo>
                    <a:pt x="2630" y="4074"/>
                  </a:moveTo>
                  <a:lnTo>
                    <a:pt x="2630" y="4074"/>
                  </a:lnTo>
                  <a:lnTo>
                    <a:pt x="2377" y="3241"/>
                  </a:lnTo>
                  <a:cubicBezTo>
                    <a:pt x="2279" y="3560"/>
                    <a:pt x="1981" y="3794"/>
                    <a:pt x="1630" y="3794"/>
                  </a:cubicBezTo>
                  <a:cubicBezTo>
                    <a:pt x="1274" y="3794"/>
                    <a:pt x="973" y="3553"/>
                    <a:pt x="880" y="3226"/>
                  </a:cubicBezTo>
                  <a:lnTo>
                    <a:pt x="604" y="4075"/>
                  </a:lnTo>
                  <a:cubicBezTo>
                    <a:pt x="595" y="4103"/>
                    <a:pt x="569" y="4122"/>
                    <a:pt x="540" y="4122"/>
                  </a:cubicBezTo>
                  <a:lnTo>
                    <a:pt x="358" y="4122"/>
                  </a:lnTo>
                  <a:cubicBezTo>
                    <a:pt x="307" y="4122"/>
                    <a:pt x="267" y="4163"/>
                    <a:pt x="267" y="4213"/>
                  </a:cubicBezTo>
                  <a:lnTo>
                    <a:pt x="267" y="4571"/>
                  </a:lnTo>
                  <a:cubicBezTo>
                    <a:pt x="267" y="4622"/>
                    <a:pt x="307" y="4663"/>
                    <a:pt x="358" y="4663"/>
                  </a:cubicBezTo>
                  <a:lnTo>
                    <a:pt x="2896" y="4663"/>
                  </a:lnTo>
                  <a:cubicBezTo>
                    <a:pt x="2946" y="4663"/>
                    <a:pt x="2987" y="4622"/>
                    <a:pt x="2987" y="4571"/>
                  </a:cubicBezTo>
                  <a:lnTo>
                    <a:pt x="2987" y="4213"/>
                  </a:lnTo>
                  <a:cubicBezTo>
                    <a:pt x="2987" y="4163"/>
                    <a:pt x="2946" y="4122"/>
                    <a:pt x="2896" y="4122"/>
                  </a:cubicBezTo>
                  <a:lnTo>
                    <a:pt x="2695" y="4122"/>
                  </a:lnTo>
                  <a:cubicBezTo>
                    <a:pt x="2666" y="4122"/>
                    <a:pt x="2639" y="4102"/>
                    <a:pt x="2630" y="4074"/>
                  </a:cubicBezTo>
                  <a:lnTo>
                    <a:pt x="2630" y="4074"/>
                  </a:lnTo>
                  <a:close/>
                  <a:moveTo>
                    <a:pt x="985" y="3013"/>
                  </a:moveTo>
                  <a:lnTo>
                    <a:pt x="985" y="3013"/>
                  </a:lnTo>
                  <a:cubicBezTo>
                    <a:pt x="985" y="3368"/>
                    <a:pt x="1275" y="3658"/>
                    <a:pt x="1630" y="3658"/>
                  </a:cubicBezTo>
                  <a:cubicBezTo>
                    <a:pt x="1986" y="3658"/>
                    <a:pt x="2275" y="3368"/>
                    <a:pt x="2275" y="3013"/>
                  </a:cubicBezTo>
                  <a:cubicBezTo>
                    <a:pt x="2275" y="2720"/>
                    <a:pt x="2078" y="2472"/>
                    <a:pt x="1810" y="2394"/>
                  </a:cubicBezTo>
                  <a:cubicBezTo>
                    <a:pt x="1808" y="2393"/>
                    <a:pt x="1806" y="2393"/>
                    <a:pt x="1803" y="2392"/>
                  </a:cubicBezTo>
                  <a:cubicBezTo>
                    <a:pt x="1748" y="2377"/>
                    <a:pt x="1690" y="2368"/>
                    <a:pt x="1630" y="2368"/>
                  </a:cubicBezTo>
                  <a:cubicBezTo>
                    <a:pt x="1275" y="2368"/>
                    <a:pt x="985" y="2657"/>
                    <a:pt x="985" y="3013"/>
                  </a:cubicBezTo>
                  <a:lnTo>
                    <a:pt x="985" y="3013"/>
                  </a:lnTo>
                  <a:close/>
                  <a:moveTo>
                    <a:pt x="2388" y="993"/>
                  </a:moveTo>
                  <a:lnTo>
                    <a:pt x="2388" y="993"/>
                  </a:lnTo>
                  <a:lnTo>
                    <a:pt x="2207" y="813"/>
                  </a:lnTo>
                  <a:cubicBezTo>
                    <a:pt x="2181" y="786"/>
                    <a:pt x="2181" y="743"/>
                    <a:pt x="2207" y="717"/>
                  </a:cubicBezTo>
                  <a:cubicBezTo>
                    <a:pt x="2234" y="690"/>
                    <a:pt x="2277" y="690"/>
                    <a:pt x="2304" y="717"/>
                  </a:cubicBezTo>
                  <a:lnTo>
                    <a:pt x="2474" y="887"/>
                  </a:lnTo>
                  <a:cubicBezTo>
                    <a:pt x="2490" y="852"/>
                    <a:pt x="2500" y="813"/>
                    <a:pt x="2500" y="772"/>
                  </a:cubicBezTo>
                  <a:lnTo>
                    <a:pt x="2500" y="732"/>
                  </a:lnTo>
                  <a:cubicBezTo>
                    <a:pt x="2500" y="579"/>
                    <a:pt x="2375" y="455"/>
                    <a:pt x="2223" y="455"/>
                  </a:cubicBezTo>
                  <a:lnTo>
                    <a:pt x="1245" y="455"/>
                  </a:lnTo>
                  <a:cubicBezTo>
                    <a:pt x="1092" y="455"/>
                    <a:pt x="968" y="579"/>
                    <a:pt x="968" y="732"/>
                  </a:cubicBezTo>
                  <a:lnTo>
                    <a:pt x="968" y="772"/>
                  </a:lnTo>
                  <a:cubicBezTo>
                    <a:pt x="968" y="925"/>
                    <a:pt x="1092" y="1049"/>
                    <a:pt x="1245" y="1049"/>
                  </a:cubicBezTo>
                  <a:lnTo>
                    <a:pt x="2223" y="1049"/>
                  </a:lnTo>
                  <a:cubicBezTo>
                    <a:pt x="2285" y="1049"/>
                    <a:pt x="2342" y="1028"/>
                    <a:pt x="2388" y="993"/>
                  </a:cubicBezTo>
                  <a:lnTo>
                    <a:pt x="2388" y="993"/>
                  </a:lnTo>
                  <a:close/>
                  <a:moveTo>
                    <a:pt x="3383" y="1905"/>
                  </a:moveTo>
                  <a:lnTo>
                    <a:pt x="3383" y="1905"/>
                  </a:lnTo>
                  <a:lnTo>
                    <a:pt x="2409" y="2879"/>
                  </a:lnTo>
                  <a:lnTo>
                    <a:pt x="2746" y="3986"/>
                  </a:lnTo>
                  <a:lnTo>
                    <a:pt x="2896" y="3986"/>
                  </a:lnTo>
                  <a:cubicBezTo>
                    <a:pt x="3021" y="3986"/>
                    <a:pt x="3123" y="4088"/>
                    <a:pt x="3123" y="4213"/>
                  </a:cubicBezTo>
                  <a:lnTo>
                    <a:pt x="3123" y="4571"/>
                  </a:lnTo>
                  <a:cubicBezTo>
                    <a:pt x="3123" y="4697"/>
                    <a:pt x="3021" y="4799"/>
                    <a:pt x="2896" y="4799"/>
                  </a:cubicBezTo>
                  <a:lnTo>
                    <a:pt x="358" y="4799"/>
                  </a:lnTo>
                  <a:cubicBezTo>
                    <a:pt x="233" y="4799"/>
                    <a:pt x="131" y="4697"/>
                    <a:pt x="131" y="4571"/>
                  </a:cubicBezTo>
                  <a:lnTo>
                    <a:pt x="131" y="4213"/>
                  </a:lnTo>
                  <a:cubicBezTo>
                    <a:pt x="131" y="4088"/>
                    <a:pt x="233" y="3986"/>
                    <a:pt x="358" y="3986"/>
                  </a:cubicBezTo>
                  <a:lnTo>
                    <a:pt x="490" y="3986"/>
                  </a:lnTo>
                  <a:lnTo>
                    <a:pt x="882" y="2779"/>
                  </a:lnTo>
                  <a:cubicBezTo>
                    <a:pt x="884" y="2774"/>
                    <a:pt x="887" y="2769"/>
                    <a:pt x="891" y="2764"/>
                  </a:cubicBezTo>
                  <a:cubicBezTo>
                    <a:pt x="995" y="2455"/>
                    <a:pt x="1287" y="2232"/>
                    <a:pt x="1630" y="2232"/>
                  </a:cubicBezTo>
                  <a:cubicBezTo>
                    <a:pt x="1692" y="2232"/>
                    <a:pt x="1752" y="2240"/>
                    <a:pt x="1810" y="2254"/>
                  </a:cubicBezTo>
                  <a:lnTo>
                    <a:pt x="2729" y="1334"/>
                  </a:lnTo>
                  <a:lnTo>
                    <a:pt x="2485" y="1091"/>
                  </a:lnTo>
                  <a:cubicBezTo>
                    <a:pt x="2414" y="1150"/>
                    <a:pt x="2322" y="1185"/>
                    <a:pt x="2223" y="1185"/>
                  </a:cubicBezTo>
                  <a:lnTo>
                    <a:pt x="1245" y="1185"/>
                  </a:lnTo>
                  <a:cubicBezTo>
                    <a:pt x="1155" y="1185"/>
                    <a:pt x="1072" y="1156"/>
                    <a:pt x="1004" y="1107"/>
                  </a:cubicBezTo>
                  <a:lnTo>
                    <a:pt x="656" y="1455"/>
                  </a:lnTo>
                  <a:cubicBezTo>
                    <a:pt x="644" y="1468"/>
                    <a:pt x="626" y="1475"/>
                    <a:pt x="608" y="1475"/>
                  </a:cubicBezTo>
                  <a:lnTo>
                    <a:pt x="67" y="1475"/>
                  </a:lnTo>
                  <a:cubicBezTo>
                    <a:pt x="30" y="1475"/>
                    <a:pt x="0" y="1445"/>
                    <a:pt x="0" y="1407"/>
                  </a:cubicBezTo>
                  <a:cubicBezTo>
                    <a:pt x="0" y="1369"/>
                    <a:pt x="30" y="1339"/>
                    <a:pt x="67" y="1339"/>
                  </a:cubicBezTo>
                  <a:lnTo>
                    <a:pt x="580" y="1339"/>
                  </a:lnTo>
                  <a:lnTo>
                    <a:pt x="909" y="1011"/>
                  </a:lnTo>
                  <a:cubicBezTo>
                    <a:pt x="861" y="943"/>
                    <a:pt x="832" y="861"/>
                    <a:pt x="832" y="772"/>
                  </a:cubicBezTo>
                  <a:lnTo>
                    <a:pt x="832" y="732"/>
                  </a:lnTo>
                  <a:cubicBezTo>
                    <a:pt x="832" y="635"/>
                    <a:pt x="866" y="547"/>
                    <a:pt x="922" y="476"/>
                  </a:cubicBezTo>
                  <a:lnTo>
                    <a:pt x="580" y="134"/>
                  </a:lnTo>
                  <a:lnTo>
                    <a:pt x="67" y="134"/>
                  </a:lnTo>
                  <a:cubicBezTo>
                    <a:pt x="30" y="134"/>
                    <a:pt x="0" y="104"/>
                    <a:pt x="0" y="66"/>
                  </a:cubicBezTo>
                  <a:cubicBezTo>
                    <a:pt x="0" y="29"/>
                    <a:pt x="30" y="0"/>
                    <a:pt x="67" y="0"/>
                  </a:cubicBezTo>
                  <a:lnTo>
                    <a:pt x="608" y="0"/>
                  </a:lnTo>
                  <a:cubicBezTo>
                    <a:pt x="626" y="0"/>
                    <a:pt x="644" y="6"/>
                    <a:pt x="656" y="18"/>
                  </a:cubicBezTo>
                  <a:lnTo>
                    <a:pt x="1023" y="385"/>
                  </a:lnTo>
                  <a:cubicBezTo>
                    <a:pt x="1087" y="343"/>
                    <a:pt x="1163" y="319"/>
                    <a:pt x="1245" y="319"/>
                  </a:cubicBezTo>
                  <a:lnTo>
                    <a:pt x="2223" y="319"/>
                  </a:lnTo>
                  <a:cubicBezTo>
                    <a:pt x="2450" y="319"/>
                    <a:pt x="2636" y="504"/>
                    <a:pt x="2636" y="732"/>
                  </a:cubicBezTo>
                  <a:lnTo>
                    <a:pt x="2636" y="772"/>
                  </a:lnTo>
                  <a:cubicBezTo>
                    <a:pt x="2636" y="851"/>
                    <a:pt x="2613" y="925"/>
                    <a:pt x="2574" y="988"/>
                  </a:cubicBezTo>
                  <a:lnTo>
                    <a:pt x="2830" y="1244"/>
                  </a:lnTo>
                  <a:cubicBezTo>
                    <a:pt x="2999" y="1127"/>
                    <a:pt x="3233" y="1143"/>
                    <a:pt x="3383" y="1293"/>
                  </a:cubicBezTo>
                  <a:cubicBezTo>
                    <a:pt x="3551" y="1462"/>
                    <a:pt x="3551" y="1737"/>
                    <a:pt x="3383" y="1905"/>
                  </a:cubicBezTo>
                  <a:lnTo>
                    <a:pt x="3383" y="1905"/>
                  </a:lnTo>
                  <a:close/>
                  <a:moveTo>
                    <a:pt x="1410" y="3013"/>
                  </a:moveTo>
                  <a:lnTo>
                    <a:pt x="1410" y="3013"/>
                  </a:lnTo>
                  <a:cubicBezTo>
                    <a:pt x="1410" y="2891"/>
                    <a:pt x="1508" y="2792"/>
                    <a:pt x="1630" y="2792"/>
                  </a:cubicBezTo>
                  <a:cubicBezTo>
                    <a:pt x="1752" y="2792"/>
                    <a:pt x="1851" y="2891"/>
                    <a:pt x="1851" y="3013"/>
                  </a:cubicBezTo>
                  <a:cubicBezTo>
                    <a:pt x="1851" y="3134"/>
                    <a:pt x="1752" y="3233"/>
                    <a:pt x="1630" y="3233"/>
                  </a:cubicBezTo>
                  <a:cubicBezTo>
                    <a:pt x="1508" y="3233"/>
                    <a:pt x="1410" y="3134"/>
                    <a:pt x="1410" y="301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41B83FB-8FD4-46FF-A899-0E944980D0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34719" y="5035580"/>
              <a:ext cx="270855" cy="168237"/>
            </a:xfrm>
            <a:custGeom>
              <a:avLst/>
              <a:gdLst>
                <a:gd name="T0" fmla="*/ 2586 w 4799"/>
                <a:gd name="T1" fmla="*/ 134 h 2974"/>
                <a:gd name="T2" fmla="*/ 3486 w 4799"/>
                <a:gd name="T3" fmla="*/ 1033 h 2974"/>
                <a:gd name="T4" fmla="*/ 2586 w 4799"/>
                <a:gd name="T5" fmla="*/ 134 h 2974"/>
                <a:gd name="T6" fmla="*/ 2519 w 4799"/>
                <a:gd name="T7" fmla="*/ 1167 h 2974"/>
                <a:gd name="T8" fmla="*/ 3620 w 4799"/>
                <a:gd name="T9" fmla="*/ 1100 h 2974"/>
                <a:gd name="T10" fmla="*/ 3553 w 4799"/>
                <a:gd name="T11" fmla="*/ 0 h 2974"/>
                <a:gd name="T12" fmla="*/ 2452 w 4799"/>
                <a:gd name="T13" fmla="*/ 67 h 2974"/>
                <a:gd name="T14" fmla="*/ 2519 w 4799"/>
                <a:gd name="T15" fmla="*/ 1167 h 2974"/>
                <a:gd name="T16" fmla="*/ 3963 w 4799"/>
                <a:gd name="T17" fmla="*/ 2840 h 2974"/>
                <a:gd name="T18" fmla="*/ 836 w 4799"/>
                <a:gd name="T19" fmla="*/ 2840 h 2974"/>
                <a:gd name="T20" fmla="*/ 836 w 4799"/>
                <a:gd name="T21" fmla="*/ 1437 h 2974"/>
                <a:gd name="T22" fmla="*/ 4665 w 4799"/>
                <a:gd name="T23" fmla="*/ 2138 h 2974"/>
                <a:gd name="T24" fmla="*/ 3963 w 4799"/>
                <a:gd name="T25" fmla="*/ 2840 h 2974"/>
                <a:gd name="T26" fmla="*/ 3963 w 4799"/>
                <a:gd name="T27" fmla="*/ 1302 h 2974"/>
                <a:gd name="T28" fmla="*/ 0 w 4799"/>
                <a:gd name="T29" fmla="*/ 2138 h 2974"/>
                <a:gd name="T30" fmla="*/ 3963 w 4799"/>
                <a:gd name="T31" fmla="*/ 2974 h 2974"/>
                <a:gd name="T32" fmla="*/ 3963 w 4799"/>
                <a:gd name="T33" fmla="*/ 1302 h 2974"/>
                <a:gd name="T34" fmla="*/ 4037 w 4799"/>
                <a:gd name="T35" fmla="*/ 2129 h 2974"/>
                <a:gd name="T36" fmla="*/ 3905 w 4799"/>
                <a:gd name="T37" fmla="*/ 2262 h 2974"/>
                <a:gd name="T38" fmla="*/ 3905 w 4799"/>
                <a:gd name="T39" fmla="*/ 1997 h 2974"/>
                <a:gd name="T40" fmla="*/ 4037 w 4799"/>
                <a:gd name="T41" fmla="*/ 2129 h 2974"/>
                <a:gd name="T42" fmla="*/ 3905 w 4799"/>
                <a:gd name="T43" fmla="*/ 2490 h 2974"/>
                <a:gd name="T44" fmla="*/ 3905 w 4799"/>
                <a:gd name="T45" fmla="*/ 1769 h 2974"/>
                <a:gd name="T46" fmla="*/ 3905 w 4799"/>
                <a:gd name="T47" fmla="*/ 2490 h 2974"/>
                <a:gd name="T48" fmla="*/ 3905 w 4799"/>
                <a:gd name="T49" fmla="*/ 1635 h 2974"/>
                <a:gd name="T50" fmla="*/ 3410 w 4799"/>
                <a:gd name="T51" fmla="*/ 2129 h 2974"/>
                <a:gd name="T52" fmla="*/ 4400 w 4799"/>
                <a:gd name="T53" fmla="*/ 2129 h 2974"/>
                <a:gd name="T54" fmla="*/ 3905 w 4799"/>
                <a:gd name="T55" fmla="*/ 1635 h 2974"/>
                <a:gd name="T56" fmla="*/ 2537 w 4799"/>
                <a:gd name="T57" fmla="*/ 2129 h 2974"/>
                <a:gd name="T58" fmla="*/ 2272 w 4799"/>
                <a:gd name="T59" fmla="*/ 2129 h 2974"/>
                <a:gd name="T60" fmla="*/ 2537 w 4799"/>
                <a:gd name="T61" fmla="*/ 2129 h 2974"/>
                <a:gd name="T62" fmla="*/ 2405 w 4799"/>
                <a:gd name="T63" fmla="*/ 2490 h 2974"/>
                <a:gd name="T64" fmla="*/ 2044 w 4799"/>
                <a:gd name="T65" fmla="*/ 2129 h 2974"/>
                <a:gd name="T66" fmla="*/ 2765 w 4799"/>
                <a:gd name="T67" fmla="*/ 2129 h 2974"/>
                <a:gd name="T68" fmla="*/ 2405 w 4799"/>
                <a:gd name="T69" fmla="*/ 2490 h 2974"/>
                <a:gd name="T70" fmla="*/ 2405 w 4799"/>
                <a:gd name="T71" fmla="*/ 1635 h 2974"/>
                <a:gd name="T72" fmla="*/ 2405 w 4799"/>
                <a:gd name="T73" fmla="*/ 2624 h 2974"/>
                <a:gd name="T74" fmla="*/ 2405 w 4799"/>
                <a:gd name="T75" fmla="*/ 1635 h 2974"/>
                <a:gd name="T76" fmla="*/ 952 w 4799"/>
                <a:gd name="T77" fmla="*/ 2129 h 2974"/>
                <a:gd name="T78" fmla="*/ 820 w 4799"/>
                <a:gd name="T79" fmla="*/ 2262 h 2974"/>
                <a:gd name="T80" fmla="*/ 820 w 4799"/>
                <a:gd name="T81" fmla="*/ 1997 h 2974"/>
                <a:gd name="T82" fmla="*/ 952 w 4799"/>
                <a:gd name="T83" fmla="*/ 2129 h 2974"/>
                <a:gd name="T84" fmla="*/ 820 w 4799"/>
                <a:gd name="T85" fmla="*/ 2490 h 2974"/>
                <a:gd name="T86" fmla="*/ 820 w 4799"/>
                <a:gd name="T87" fmla="*/ 1769 h 2974"/>
                <a:gd name="T88" fmla="*/ 820 w 4799"/>
                <a:gd name="T89" fmla="*/ 2490 h 2974"/>
                <a:gd name="T90" fmla="*/ 820 w 4799"/>
                <a:gd name="T91" fmla="*/ 1635 h 2974"/>
                <a:gd name="T92" fmla="*/ 325 w 4799"/>
                <a:gd name="T93" fmla="*/ 2129 h 2974"/>
                <a:gd name="T94" fmla="*/ 1315 w 4799"/>
                <a:gd name="T95" fmla="*/ 2129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99" h="2974">
                  <a:moveTo>
                    <a:pt x="2586" y="134"/>
                  </a:moveTo>
                  <a:lnTo>
                    <a:pt x="2586" y="134"/>
                  </a:lnTo>
                  <a:lnTo>
                    <a:pt x="3486" y="134"/>
                  </a:lnTo>
                  <a:lnTo>
                    <a:pt x="3486" y="1033"/>
                  </a:lnTo>
                  <a:lnTo>
                    <a:pt x="2586" y="1033"/>
                  </a:lnTo>
                  <a:lnTo>
                    <a:pt x="2586" y="134"/>
                  </a:lnTo>
                  <a:close/>
                  <a:moveTo>
                    <a:pt x="2519" y="1167"/>
                  </a:moveTo>
                  <a:lnTo>
                    <a:pt x="2519" y="1167"/>
                  </a:lnTo>
                  <a:lnTo>
                    <a:pt x="3553" y="1167"/>
                  </a:lnTo>
                  <a:cubicBezTo>
                    <a:pt x="3590" y="1167"/>
                    <a:pt x="3620" y="1137"/>
                    <a:pt x="3620" y="1100"/>
                  </a:cubicBezTo>
                  <a:lnTo>
                    <a:pt x="3620" y="67"/>
                  </a:lnTo>
                  <a:cubicBezTo>
                    <a:pt x="3620" y="30"/>
                    <a:pt x="3590" y="0"/>
                    <a:pt x="3553" y="0"/>
                  </a:cubicBezTo>
                  <a:lnTo>
                    <a:pt x="2519" y="0"/>
                  </a:lnTo>
                  <a:cubicBezTo>
                    <a:pt x="2482" y="0"/>
                    <a:pt x="2452" y="30"/>
                    <a:pt x="2452" y="67"/>
                  </a:cubicBezTo>
                  <a:lnTo>
                    <a:pt x="2452" y="1100"/>
                  </a:lnTo>
                  <a:cubicBezTo>
                    <a:pt x="2452" y="1137"/>
                    <a:pt x="2482" y="1167"/>
                    <a:pt x="2519" y="1167"/>
                  </a:cubicBezTo>
                  <a:lnTo>
                    <a:pt x="2519" y="1167"/>
                  </a:lnTo>
                  <a:close/>
                  <a:moveTo>
                    <a:pt x="3963" y="2840"/>
                  </a:moveTo>
                  <a:lnTo>
                    <a:pt x="3963" y="2840"/>
                  </a:lnTo>
                  <a:lnTo>
                    <a:pt x="836" y="2840"/>
                  </a:lnTo>
                  <a:cubicBezTo>
                    <a:pt x="449" y="2840"/>
                    <a:pt x="134" y="2525"/>
                    <a:pt x="134" y="2138"/>
                  </a:cubicBezTo>
                  <a:cubicBezTo>
                    <a:pt x="134" y="1751"/>
                    <a:pt x="449" y="1437"/>
                    <a:pt x="836" y="1437"/>
                  </a:cubicBezTo>
                  <a:lnTo>
                    <a:pt x="3963" y="1437"/>
                  </a:lnTo>
                  <a:cubicBezTo>
                    <a:pt x="4350" y="1437"/>
                    <a:pt x="4665" y="1751"/>
                    <a:pt x="4665" y="2138"/>
                  </a:cubicBezTo>
                  <a:cubicBezTo>
                    <a:pt x="4665" y="2525"/>
                    <a:pt x="4350" y="2840"/>
                    <a:pt x="3963" y="2840"/>
                  </a:cubicBezTo>
                  <a:lnTo>
                    <a:pt x="3963" y="2840"/>
                  </a:lnTo>
                  <a:close/>
                  <a:moveTo>
                    <a:pt x="3963" y="1302"/>
                  </a:moveTo>
                  <a:lnTo>
                    <a:pt x="3963" y="1302"/>
                  </a:lnTo>
                  <a:lnTo>
                    <a:pt x="836" y="1302"/>
                  </a:lnTo>
                  <a:cubicBezTo>
                    <a:pt x="375" y="1302"/>
                    <a:pt x="0" y="1677"/>
                    <a:pt x="0" y="2138"/>
                  </a:cubicBezTo>
                  <a:cubicBezTo>
                    <a:pt x="0" y="2599"/>
                    <a:pt x="375" y="2974"/>
                    <a:pt x="836" y="2974"/>
                  </a:cubicBezTo>
                  <a:lnTo>
                    <a:pt x="3963" y="2974"/>
                  </a:lnTo>
                  <a:cubicBezTo>
                    <a:pt x="4424" y="2974"/>
                    <a:pt x="4799" y="2599"/>
                    <a:pt x="4799" y="2138"/>
                  </a:cubicBezTo>
                  <a:cubicBezTo>
                    <a:pt x="4799" y="1677"/>
                    <a:pt x="4424" y="1302"/>
                    <a:pt x="3963" y="1302"/>
                  </a:cubicBezTo>
                  <a:lnTo>
                    <a:pt x="3963" y="1302"/>
                  </a:lnTo>
                  <a:close/>
                  <a:moveTo>
                    <a:pt x="4037" y="2129"/>
                  </a:moveTo>
                  <a:lnTo>
                    <a:pt x="4037" y="2129"/>
                  </a:lnTo>
                  <a:cubicBezTo>
                    <a:pt x="4037" y="2202"/>
                    <a:pt x="3978" y="2262"/>
                    <a:pt x="3905" y="2262"/>
                  </a:cubicBezTo>
                  <a:cubicBezTo>
                    <a:pt x="3832" y="2262"/>
                    <a:pt x="3773" y="2202"/>
                    <a:pt x="3773" y="2129"/>
                  </a:cubicBezTo>
                  <a:cubicBezTo>
                    <a:pt x="3773" y="2056"/>
                    <a:pt x="3832" y="1997"/>
                    <a:pt x="3905" y="1997"/>
                  </a:cubicBezTo>
                  <a:cubicBezTo>
                    <a:pt x="3978" y="1997"/>
                    <a:pt x="4037" y="2056"/>
                    <a:pt x="4037" y="2129"/>
                  </a:cubicBezTo>
                  <a:lnTo>
                    <a:pt x="4037" y="2129"/>
                  </a:lnTo>
                  <a:close/>
                  <a:moveTo>
                    <a:pt x="3905" y="2490"/>
                  </a:moveTo>
                  <a:lnTo>
                    <a:pt x="3905" y="2490"/>
                  </a:lnTo>
                  <a:cubicBezTo>
                    <a:pt x="3706" y="2490"/>
                    <a:pt x="3545" y="2328"/>
                    <a:pt x="3545" y="2129"/>
                  </a:cubicBezTo>
                  <a:cubicBezTo>
                    <a:pt x="3545" y="1931"/>
                    <a:pt x="3706" y="1769"/>
                    <a:pt x="3905" y="1769"/>
                  </a:cubicBezTo>
                  <a:cubicBezTo>
                    <a:pt x="4104" y="1769"/>
                    <a:pt x="4266" y="1931"/>
                    <a:pt x="4266" y="2129"/>
                  </a:cubicBezTo>
                  <a:cubicBezTo>
                    <a:pt x="4266" y="2328"/>
                    <a:pt x="4104" y="2490"/>
                    <a:pt x="3905" y="2490"/>
                  </a:cubicBezTo>
                  <a:lnTo>
                    <a:pt x="3905" y="2490"/>
                  </a:lnTo>
                  <a:close/>
                  <a:moveTo>
                    <a:pt x="3905" y="1635"/>
                  </a:moveTo>
                  <a:lnTo>
                    <a:pt x="3905" y="1635"/>
                  </a:lnTo>
                  <a:cubicBezTo>
                    <a:pt x="3632" y="1635"/>
                    <a:pt x="3410" y="1857"/>
                    <a:pt x="3410" y="2129"/>
                  </a:cubicBezTo>
                  <a:cubicBezTo>
                    <a:pt x="3410" y="2402"/>
                    <a:pt x="3632" y="2624"/>
                    <a:pt x="3905" y="2624"/>
                  </a:cubicBezTo>
                  <a:cubicBezTo>
                    <a:pt x="4178" y="2624"/>
                    <a:pt x="4400" y="2402"/>
                    <a:pt x="4400" y="2129"/>
                  </a:cubicBezTo>
                  <a:cubicBezTo>
                    <a:pt x="4400" y="1857"/>
                    <a:pt x="4178" y="1635"/>
                    <a:pt x="3905" y="1635"/>
                  </a:cubicBezTo>
                  <a:lnTo>
                    <a:pt x="3905" y="1635"/>
                  </a:lnTo>
                  <a:close/>
                  <a:moveTo>
                    <a:pt x="2537" y="2129"/>
                  </a:moveTo>
                  <a:lnTo>
                    <a:pt x="2537" y="2129"/>
                  </a:lnTo>
                  <a:cubicBezTo>
                    <a:pt x="2537" y="2202"/>
                    <a:pt x="2478" y="2262"/>
                    <a:pt x="2405" y="2262"/>
                  </a:cubicBezTo>
                  <a:cubicBezTo>
                    <a:pt x="2331" y="2262"/>
                    <a:pt x="2272" y="2202"/>
                    <a:pt x="2272" y="2129"/>
                  </a:cubicBezTo>
                  <a:cubicBezTo>
                    <a:pt x="2272" y="2056"/>
                    <a:pt x="2331" y="1997"/>
                    <a:pt x="2405" y="1997"/>
                  </a:cubicBezTo>
                  <a:cubicBezTo>
                    <a:pt x="2478" y="1997"/>
                    <a:pt x="2537" y="2056"/>
                    <a:pt x="2537" y="2129"/>
                  </a:cubicBezTo>
                  <a:lnTo>
                    <a:pt x="2537" y="2129"/>
                  </a:lnTo>
                  <a:close/>
                  <a:moveTo>
                    <a:pt x="2405" y="2490"/>
                  </a:moveTo>
                  <a:lnTo>
                    <a:pt x="2405" y="2490"/>
                  </a:lnTo>
                  <a:cubicBezTo>
                    <a:pt x="2206" y="2490"/>
                    <a:pt x="2044" y="2328"/>
                    <a:pt x="2044" y="2129"/>
                  </a:cubicBezTo>
                  <a:cubicBezTo>
                    <a:pt x="2044" y="1931"/>
                    <a:pt x="2206" y="1769"/>
                    <a:pt x="2405" y="1769"/>
                  </a:cubicBezTo>
                  <a:cubicBezTo>
                    <a:pt x="2603" y="1769"/>
                    <a:pt x="2765" y="1931"/>
                    <a:pt x="2765" y="2129"/>
                  </a:cubicBezTo>
                  <a:cubicBezTo>
                    <a:pt x="2765" y="2328"/>
                    <a:pt x="2603" y="2490"/>
                    <a:pt x="2405" y="2490"/>
                  </a:cubicBezTo>
                  <a:lnTo>
                    <a:pt x="2405" y="2490"/>
                  </a:lnTo>
                  <a:close/>
                  <a:moveTo>
                    <a:pt x="2405" y="1635"/>
                  </a:moveTo>
                  <a:lnTo>
                    <a:pt x="2405" y="1635"/>
                  </a:lnTo>
                  <a:cubicBezTo>
                    <a:pt x="2132" y="1635"/>
                    <a:pt x="1910" y="1857"/>
                    <a:pt x="1910" y="2129"/>
                  </a:cubicBezTo>
                  <a:cubicBezTo>
                    <a:pt x="1910" y="2402"/>
                    <a:pt x="2132" y="2624"/>
                    <a:pt x="2405" y="2624"/>
                  </a:cubicBezTo>
                  <a:cubicBezTo>
                    <a:pt x="2677" y="2624"/>
                    <a:pt x="2899" y="2402"/>
                    <a:pt x="2899" y="2129"/>
                  </a:cubicBezTo>
                  <a:cubicBezTo>
                    <a:pt x="2899" y="1857"/>
                    <a:pt x="2677" y="1635"/>
                    <a:pt x="2405" y="1635"/>
                  </a:cubicBezTo>
                  <a:lnTo>
                    <a:pt x="2405" y="1635"/>
                  </a:lnTo>
                  <a:close/>
                  <a:moveTo>
                    <a:pt x="952" y="2129"/>
                  </a:moveTo>
                  <a:lnTo>
                    <a:pt x="952" y="2129"/>
                  </a:lnTo>
                  <a:cubicBezTo>
                    <a:pt x="952" y="2202"/>
                    <a:pt x="893" y="2262"/>
                    <a:pt x="820" y="2262"/>
                  </a:cubicBezTo>
                  <a:cubicBezTo>
                    <a:pt x="747" y="2262"/>
                    <a:pt x="687" y="2202"/>
                    <a:pt x="687" y="2129"/>
                  </a:cubicBezTo>
                  <a:cubicBezTo>
                    <a:pt x="687" y="2056"/>
                    <a:pt x="747" y="1997"/>
                    <a:pt x="820" y="1997"/>
                  </a:cubicBezTo>
                  <a:cubicBezTo>
                    <a:pt x="893" y="1997"/>
                    <a:pt x="952" y="2056"/>
                    <a:pt x="952" y="2129"/>
                  </a:cubicBezTo>
                  <a:lnTo>
                    <a:pt x="952" y="2129"/>
                  </a:lnTo>
                  <a:close/>
                  <a:moveTo>
                    <a:pt x="820" y="2490"/>
                  </a:moveTo>
                  <a:lnTo>
                    <a:pt x="820" y="2490"/>
                  </a:lnTo>
                  <a:cubicBezTo>
                    <a:pt x="621" y="2490"/>
                    <a:pt x="459" y="2328"/>
                    <a:pt x="459" y="2129"/>
                  </a:cubicBezTo>
                  <a:cubicBezTo>
                    <a:pt x="459" y="1931"/>
                    <a:pt x="621" y="1769"/>
                    <a:pt x="820" y="1769"/>
                  </a:cubicBezTo>
                  <a:cubicBezTo>
                    <a:pt x="1018" y="1769"/>
                    <a:pt x="1180" y="1931"/>
                    <a:pt x="1180" y="2129"/>
                  </a:cubicBezTo>
                  <a:cubicBezTo>
                    <a:pt x="1180" y="2328"/>
                    <a:pt x="1018" y="2490"/>
                    <a:pt x="820" y="2490"/>
                  </a:cubicBezTo>
                  <a:lnTo>
                    <a:pt x="820" y="2490"/>
                  </a:lnTo>
                  <a:close/>
                  <a:moveTo>
                    <a:pt x="820" y="1635"/>
                  </a:moveTo>
                  <a:lnTo>
                    <a:pt x="820" y="1635"/>
                  </a:lnTo>
                  <a:cubicBezTo>
                    <a:pt x="547" y="1635"/>
                    <a:pt x="325" y="1857"/>
                    <a:pt x="325" y="2129"/>
                  </a:cubicBezTo>
                  <a:cubicBezTo>
                    <a:pt x="325" y="2402"/>
                    <a:pt x="547" y="2624"/>
                    <a:pt x="820" y="2624"/>
                  </a:cubicBezTo>
                  <a:cubicBezTo>
                    <a:pt x="1093" y="2624"/>
                    <a:pt x="1315" y="2402"/>
                    <a:pt x="1315" y="2129"/>
                  </a:cubicBezTo>
                  <a:cubicBezTo>
                    <a:pt x="1315" y="1857"/>
                    <a:pt x="1093" y="1635"/>
                    <a:pt x="820" y="163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5B7D8EC1-0FDF-46D0-B15D-1575CBBF2253}"/>
              </a:ext>
            </a:extLst>
          </p:cNvPr>
          <p:cNvGrpSpPr/>
          <p:nvPr/>
        </p:nvGrpSpPr>
        <p:grpSpPr>
          <a:xfrm>
            <a:off x="8047572" y="4743385"/>
            <a:ext cx="653755" cy="634377"/>
            <a:chOff x="7981944" y="4800535"/>
            <a:chExt cx="653755" cy="634377"/>
          </a:xfrm>
        </p:grpSpPr>
        <p:sp>
          <p:nvSpPr>
            <p:cNvPr id="101" name="Блок-схема: узел 100">
              <a:extLst>
                <a:ext uri="{FF2B5EF4-FFF2-40B4-BE49-F238E27FC236}">
                  <a16:creationId xmlns:a16="http://schemas.microsoft.com/office/drawing/2014/main" id="{A6BCA9A3-529D-4B8D-875E-C3AF0356A251}"/>
                </a:ext>
              </a:extLst>
            </p:cNvPr>
            <p:cNvSpPr/>
            <p:nvPr/>
          </p:nvSpPr>
          <p:spPr>
            <a:xfrm>
              <a:off x="7981944" y="4800535"/>
              <a:ext cx="653755" cy="634377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C26E0C63-E237-4DDF-A08C-55BFE169504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24492" y="4991546"/>
              <a:ext cx="368659" cy="252355"/>
            </a:xfrm>
            <a:custGeom>
              <a:avLst/>
              <a:gdLst>
                <a:gd name="T0" fmla="*/ 4675 w 4800"/>
                <a:gd name="T1" fmla="*/ 1370 h 3276"/>
                <a:gd name="T2" fmla="*/ 4099 w 4800"/>
                <a:gd name="T3" fmla="*/ 1415 h 3276"/>
                <a:gd name="T4" fmla="*/ 4630 w 4800"/>
                <a:gd name="T5" fmla="*/ 1183 h 3276"/>
                <a:gd name="T6" fmla="*/ 4675 w 4800"/>
                <a:gd name="T7" fmla="*/ 1370 h 3276"/>
                <a:gd name="T8" fmla="*/ 4436 w 4800"/>
                <a:gd name="T9" fmla="*/ 3103 h 3276"/>
                <a:gd name="T10" fmla="*/ 4388 w 4800"/>
                <a:gd name="T11" fmla="*/ 3151 h 3276"/>
                <a:gd name="T12" fmla="*/ 4099 w 4800"/>
                <a:gd name="T13" fmla="*/ 1539 h 3276"/>
                <a:gd name="T14" fmla="*/ 4436 w 4800"/>
                <a:gd name="T15" fmla="*/ 3103 h 3276"/>
                <a:gd name="T16" fmla="*/ 1613 w 4800"/>
                <a:gd name="T17" fmla="*/ 3151 h 3276"/>
                <a:gd name="T18" fmla="*/ 988 w 4800"/>
                <a:gd name="T19" fmla="*/ 3151 h 3276"/>
                <a:gd name="T20" fmla="*/ 1036 w 4800"/>
                <a:gd name="T21" fmla="*/ 2160 h 3276"/>
                <a:gd name="T22" fmla="*/ 1613 w 4800"/>
                <a:gd name="T23" fmla="*/ 2208 h 3276"/>
                <a:gd name="T24" fmla="*/ 1613 w 4800"/>
                <a:gd name="T25" fmla="*/ 3151 h 3276"/>
                <a:gd name="T26" fmla="*/ 372 w 4800"/>
                <a:gd name="T27" fmla="*/ 3103 h 3276"/>
                <a:gd name="T28" fmla="*/ 2813 w 4800"/>
                <a:gd name="T29" fmla="*/ 1539 h 3276"/>
                <a:gd name="T30" fmla="*/ 1738 w 4800"/>
                <a:gd name="T31" fmla="*/ 3151 h 3276"/>
                <a:gd name="T32" fmla="*/ 1566 w 4800"/>
                <a:gd name="T33" fmla="*/ 2036 h 3276"/>
                <a:gd name="T34" fmla="*/ 863 w 4800"/>
                <a:gd name="T35" fmla="*/ 2208 h 3276"/>
                <a:gd name="T36" fmla="*/ 420 w 4800"/>
                <a:gd name="T37" fmla="*/ 3151 h 3276"/>
                <a:gd name="T38" fmla="*/ 372 w 4800"/>
                <a:gd name="T39" fmla="*/ 3103 h 3276"/>
                <a:gd name="T40" fmla="*/ 124 w 4800"/>
                <a:gd name="T41" fmla="*/ 1370 h 3276"/>
                <a:gd name="T42" fmla="*/ 169 w 4800"/>
                <a:gd name="T43" fmla="*/ 1183 h 3276"/>
                <a:gd name="T44" fmla="*/ 2813 w 4800"/>
                <a:gd name="T45" fmla="*/ 1415 h 3276"/>
                <a:gd name="T46" fmla="*/ 124 w 4800"/>
                <a:gd name="T47" fmla="*/ 1370 h 3276"/>
                <a:gd name="T48" fmla="*/ 372 w 4800"/>
                <a:gd name="T49" fmla="*/ 853 h 3276"/>
                <a:gd name="T50" fmla="*/ 420 w 4800"/>
                <a:gd name="T51" fmla="*/ 805 h 3276"/>
                <a:gd name="T52" fmla="*/ 2813 w 4800"/>
                <a:gd name="T53" fmla="*/ 1058 h 3276"/>
                <a:gd name="T54" fmla="*/ 372 w 4800"/>
                <a:gd name="T55" fmla="*/ 853 h 3276"/>
                <a:gd name="T56" fmla="*/ 850 w 4800"/>
                <a:gd name="T57" fmla="*/ 171 h 3276"/>
                <a:gd name="T58" fmla="*/ 898 w 4800"/>
                <a:gd name="T59" fmla="*/ 123 h 3276"/>
                <a:gd name="T60" fmla="*/ 2337 w 4800"/>
                <a:gd name="T61" fmla="*/ 171 h 3276"/>
                <a:gd name="T62" fmla="*/ 850 w 4800"/>
                <a:gd name="T63" fmla="*/ 681 h 3276"/>
                <a:gd name="T64" fmla="*/ 850 w 4800"/>
                <a:gd name="T65" fmla="*/ 171 h 3276"/>
                <a:gd name="T66" fmla="*/ 2937 w 4800"/>
                <a:gd name="T67" fmla="*/ 491 h 3276"/>
                <a:gd name="T68" fmla="*/ 3974 w 4800"/>
                <a:gd name="T69" fmla="*/ 3151 h 3276"/>
                <a:gd name="T70" fmla="*/ 2937 w 4800"/>
                <a:gd name="T71" fmla="*/ 491 h 3276"/>
                <a:gd name="T72" fmla="*/ 4388 w 4800"/>
                <a:gd name="T73" fmla="*/ 805 h 3276"/>
                <a:gd name="T74" fmla="*/ 4436 w 4800"/>
                <a:gd name="T75" fmla="*/ 1058 h 3276"/>
                <a:gd name="T76" fmla="*/ 4099 w 4800"/>
                <a:gd name="T77" fmla="*/ 805 h 3276"/>
                <a:gd name="T78" fmla="*/ 4388 w 4800"/>
                <a:gd name="T79" fmla="*/ 805 h 3276"/>
                <a:gd name="T80" fmla="*/ 4630 w 4800"/>
                <a:gd name="T81" fmla="*/ 1058 h 3276"/>
                <a:gd name="T82" fmla="*/ 4560 w 4800"/>
                <a:gd name="T83" fmla="*/ 853 h 3276"/>
                <a:gd name="T84" fmla="*/ 4099 w 4800"/>
                <a:gd name="T85" fmla="*/ 681 h 3276"/>
                <a:gd name="T86" fmla="*/ 4036 w 4800"/>
                <a:gd name="T87" fmla="*/ 366 h 3276"/>
                <a:gd name="T88" fmla="*/ 2813 w 4800"/>
                <a:gd name="T89" fmla="*/ 429 h 3276"/>
                <a:gd name="T90" fmla="*/ 2461 w 4800"/>
                <a:gd name="T91" fmla="*/ 681 h 3276"/>
                <a:gd name="T92" fmla="*/ 2289 w 4800"/>
                <a:gd name="T93" fmla="*/ 0 h 3276"/>
                <a:gd name="T94" fmla="*/ 726 w 4800"/>
                <a:gd name="T95" fmla="*/ 171 h 3276"/>
                <a:gd name="T96" fmla="*/ 420 w 4800"/>
                <a:gd name="T97" fmla="*/ 681 h 3276"/>
                <a:gd name="T98" fmla="*/ 248 w 4800"/>
                <a:gd name="T99" fmla="*/ 1058 h 3276"/>
                <a:gd name="T100" fmla="*/ 0 w 4800"/>
                <a:gd name="T101" fmla="*/ 1227 h 3276"/>
                <a:gd name="T102" fmla="*/ 169 w 4800"/>
                <a:gd name="T103" fmla="*/ 1539 h 3276"/>
                <a:gd name="T104" fmla="*/ 248 w 4800"/>
                <a:gd name="T105" fmla="*/ 3103 h 3276"/>
                <a:gd name="T106" fmla="*/ 4388 w 4800"/>
                <a:gd name="T107" fmla="*/ 3276 h 3276"/>
                <a:gd name="T108" fmla="*/ 4560 w 4800"/>
                <a:gd name="T109" fmla="*/ 1539 h 3276"/>
                <a:gd name="T110" fmla="*/ 4800 w 4800"/>
                <a:gd name="T111" fmla="*/ 1370 h 3276"/>
                <a:gd name="T112" fmla="*/ 4630 w 4800"/>
                <a:gd name="T113" fmla="*/ 1058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0" h="3276">
                  <a:moveTo>
                    <a:pt x="4675" y="1370"/>
                  </a:moveTo>
                  <a:lnTo>
                    <a:pt x="4675" y="1370"/>
                  </a:lnTo>
                  <a:cubicBezTo>
                    <a:pt x="4675" y="1394"/>
                    <a:pt x="4654" y="1415"/>
                    <a:pt x="4630" y="1415"/>
                  </a:cubicBezTo>
                  <a:lnTo>
                    <a:pt x="4099" y="1415"/>
                  </a:lnTo>
                  <a:lnTo>
                    <a:pt x="4099" y="1183"/>
                  </a:lnTo>
                  <a:lnTo>
                    <a:pt x="4630" y="1183"/>
                  </a:lnTo>
                  <a:cubicBezTo>
                    <a:pt x="4655" y="1183"/>
                    <a:pt x="4675" y="1203"/>
                    <a:pt x="4675" y="1227"/>
                  </a:cubicBezTo>
                  <a:lnTo>
                    <a:pt x="4675" y="1370"/>
                  </a:lnTo>
                  <a:lnTo>
                    <a:pt x="4675" y="1370"/>
                  </a:lnTo>
                  <a:close/>
                  <a:moveTo>
                    <a:pt x="4436" y="3103"/>
                  </a:moveTo>
                  <a:lnTo>
                    <a:pt x="4436" y="3103"/>
                  </a:lnTo>
                  <a:cubicBezTo>
                    <a:pt x="4436" y="3130"/>
                    <a:pt x="4414" y="3151"/>
                    <a:pt x="4388" y="3151"/>
                  </a:cubicBezTo>
                  <a:lnTo>
                    <a:pt x="4099" y="3151"/>
                  </a:lnTo>
                  <a:lnTo>
                    <a:pt x="4099" y="1539"/>
                  </a:lnTo>
                  <a:lnTo>
                    <a:pt x="4436" y="1539"/>
                  </a:lnTo>
                  <a:lnTo>
                    <a:pt x="4436" y="3103"/>
                  </a:lnTo>
                  <a:lnTo>
                    <a:pt x="4436" y="3103"/>
                  </a:lnTo>
                  <a:close/>
                  <a:moveTo>
                    <a:pt x="1613" y="3151"/>
                  </a:moveTo>
                  <a:lnTo>
                    <a:pt x="1613" y="3151"/>
                  </a:lnTo>
                  <a:lnTo>
                    <a:pt x="988" y="3151"/>
                  </a:lnTo>
                  <a:lnTo>
                    <a:pt x="988" y="2208"/>
                  </a:lnTo>
                  <a:cubicBezTo>
                    <a:pt x="988" y="2182"/>
                    <a:pt x="1009" y="2160"/>
                    <a:pt x="1036" y="2160"/>
                  </a:cubicBezTo>
                  <a:lnTo>
                    <a:pt x="1566" y="2160"/>
                  </a:lnTo>
                  <a:cubicBezTo>
                    <a:pt x="1592" y="2160"/>
                    <a:pt x="1613" y="2182"/>
                    <a:pt x="1613" y="2208"/>
                  </a:cubicBezTo>
                  <a:lnTo>
                    <a:pt x="1613" y="3151"/>
                  </a:lnTo>
                  <a:lnTo>
                    <a:pt x="1613" y="3151"/>
                  </a:lnTo>
                  <a:close/>
                  <a:moveTo>
                    <a:pt x="372" y="3103"/>
                  </a:moveTo>
                  <a:lnTo>
                    <a:pt x="372" y="3103"/>
                  </a:lnTo>
                  <a:lnTo>
                    <a:pt x="372" y="1539"/>
                  </a:lnTo>
                  <a:lnTo>
                    <a:pt x="2813" y="1539"/>
                  </a:lnTo>
                  <a:lnTo>
                    <a:pt x="2813" y="3151"/>
                  </a:lnTo>
                  <a:lnTo>
                    <a:pt x="1738" y="3151"/>
                  </a:lnTo>
                  <a:lnTo>
                    <a:pt x="1738" y="2208"/>
                  </a:lnTo>
                  <a:cubicBezTo>
                    <a:pt x="1738" y="2113"/>
                    <a:pt x="1661" y="2036"/>
                    <a:pt x="1566" y="2036"/>
                  </a:cubicBezTo>
                  <a:lnTo>
                    <a:pt x="1036" y="2036"/>
                  </a:lnTo>
                  <a:cubicBezTo>
                    <a:pt x="941" y="2036"/>
                    <a:pt x="863" y="2113"/>
                    <a:pt x="863" y="2208"/>
                  </a:cubicBezTo>
                  <a:lnTo>
                    <a:pt x="863" y="3151"/>
                  </a:lnTo>
                  <a:lnTo>
                    <a:pt x="420" y="3151"/>
                  </a:lnTo>
                  <a:cubicBezTo>
                    <a:pt x="393" y="3151"/>
                    <a:pt x="372" y="3130"/>
                    <a:pt x="372" y="3103"/>
                  </a:cubicBezTo>
                  <a:lnTo>
                    <a:pt x="372" y="3103"/>
                  </a:lnTo>
                  <a:close/>
                  <a:moveTo>
                    <a:pt x="124" y="1370"/>
                  </a:moveTo>
                  <a:lnTo>
                    <a:pt x="124" y="1370"/>
                  </a:lnTo>
                  <a:lnTo>
                    <a:pt x="124" y="1227"/>
                  </a:lnTo>
                  <a:cubicBezTo>
                    <a:pt x="124" y="1203"/>
                    <a:pt x="145" y="1183"/>
                    <a:pt x="169" y="1183"/>
                  </a:cubicBezTo>
                  <a:lnTo>
                    <a:pt x="2813" y="1183"/>
                  </a:lnTo>
                  <a:lnTo>
                    <a:pt x="2813" y="1415"/>
                  </a:lnTo>
                  <a:lnTo>
                    <a:pt x="169" y="1415"/>
                  </a:lnTo>
                  <a:cubicBezTo>
                    <a:pt x="145" y="1415"/>
                    <a:pt x="124" y="1394"/>
                    <a:pt x="124" y="1370"/>
                  </a:cubicBezTo>
                  <a:lnTo>
                    <a:pt x="124" y="1370"/>
                  </a:lnTo>
                  <a:close/>
                  <a:moveTo>
                    <a:pt x="372" y="853"/>
                  </a:moveTo>
                  <a:lnTo>
                    <a:pt x="372" y="853"/>
                  </a:lnTo>
                  <a:cubicBezTo>
                    <a:pt x="372" y="827"/>
                    <a:pt x="393" y="805"/>
                    <a:pt x="420" y="805"/>
                  </a:cubicBezTo>
                  <a:lnTo>
                    <a:pt x="2813" y="805"/>
                  </a:lnTo>
                  <a:lnTo>
                    <a:pt x="2813" y="1058"/>
                  </a:lnTo>
                  <a:lnTo>
                    <a:pt x="372" y="1058"/>
                  </a:lnTo>
                  <a:lnTo>
                    <a:pt x="372" y="853"/>
                  </a:lnTo>
                  <a:lnTo>
                    <a:pt x="372" y="853"/>
                  </a:lnTo>
                  <a:close/>
                  <a:moveTo>
                    <a:pt x="850" y="171"/>
                  </a:moveTo>
                  <a:lnTo>
                    <a:pt x="850" y="171"/>
                  </a:lnTo>
                  <a:cubicBezTo>
                    <a:pt x="850" y="144"/>
                    <a:pt x="872" y="123"/>
                    <a:pt x="898" y="123"/>
                  </a:cubicBezTo>
                  <a:lnTo>
                    <a:pt x="2289" y="123"/>
                  </a:lnTo>
                  <a:cubicBezTo>
                    <a:pt x="2316" y="123"/>
                    <a:pt x="2337" y="144"/>
                    <a:pt x="2337" y="171"/>
                  </a:cubicBezTo>
                  <a:lnTo>
                    <a:pt x="2337" y="681"/>
                  </a:lnTo>
                  <a:lnTo>
                    <a:pt x="850" y="681"/>
                  </a:lnTo>
                  <a:lnTo>
                    <a:pt x="850" y="171"/>
                  </a:lnTo>
                  <a:lnTo>
                    <a:pt x="850" y="171"/>
                  </a:lnTo>
                  <a:close/>
                  <a:moveTo>
                    <a:pt x="2937" y="491"/>
                  </a:moveTo>
                  <a:lnTo>
                    <a:pt x="2937" y="491"/>
                  </a:lnTo>
                  <a:lnTo>
                    <a:pt x="3974" y="491"/>
                  </a:lnTo>
                  <a:lnTo>
                    <a:pt x="3974" y="3151"/>
                  </a:lnTo>
                  <a:lnTo>
                    <a:pt x="2937" y="3151"/>
                  </a:lnTo>
                  <a:lnTo>
                    <a:pt x="2937" y="491"/>
                  </a:lnTo>
                  <a:close/>
                  <a:moveTo>
                    <a:pt x="4388" y="805"/>
                  </a:moveTo>
                  <a:lnTo>
                    <a:pt x="4388" y="805"/>
                  </a:lnTo>
                  <a:cubicBezTo>
                    <a:pt x="4414" y="805"/>
                    <a:pt x="4436" y="827"/>
                    <a:pt x="4436" y="853"/>
                  </a:cubicBezTo>
                  <a:lnTo>
                    <a:pt x="4436" y="1058"/>
                  </a:lnTo>
                  <a:lnTo>
                    <a:pt x="4099" y="1058"/>
                  </a:lnTo>
                  <a:lnTo>
                    <a:pt x="4099" y="805"/>
                  </a:lnTo>
                  <a:lnTo>
                    <a:pt x="4388" y="805"/>
                  </a:lnTo>
                  <a:lnTo>
                    <a:pt x="4388" y="805"/>
                  </a:lnTo>
                  <a:close/>
                  <a:moveTo>
                    <a:pt x="4630" y="1058"/>
                  </a:moveTo>
                  <a:lnTo>
                    <a:pt x="4630" y="1058"/>
                  </a:lnTo>
                  <a:lnTo>
                    <a:pt x="4560" y="1058"/>
                  </a:lnTo>
                  <a:lnTo>
                    <a:pt x="4560" y="853"/>
                  </a:lnTo>
                  <a:cubicBezTo>
                    <a:pt x="4560" y="758"/>
                    <a:pt x="4483" y="681"/>
                    <a:pt x="4388" y="681"/>
                  </a:cubicBezTo>
                  <a:lnTo>
                    <a:pt x="4099" y="681"/>
                  </a:lnTo>
                  <a:lnTo>
                    <a:pt x="4099" y="429"/>
                  </a:lnTo>
                  <a:cubicBezTo>
                    <a:pt x="4099" y="394"/>
                    <a:pt x="4071" y="366"/>
                    <a:pt x="4036" y="366"/>
                  </a:cubicBezTo>
                  <a:lnTo>
                    <a:pt x="2875" y="366"/>
                  </a:lnTo>
                  <a:cubicBezTo>
                    <a:pt x="2841" y="366"/>
                    <a:pt x="2813" y="394"/>
                    <a:pt x="2813" y="429"/>
                  </a:cubicBezTo>
                  <a:lnTo>
                    <a:pt x="2813" y="681"/>
                  </a:lnTo>
                  <a:lnTo>
                    <a:pt x="2461" y="681"/>
                  </a:lnTo>
                  <a:lnTo>
                    <a:pt x="2461" y="171"/>
                  </a:lnTo>
                  <a:cubicBezTo>
                    <a:pt x="2461" y="76"/>
                    <a:pt x="2384" y="0"/>
                    <a:pt x="2289" y="0"/>
                  </a:cubicBezTo>
                  <a:lnTo>
                    <a:pt x="898" y="0"/>
                  </a:lnTo>
                  <a:cubicBezTo>
                    <a:pt x="803" y="0"/>
                    <a:pt x="726" y="76"/>
                    <a:pt x="726" y="171"/>
                  </a:cubicBezTo>
                  <a:lnTo>
                    <a:pt x="726" y="681"/>
                  </a:lnTo>
                  <a:lnTo>
                    <a:pt x="420" y="681"/>
                  </a:lnTo>
                  <a:cubicBezTo>
                    <a:pt x="325" y="681"/>
                    <a:pt x="248" y="758"/>
                    <a:pt x="248" y="853"/>
                  </a:cubicBezTo>
                  <a:lnTo>
                    <a:pt x="248" y="1058"/>
                  </a:lnTo>
                  <a:lnTo>
                    <a:pt x="169" y="1058"/>
                  </a:lnTo>
                  <a:cubicBezTo>
                    <a:pt x="75" y="1058"/>
                    <a:pt x="0" y="1134"/>
                    <a:pt x="0" y="1227"/>
                  </a:cubicBezTo>
                  <a:lnTo>
                    <a:pt x="0" y="1370"/>
                  </a:lnTo>
                  <a:cubicBezTo>
                    <a:pt x="0" y="1463"/>
                    <a:pt x="75" y="1539"/>
                    <a:pt x="169" y="1539"/>
                  </a:cubicBezTo>
                  <a:lnTo>
                    <a:pt x="248" y="1539"/>
                  </a:lnTo>
                  <a:lnTo>
                    <a:pt x="248" y="3103"/>
                  </a:lnTo>
                  <a:cubicBezTo>
                    <a:pt x="248" y="3198"/>
                    <a:pt x="325" y="3276"/>
                    <a:pt x="420" y="3276"/>
                  </a:cubicBezTo>
                  <a:lnTo>
                    <a:pt x="4388" y="3276"/>
                  </a:lnTo>
                  <a:cubicBezTo>
                    <a:pt x="4483" y="3276"/>
                    <a:pt x="4560" y="3198"/>
                    <a:pt x="4560" y="3103"/>
                  </a:cubicBezTo>
                  <a:lnTo>
                    <a:pt x="4560" y="1539"/>
                  </a:lnTo>
                  <a:lnTo>
                    <a:pt x="4630" y="1539"/>
                  </a:lnTo>
                  <a:cubicBezTo>
                    <a:pt x="4724" y="1539"/>
                    <a:pt x="4800" y="1463"/>
                    <a:pt x="4800" y="1370"/>
                  </a:cubicBezTo>
                  <a:lnTo>
                    <a:pt x="4800" y="1227"/>
                  </a:lnTo>
                  <a:cubicBezTo>
                    <a:pt x="4800" y="1134"/>
                    <a:pt x="4724" y="1058"/>
                    <a:pt x="4630" y="105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A5E5F469-F739-49D0-9F2B-275642186FED}"/>
              </a:ext>
            </a:extLst>
          </p:cNvPr>
          <p:cNvGrpSpPr/>
          <p:nvPr/>
        </p:nvGrpSpPr>
        <p:grpSpPr>
          <a:xfrm>
            <a:off x="3490672" y="4743385"/>
            <a:ext cx="653755" cy="634377"/>
            <a:chOff x="3425044" y="4800535"/>
            <a:chExt cx="653755" cy="634377"/>
          </a:xfrm>
        </p:grpSpPr>
        <p:sp>
          <p:nvSpPr>
            <p:cNvPr id="104" name="Блок-схема: узел 103">
              <a:extLst>
                <a:ext uri="{FF2B5EF4-FFF2-40B4-BE49-F238E27FC236}">
                  <a16:creationId xmlns:a16="http://schemas.microsoft.com/office/drawing/2014/main" id="{C96FA6F5-8983-4C3E-8C94-F19BAE276A61}"/>
                </a:ext>
              </a:extLst>
            </p:cNvPr>
            <p:cNvSpPr/>
            <p:nvPr/>
          </p:nvSpPr>
          <p:spPr>
            <a:xfrm>
              <a:off x="3425044" y="4800535"/>
              <a:ext cx="653755" cy="634377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C5EEAD6D-5C19-44A8-BDAD-0A8784B484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4514" y="5029739"/>
              <a:ext cx="218669" cy="197053"/>
            </a:xfrm>
            <a:custGeom>
              <a:avLst/>
              <a:gdLst>
                <a:gd name="T0" fmla="*/ 1378 w 4805"/>
                <a:gd name="T1" fmla="*/ 2636 h 4330"/>
                <a:gd name="T2" fmla="*/ 1443 w 4805"/>
                <a:gd name="T3" fmla="*/ 955 h 4330"/>
                <a:gd name="T4" fmla="*/ 2768 w 4805"/>
                <a:gd name="T5" fmla="*/ 1012 h 4330"/>
                <a:gd name="T6" fmla="*/ 3103 w 4805"/>
                <a:gd name="T7" fmla="*/ 2655 h 4330"/>
                <a:gd name="T8" fmla="*/ 1443 w 4805"/>
                <a:gd name="T9" fmla="*/ 2679 h 4330"/>
                <a:gd name="T10" fmla="*/ 1378 w 4805"/>
                <a:gd name="T11" fmla="*/ 2636 h 4330"/>
                <a:gd name="T12" fmla="*/ 3205 w 4805"/>
                <a:gd name="T13" fmla="*/ 2740 h 4330"/>
                <a:gd name="T14" fmla="*/ 2898 w 4805"/>
                <a:gd name="T15" fmla="*/ 985 h 4330"/>
                <a:gd name="T16" fmla="*/ 1443 w 4805"/>
                <a:gd name="T17" fmla="*/ 822 h 4330"/>
                <a:gd name="T18" fmla="*/ 1245 w 4805"/>
                <a:gd name="T19" fmla="*/ 2636 h 4330"/>
                <a:gd name="T20" fmla="*/ 3040 w 4805"/>
                <a:gd name="T21" fmla="*/ 2812 h 4330"/>
                <a:gd name="T22" fmla="*/ 3205 w 4805"/>
                <a:gd name="T23" fmla="*/ 2740 h 4330"/>
                <a:gd name="T24" fmla="*/ 3416 w 4805"/>
                <a:gd name="T25" fmla="*/ 4196 h 4330"/>
                <a:gd name="T26" fmla="*/ 3416 w 4805"/>
                <a:gd name="T27" fmla="*/ 3152 h 4330"/>
                <a:gd name="T28" fmla="*/ 3416 w 4805"/>
                <a:gd name="T29" fmla="*/ 4196 h 4330"/>
                <a:gd name="T30" fmla="*/ 2761 w 4805"/>
                <a:gd name="T31" fmla="*/ 3675 h 4330"/>
                <a:gd name="T32" fmla="*/ 1951 w 4805"/>
                <a:gd name="T33" fmla="*/ 3675 h 4330"/>
                <a:gd name="T34" fmla="*/ 1296 w 4805"/>
                <a:gd name="T35" fmla="*/ 3019 h 4330"/>
                <a:gd name="T36" fmla="*/ 641 w 4805"/>
                <a:gd name="T37" fmla="*/ 3675 h 4330"/>
                <a:gd name="T38" fmla="*/ 262 w 4805"/>
                <a:gd name="T39" fmla="*/ 3494 h 4330"/>
                <a:gd name="T40" fmla="*/ 307 w 4805"/>
                <a:gd name="T41" fmla="*/ 1922 h 4330"/>
                <a:gd name="T42" fmla="*/ 1060 w 4805"/>
                <a:gd name="T43" fmla="*/ 1856 h 4330"/>
                <a:gd name="T44" fmla="*/ 1181 w 4805"/>
                <a:gd name="T45" fmla="*/ 632 h 4330"/>
                <a:gd name="T46" fmla="*/ 3093 w 4805"/>
                <a:gd name="T47" fmla="*/ 764 h 4330"/>
                <a:gd name="T48" fmla="*/ 3416 w 4805"/>
                <a:gd name="T49" fmla="*/ 3019 h 4330"/>
                <a:gd name="T50" fmla="*/ 2761 w 4805"/>
                <a:gd name="T51" fmla="*/ 3675 h 4330"/>
                <a:gd name="T52" fmla="*/ 1296 w 4805"/>
                <a:gd name="T53" fmla="*/ 4196 h 4330"/>
                <a:gd name="T54" fmla="*/ 774 w 4805"/>
                <a:gd name="T55" fmla="*/ 3674 h 4330"/>
                <a:gd name="T56" fmla="*/ 1818 w 4805"/>
                <a:gd name="T57" fmla="*/ 3674 h 4330"/>
                <a:gd name="T58" fmla="*/ 1296 w 4805"/>
                <a:gd name="T59" fmla="*/ 4196 h 4330"/>
                <a:gd name="T60" fmla="*/ 3621 w 4805"/>
                <a:gd name="T61" fmla="*/ 3053 h 4330"/>
                <a:gd name="T62" fmla="*/ 2972 w 4805"/>
                <a:gd name="T63" fmla="*/ 499 h 4330"/>
                <a:gd name="T64" fmla="*/ 927 w 4805"/>
                <a:gd name="T65" fmla="*/ 752 h 4330"/>
                <a:gd name="T66" fmla="*/ 307 w 4805"/>
                <a:gd name="T67" fmla="*/ 1789 h 4330"/>
                <a:gd name="T68" fmla="*/ 129 w 4805"/>
                <a:gd name="T69" fmla="*/ 3500 h 4330"/>
                <a:gd name="T70" fmla="*/ 655 w 4805"/>
                <a:gd name="T71" fmla="*/ 3808 h 4330"/>
                <a:gd name="T72" fmla="*/ 1937 w 4805"/>
                <a:gd name="T73" fmla="*/ 3808 h 4330"/>
                <a:gd name="T74" fmla="*/ 3416 w 4805"/>
                <a:gd name="T75" fmla="*/ 4330 h 4330"/>
                <a:gd name="T76" fmla="*/ 3621 w 4805"/>
                <a:gd name="T77" fmla="*/ 3053 h 4330"/>
                <a:gd name="T78" fmla="*/ 3417 w 4805"/>
                <a:gd name="T79" fmla="*/ 3790 h 4330"/>
                <a:gd name="T80" fmla="*/ 3301 w 4805"/>
                <a:gd name="T81" fmla="*/ 3674 h 4330"/>
                <a:gd name="T82" fmla="*/ 3532 w 4805"/>
                <a:gd name="T83" fmla="*/ 3674 h 4330"/>
                <a:gd name="T84" fmla="*/ 3417 w 4805"/>
                <a:gd name="T85" fmla="*/ 3790 h 4330"/>
                <a:gd name="T86" fmla="*/ 3417 w 4805"/>
                <a:gd name="T87" fmla="*/ 3426 h 4330"/>
                <a:gd name="T88" fmla="*/ 3417 w 4805"/>
                <a:gd name="T89" fmla="*/ 3923 h 4330"/>
                <a:gd name="T90" fmla="*/ 3417 w 4805"/>
                <a:gd name="T91" fmla="*/ 3426 h 4330"/>
                <a:gd name="T92" fmla="*/ 4799 w 4805"/>
                <a:gd name="T93" fmla="*/ 2708 h 4330"/>
                <a:gd name="T94" fmla="*/ 4744 w 4805"/>
                <a:gd name="T95" fmla="*/ 2785 h 4330"/>
                <a:gd name="T96" fmla="*/ 3834 w 4805"/>
                <a:gd name="T97" fmla="*/ 2939 h 4330"/>
                <a:gd name="T98" fmla="*/ 3288 w 4805"/>
                <a:gd name="T99" fmla="*/ 82 h 4330"/>
                <a:gd name="T100" fmla="*/ 3419 w 4805"/>
                <a:gd name="T101" fmla="*/ 60 h 4330"/>
                <a:gd name="T102" fmla="*/ 4722 w 4805"/>
                <a:gd name="T103" fmla="*/ 2654 h 4330"/>
                <a:gd name="T104" fmla="*/ 4799 w 4805"/>
                <a:gd name="T105" fmla="*/ 2708 h 4330"/>
                <a:gd name="T106" fmla="*/ 1296 w 4805"/>
                <a:gd name="T107" fmla="*/ 3790 h 4330"/>
                <a:gd name="T108" fmla="*/ 1296 w 4805"/>
                <a:gd name="T109" fmla="*/ 3559 h 4330"/>
                <a:gd name="T110" fmla="*/ 1296 w 4805"/>
                <a:gd name="T111" fmla="*/ 3790 h 4330"/>
                <a:gd name="T112" fmla="*/ 1296 w 4805"/>
                <a:gd name="T113" fmla="*/ 3426 h 4330"/>
                <a:gd name="T114" fmla="*/ 1047 w 4805"/>
                <a:gd name="T115" fmla="*/ 3674 h 4330"/>
                <a:gd name="T116" fmla="*/ 1544 w 4805"/>
                <a:gd name="T117" fmla="*/ 3674 h 4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05" h="4330">
                  <a:moveTo>
                    <a:pt x="1378" y="2636"/>
                  </a:moveTo>
                  <a:lnTo>
                    <a:pt x="1378" y="2636"/>
                  </a:lnTo>
                  <a:lnTo>
                    <a:pt x="1378" y="998"/>
                  </a:lnTo>
                  <a:cubicBezTo>
                    <a:pt x="1378" y="978"/>
                    <a:pt x="1406" y="955"/>
                    <a:pt x="1443" y="955"/>
                  </a:cubicBezTo>
                  <a:lnTo>
                    <a:pt x="2702" y="955"/>
                  </a:lnTo>
                  <a:cubicBezTo>
                    <a:pt x="2752" y="955"/>
                    <a:pt x="2765" y="995"/>
                    <a:pt x="2768" y="1012"/>
                  </a:cubicBezTo>
                  <a:lnTo>
                    <a:pt x="3106" y="2648"/>
                  </a:lnTo>
                  <a:cubicBezTo>
                    <a:pt x="3106" y="2649"/>
                    <a:pt x="3105" y="2652"/>
                    <a:pt x="3103" y="2655"/>
                  </a:cubicBezTo>
                  <a:cubicBezTo>
                    <a:pt x="3093" y="2667"/>
                    <a:pt x="3068" y="2679"/>
                    <a:pt x="3040" y="2679"/>
                  </a:cubicBezTo>
                  <a:lnTo>
                    <a:pt x="1443" y="2679"/>
                  </a:lnTo>
                  <a:cubicBezTo>
                    <a:pt x="1406" y="2679"/>
                    <a:pt x="1378" y="2656"/>
                    <a:pt x="1378" y="2636"/>
                  </a:cubicBezTo>
                  <a:lnTo>
                    <a:pt x="1378" y="2636"/>
                  </a:lnTo>
                  <a:close/>
                  <a:moveTo>
                    <a:pt x="3205" y="2740"/>
                  </a:moveTo>
                  <a:lnTo>
                    <a:pt x="3205" y="2740"/>
                  </a:lnTo>
                  <a:cubicBezTo>
                    <a:pt x="3233" y="2706"/>
                    <a:pt x="3244" y="2665"/>
                    <a:pt x="3237" y="2622"/>
                  </a:cubicBezTo>
                  <a:lnTo>
                    <a:pt x="2898" y="985"/>
                  </a:lnTo>
                  <a:cubicBezTo>
                    <a:pt x="2879" y="888"/>
                    <a:pt x="2800" y="822"/>
                    <a:pt x="2702" y="822"/>
                  </a:cubicBezTo>
                  <a:lnTo>
                    <a:pt x="1443" y="822"/>
                  </a:lnTo>
                  <a:cubicBezTo>
                    <a:pt x="1334" y="822"/>
                    <a:pt x="1245" y="901"/>
                    <a:pt x="1245" y="998"/>
                  </a:cubicBezTo>
                  <a:lnTo>
                    <a:pt x="1245" y="2636"/>
                  </a:lnTo>
                  <a:cubicBezTo>
                    <a:pt x="1245" y="2733"/>
                    <a:pt x="1334" y="2812"/>
                    <a:pt x="1443" y="2812"/>
                  </a:cubicBezTo>
                  <a:lnTo>
                    <a:pt x="3040" y="2812"/>
                  </a:lnTo>
                  <a:cubicBezTo>
                    <a:pt x="3105" y="2812"/>
                    <a:pt x="3168" y="2784"/>
                    <a:pt x="3205" y="2740"/>
                  </a:cubicBezTo>
                  <a:lnTo>
                    <a:pt x="3205" y="2740"/>
                  </a:lnTo>
                  <a:close/>
                  <a:moveTo>
                    <a:pt x="3416" y="4196"/>
                  </a:moveTo>
                  <a:lnTo>
                    <a:pt x="3416" y="4196"/>
                  </a:lnTo>
                  <a:cubicBezTo>
                    <a:pt x="3128" y="4196"/>
                    <a:pt x="2894" y="3962"/>
                    <a:pt x="2894" y="3674"/>
                  </a:cubicBezTo>
                  <a:cubicBezTo>
                    <a:pt x="2894" y="3387"/>
                    <a:pt x="3128" y="3152"/>
                    <a:pt x="3416" y="3152"/>
                  </a:cubicBezTo>
                  <a:cubicBezTo>
                    <a:pt x="3704" y="3152"/>
                    <a:pt x="3938" y="3387"/>
                    <a:pt x="3938" y="3674"/>
                  </a:cubicBezTo>
                  <a:cubicBezTo>
                    <a:pt x="3938" y="3962"/>
                    <a:pt x="3704" y="4196"/>
                    <a:pt x="3416" y="4196"/>
                  </a:cubicBezTo>
                  <a:lnTo>
                    <a:pt x="3416" y="4196"/>
                  </a:lnTo>
                  <a:close/>
                  <a:moveTo>
                    <a:pt x="2761" y="3675"/>
                  </a:moveTo>
                  <a:lnTo>
                    <a:pt x="2761" y="3675"/>
                  </a:lnTo>
                  <a:lnTo>
                    <a:pt x="1951" y="3675"/>
                  </a:lnTo>
                  <a:lnTo>
                    <a:pt x="1951" y="3674"/>
                  </a:lnTo>
                  <a:cubicBezTo>
                    <a:pt x="1951" y="3313"/>
                    <a:pt x="1657" y="3019"/>
                    <a:pt x="1296" y="3019"/>
                  </a:cubicBezTo>
                  <a:cubicBezTo>
                    <a:pt x="935" y="3019"/>
                    <a:pt x="641" y="3313"/>
                    <a:pt x="641" y="3674"/>
                  </a:cubicBezTo>
                  <a:cubicBezTo>
                    <a:pt x="641" y="3675"/>
                    <a:pt x="641" y="3675"/>
                    <a:pt x="641" y="3675"/>
                  </a:cubicBezTo>
                  <a:lnTo>
                    <a:pt x="437" y="3675"/>
                  </a:lnTo>
                  <a:cubicBezTo>
                    <a:pt x="341" y="3675"/>
                    <a:pt x="262" y="3597"/>
                    <a:pt x="262" y="3494"/>
                  </a:cubicBezTo>
                  <a:lnTo>
                    <a:pt x="132" y="2097"/>
                  </a:lnTo>
                  <a:cubicBezTo>
                    <a:pt x="132" y="2001"/>
                    <a:pt x="211" y="1922"/>
                    <a:pt x="307" y="1922"/>
                  </a:cubicBezTo>
                  <a:lnTo>
                    <a:pt x="993" y="1922"/>
                  </a:lnTo>
                  <a:cubicBezTo>
                    <a:pt x="1030" y="1922"/>
                    <a:pt x="1060" y="1892"/>
                    <a:pt x="1060" y="1856"/>
                  </a:cubicBezTo>
                  <a:lnTo>
                    <a:pt x="1060" y="752"/>
                  </a:lnTo>
                  <a:cubicBezTo>
                    <a:pt x="1060" y="686"/>
                    <a:pt x="1114" y="632"/>
                    <a:pt x="1181" y="632"/>
                  </a:cubicBezTo>
                  <a:lnTo>
                    <a:pt x="2972" y="632"/>
                  </a:lnTo>
                  <a:cubicBezTo>
                    <a:pt x="3045" y="632"/>
                    <a:pt x="3083" y="700"/>
                    <a:pt x="3093" y="764"/>
                  </a:cubicBezTo>
                  <a:lnTo>
                    <a:pt x="3481" y="3023"/>
                  </a:lnTo>
                  <a:cubicBezTo>
                    <a:pt x="3460" y="3021"/>
                    <a:pt x="3438" y="3019"/>
                    <a:pt x="3416" y="3019"/>
                  </a:cubicBezTo>
                  <a:cubicBezTo>
                    <a:pt x="3055" y="3019"/>
                    <a:pt x="2761" y="3313"/>
                    <a:pt x="2761" y="3674"/>
                  </a:cubicBezTo>
                  <a:lnTo>
                    <a:pt x="2761" y="3675"/>
                  </a:lnTo>
                  <a:lnTo>
                    <a:pt x="2761" y="3675"/>
                  </a:lnTo>
                  <a:close/>
                  <a:moveTo>
                    <a:pt x="1296" y="4196"/>
                  </a:moveTo>
                  <a:lnTo>
                    <a:pt x="1296" y="4196"/>
                  </a:lnTo>
                  <a:cubicBezTo>
                    <a:pt x="1008" y="4196"/>
                    <a:pt x="774" y="3962"/>
                    <a:pt x="774" y="3674"/>
                  </a:cubicBezTo>
                  <a:cubicBezTo>
                    <a:pt x="774" y="3387"/>
                    <a:pt x="1008" y="3152"/>
                    <a:pt x="1296" y="3152"/>
                  </a:cubicBezTo>
                  <a:cubicBezTo>
                    <a:pt x="1584" y="3152"/>
                    <a:pt x="1818" y="3387"/>
                    <a:pt x="1818" y="3674"/>
                  </a:cubicBezTo>
                  <a:cubicBezTo>
                    <a:pt x="1818" y="3962"/>
                    <a:pt x="1584" y="4196"/>
                    <a:pt x="1296" y="4196"/>
                  </a:cubicBezTo>
                  <a:lnTo>
                    <a:pt x="1296" y="4196"/>
                  </a:lnTo>
                  <a:close/>
                  <a:moveTo>
                    <a:pt x="3621" y="3053"/>
                  </a:moveTo>
                  <a:lnTo>
                    <a:pt x="3621" y="3053"/>
                  </a:lnTo>
                  <a:lnTo>
                    <a:pt x="3225" y="742"/>
                  </a:lnTo>
                  <a:cubicBezTo>
                    <a:pt x="3201" y="596"/>
                    <a:pt x="3099" y="499"/>
                    <a:pt x="2972" y="499"/>
                  </a:cubicBezTo>
                  <a:lnTo>
                    <a:pt x="1181" y="499"/>
                  </a:lnTo>
                  <a:cubicBezTo>
                    <a:pt x="1041" y="499"/>
                    <a:pt x="927" y="613"/>
                    <a:pt x="927" y="752"/>
                  </a:cubicBezTo>
                  <a:lnTo>
                    <a:pt x="927" y="1789"/>
                  </a:lnTo>
                  <a:lnTo>
                    <a:pt x="307" y="1789"/>
                  </a:lnTo>
                  <a:cubicBezTo>
                    <a:pt x="137" y="1789"/>
                    <a:pt x="0" y="1927"/>
                    <a:pt x="0" y="2103"/>
                  </a:cubicBezTo>
                  <a:lnTo>
                    <a:pt x="129" y="3500"/>
                  </a:lnTo>
                  <a:cubicBezTo>
                    <a:pt x="129" y="3670"/>
                    <a:pt x="268" y="3808"/>
                    <a:pt x="437" y="3808"/>
                  </a:cubicBezTo>
                  <a:lnTo>
                    <a:pt x="655" y="3808"/>
                  </a:lnTo>
                  <a:cubicBezTo>
                    <a:pt x="717" y="4105"/>
                    <a:pt x="981" y="4330"/>
                    <a:pt x="1296" y="4330"/>
                  </a:cubicBezTo>
                  <a:cubicBezTo>
                    <a:pt x="1611" y="4330"/>
                    <a:pt x="1875" y="4105"/>
                    <a:pt x="1937" y="3808"/>
                  </a:cubicBezTo>
                  <a:lnTo>
                    <a:pt x="2775" y="3808"/>
                  </a:lnTo>
                  <a:cubicBezTo>
                    <a:pt x="2837" y="4105"/>
                    <a:pt x="3101" y="4330"/>
                    <a:pt x="3416" y="4330"/>
                  </a:cubicBezTo>
                  <a:cubicBezTo>
                    <a:pt x="3778" y="4330"/>
                    <a:pt x="4071" y="4036"/>
                    <a:pt x="4071" y="3674"/>
                  </a:cubicBezTo>
                  <a:cubicBezTo>
                    <a:pt x="4071" y="3385"/>
                    <a:pt x="3882" y="3139"/>
                    <a:pt x="3621" y="3053"/>
                  </a:cubicBezTo>
                  <a:lnTo>
                    <a:pt x="3621" y="3053"/>
                  </a:lnTo>
                  <a:close/>
                  <a:moveTo>
                    <a:pt x="3417" y="3790"/>
                  </a:moveTo>
                  <a:lnTo>
                    <a:pt x="3417" y="3790"/>
                  </a:lnTo>
                  <a:cubicBezTo>
                    <a:pt x="3353" y="3790"/>
                    <a:pt x="3301" y="3738"/>
                    <a:pt x="3301" y="3674"/>
                  </a:cubicBezTo>
                  <a:cubicBezTo>
                    <a:pt x="3301" y="3611"/>
                    <a:pt x="3353" y="3559"/>
                    <a:pt x="3417" y="3559"/>
                  </a:cubicBezTo>
                  <a:cubicBezTo>
                    <a:pt x="3480" y="3559"/>
                    <a:pt x="3532" y="3611"/>
                    <a:pt x="3532" y="3674"/>
                  </a:cubicBezTo>
                  <a:cubicBezTo>
                    <a:pt x="3532" y="3738"/>
                    <a:pt x="3480" y="3790"/>
                    <a:pt x="3417" y="3790"/>
                  </a:cubicBezTo>
                  <a:lnTo>
                    <a:pt x="3417" y="3790"/>
                  </a:lnTo>
                  <a:close/>
                  <a:moveTo>
                    <a:pt x="3417" y="3426"/>
                  </a:moveTo>
                  <a:lnTo>
                    <a:pt x="3417" y="3426"/>
                  </a:lnTo>
                  <a:cubicBezTo>
                    <a:pt x="3280" y="3426"/>
                    <a:pt x="3168" y="3538"/>
                    <a:pt x="3168" y="3674"/>
                  </a:cubicBezTo>
                  <a:cubicBezTo>
                    <a:pt x="3168" y="3811"/>
                    <a:pt x="3280" y="3923"/>
                    <a:pt x="3417" y="3923"/>
                  </a:cubicBezTo>
                  <a:cubicBezTo>
                    <a:pt x="3554" y="3923"/>
                    <a:pt x="3665" y="3811"/>
                    <a:pt x="3665" y="3674"/>
                  </a:cubicBezTo>
                  <a:cubicBezTo>
                    <a:pt x="3665" y="3538"/>
                    <a:pt x="3554" y="3426"/>
                    <a:pt x="3417" y="3426"/>
                  </a:cubicBezTo>
                  <a:lnTo>
                    <a:pt x="3417" y="3426"/>
                  </a:lnTo>
                  <a:close/>
                  <a:moveTo>
                    <a:pt x="4799" y="2708"/>
                  </a:moveTo>
                  <a:lnTo>
                    <a:pt x="4799" y="2708"/>
                  </a:lnTo>
                  <a:cubicBezTo>
                    <a:pt x="4805" y="2744"/>
                    <a:pt x="4780" y="2779"/>
                    <a:pt x="4744" y="2785"/>
                  </a:cubicBezTo>
                  <a:lnTo>
                    <a:pt x="3845" y="2938"/>
                  </a:lnTo>
                  <a:cubicBezTo>
                    <a:pt x="3842" y="2939"/>
                    <a:pt x="3838" y="2939"/>
                    <a:pt x="3834" y="2939"/>
                  </a:cubicBezTo>
                  <a:cubicBezTo>
                    <a:pt x="3802" y="2939"/>
                    <a:pt x="3774" y="2916"/>
                    <a:pt x="3769" y="2884"/>
                  </a:cubicBezTo>
                  <a:lnTo>
                    <a:pt x="3288" y="82"/>
                  </a:lnTo>
                  <a:cubicBezTo>
                    <a:pt x="3281" y="46"/>
                    <a:pt x="3306" y="11"/>
                    <a:pt x="3342" y="5"/>
                  </a:cubicBezTo>
                  <a:cubicBezTo>
                    <a:pt x="3378" y="0"/>
                    <a:pt x="3412" y="23"/>
                    <a:pt x="3419" y="60"/>
                  </a:cubicBezTo>
                  <a:lnTo>
                    <a:pt x="3889" y="2796"/>
                  </a:lnTo>
                  <a:lnTo>
                    <a:pt x="4722" y="2654"/>
                  </a:lnTo>
                  <a:cubicBezTo>
                    <a:pt x="4758" y="2648"/>
                    <a:pt x="4792" y="2672"/>
                    <a:pt x="4799" y="2708"/>
                  </a:cubicBezTo>
                  <a:lnTo>
                    <a:pt x="4799" y="2708"/>
                  </a:lnTo>
                  <a:close/>
                  <a:moveTo>
                    <a:pt x="1296" y="3790"/>
                  </a:moveTo>
                  <a:lnTo>
                    <a:pt x="1296" y="3790"/>
                  </a:lnTo>
                  <a:cubicBezTo>
                    <a:pt x="1232" y="3790"/>
                    <a:pt x="1180" y="3738"/>
                    <a:pt x="1180" y="3674"/>
                  </a:cubicBezTo>
                  <a:cubicBezTo>
                    <a:pt x="1180" y="3611"/>
                    <a:pt x="1232" y="3559"/>
                    <a:pt x="1296" y="3559"/>
                  </a:cubicBezTo>
                  <a:cubicBezTo>
                    <a:pt x="1360" y="3559"/>
                    <a:pt x="1411" y="3611"/>
                    <a:pt x="1411" y="3674"/>
                  </a:cubicBezTo>
                  <a:cubicBezTo>
                    <a:pt x="1411" y="3738"/>
                    <a:pt x="1360" y="3790"/>
                    <a:pt x="1296" y="3790"/>
                  </a:cubicBezTo>
                  <a:lnTo>
                    <a:pt x="1296" y="3790"/>
                  </a:lnTo>
                  <a:close/>
                  <a:moveTo>
                    <a:pt x="1296" y="3426"/>
                  </a:moveTo>
                  <a:lnTo>
                    <a:pt x="1296" y="3426"/>
                  </a:lnTo>
                  <a:cubicBezTo>
                    <a:pt x="1159" y="3426"/>
                    <a:pt x="1047" y="3538"/>
                    <a:pt x="1047" y="3674"/>
                  </a:cubicBezTo>
                  <a:cubicBezTo>
                    <a:pt x="1047" y="3811"/>
                    <a:pt x="1159" y="3923"/>
                    <a:pt x="1296" y="3923"/>
                  </a:cubicBezTo>
                  <a:cubicBezTo>
                    <a:pt x="1433" y="3923"/>
                    <a:pt x="1544" y="3811"/>
                    <a:pt x="1544" y="3674"/>
                  </a:cubicBezTo>
                  <a:cubicBezTo>
                    <a:pt x="1544" y="3538"/>
                    <a:pt x="1433" y="3426"/>
                    <a:pt x="1296" y="342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A9287633-0F69-413C-9DBB-1CECFE2EB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37603" y="5047709"/>
              <a:ext cx="234934" cy="172362"/>
            </a:xfrm>
            <a:custGeom>
              <a:avLst/>
              <a:gdLst>
                <a:gd name="T0" fmla="*/ 4351 w 4799"/>
                <a:gd name="T1" fmla="*/ 2844 h 3512"/>
                <a:gd name="T2" fmla="*/ 3644 w 4799"/>
                <a:gd name="T3" fmla="*/ 1993 h 3512"/>
                <a:gd name="T4" fmla="*/ 4402 w 4799"/>
                <a:gd name="T5" fmla="*/ 1993 h 3512"/>
                <a:gd name="T6" fmla="*/ 4351 w 4799"/>
                <a:gd name="T7" fmla="*/ 1812 h 3512"/>
                <a:gd name="T8" fmla="*/ 3514 w 4799"/>
                <a:gd name="T9" fmla="*/ 1993 h 3512"/>
                <a:gd name="T10" fmla="*/ 4351 w 4799"/>
                <a:gd name="T11" fmla="*/ 2973 h 3512"/>
                <a:gd name="T12" fmla="*/ 4351 w 4799"/>
                <a:gd name="T13" fmla="*/ 1812 h 3512"/>
                <a:gd name="T14" fmla="*/ 4402 w 4799"/>
                <a:gd name="T15" fmla="*/ 1451 h 3512"/>
                <a:gd name="T16" fmla="*/ 3644 w 4799"/>
                <a:gd name="T17" fmla="*/ 1451 h 3512"/>
                <a:gd name="T18" fmla="*/ 4351 w 4799"/>
                <a:gd name="T19" fmla="*/ 600 h 3512"/>
                <a:gd name="T20" fmla="*/ 4402 w 4799"/>
                <a:gd name="T21" fmla="*/ 1451 h 3512"/>
                <a:gd name="T22" fmla="*/ 3695 w 4799"/>
                <a:gd name="T23" fmla="*/ 470 h 3512"/>
                <a:gd name="T24" fmla="*/ 3695 w 4799"/>
                <a:gd name="T25" fmla="*/ 1631 h 3512"/>
                <a:gd name="T26" fmla="*/ 4531 w 4799"/>
                <a:gd name="T27" fmla="*/ 651 h 3512"/>
                <a:gd name="T28" fmla="*/ 4670 w 4799"/>
                <a:gd name="T29" fmla="*/ 3274 h 3512"/>
                <a:gd name="T30" fmla="*/ 3368 w 4799"/>
                <a:gd name="T31" fmla="*/ 3383 h 3512"/>
                <a:gd name="T32" fmla="*/ 3368 w 4799"/>
                <a:gd name="T33" fmla="*/ 302 h 3512"/>
                <a:gd name="T34" fmla="*/ 4670 w 4799"/>
                <a:gd name="T35" fmla="*/ 238 h 3512"/>
                <a:gd name="T36" fmla="*/ 2841 w 4799"/>
                <a:gd name="T37" fmla="*/ 2710 h 3512"/>
                <a:gd name="T38" fmla="*/ 599 w 4799"/>
                <a:gd name="T39" fmla="*/ 2948 h 3512"/>
                <a:gd name="T40" fmla="*/ 383 w 4799"/>
                <a:gd name="T41" fmla="*/ 3274 h 3512"/>
                <a:gd name="T42" fmla="*/ 3238 w 4799"/>
                <a:gd name="T43" fmla="*/ 3383 h 3512"/>
                <a:gd name="T44" fmla="*/ 2841 w 4799"/>
                <a:gd name="T45" fmla="*/ 2710 h 3512"/>
                <a:gd name="T46" fmla="*/ 129 w 4799"/>
                <a:gd name="T47" fmla="*/ 2253 h 3512"/>
                <a:gd name="T48" fmla="*/ 3238 w 4799"/>
                <a:gd name="T49" fmla="*/ 1891 h 3512"/>
                <a:gd name="T50" fmla="*/ 129 w 4799"/>
                <a:gd name="T51" fmla="*/ 2253 h 3512"/>
                <a:gd name="T52" fmla="*/ 383 w 4799"/>
                <a:gd name="T53" fmla="*/ 1486 h 3512"/>
                <a:gd name="T54" fmla="*/ 383 w 4799"/>
                <a:gd name="T55" fmla="*/ 1762 h 3512"/>
                <a:gd name="T56" fmla="*/ 129 w 4799"/>
                <a:gd name="T57" fmla="*/ 1306 h 3512"/>
                <a:gd name="T58" fmla="*/ 3238 w 4799"/>
                <a:gd name="T59" fmla="*/ 944 h 3512"/>
                <a:gd name="T60" fmla="*/ 129 w 4799"/>
                <a:gd name="T61" fmla="*/ 1306 h 3512"/>
                <a:gd name="T62" fmla="*/ 383 w 4799"/>
                <a:gd name="T63" fmla="*/ 476 h 3512"/>
                <a:gd name="T64" fmla="*/ 3238 w 4799"/>
                <a:gd name="T65" fmla="*/ 815 h 3512"/>
                <a:gd name="T66" fmla="*/ 383 w 4799"/>
                <a:gd name="T67" fmla="*/ 476 h 3512"/>
                <a:gd name="T68" fmla="*/ 3303 w 4799"/>
                <a:gd name="T69" fmla="*/ 0 h 3512"/>
                <a:gd name="T70" fmla="*/ 3238 w 4799"/>
                <a:gd name="T71" fmla="*/ 64 h 3512"/>
                <a:gd name="T72" fmla="*/ 254 w 4799"/>
                <a:gd name="T73" fmla="*/ 476 h 3512"/>
                <a:gd name="T74" fmla="*/ 0 w 4799"/>
                <a:gd name="T75" fmla="*/ 995 h 3512"/>
                <a:gd name="T76" fmla="*/ 254 w 4799"/>
                <a:gd name="T77" fmla="*/ 1486 h 3512"/>
                <a:gd name="T78" fmla="*/ 0 w 4799"/>
                <a:gd name="T79" fmla="*/ 1942 h 3512"/>
                <a:gd name="T80" fmla="*/ 254 w 4799"/>
                <a:gd name="T81" fmla="*/ 2434 h 3512"/>
                <a:gd name="T82" fmla="*/ 664 w 4799"/>
                <a:gd name="T83" fmla="*/ 3512 h 3512"/>
                <a:gd name="T84" fmla="*/ 728 w 4799"/>
                <a:gd name="T85" fmla="*/ 3414 h 3512"/>
                <a:gd name="T86" fmla="*/ 2841 w 4799"/>
                <a:gd name="T87" fmla="*/ 2839 h 3512"/>
                <a:gd name="T88" fmla="*/ 2952 w 4799"/>
                <a:gd name="T89" fmla="*/ 3438 h 3512"/>
                <a:gd name="T90" fmla="*/ 4561 w 4799"/>
                <a:gd name="T91" fmla="*/ 3512 h 3512"/>
                <a:gd name="T92" fmla="*/ 4561 w 4799"/>
                <a:gd name="T93" fmla="*/ 0 h 3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9" h="3512">
                  <a:moveTo>
                    <a:pt x="4402" y="2793"/>
                  </a:moveTo>
                  <a:lnTo>
                    <a:pt x="4402" y="2793"/>
                  </a:lnTo>
                  <a:cubicBezTo>
                    <a:pt x="4402" y="2821"/>
                    <a:pt x="4379" y="2844"/>
                    <a:pt x="4351" y="2844"/>
                  </a:cubicBezTo>
                  <a:lnTo>
                    <a:pt x="3695" y="2844"/>
                  </a:lnTo>
                  <a:cubicBezTo>
                    <a:pt x="3666" y="2844"/>
                    <a:pt x="3644" y="2821"/>
                    <a:pt x="3644" y="2793"/>
                  </a:cubicBezTo>
                  <a:lnTo>
                    <a:pt x="3644" y="1993"/>
                  </a:lnTo>
                  <a:cubicBezTo>
                    <a:pt x="3644" y="1965"/>
                    <a:pt x="3666" y="1942"/>
                    <a:pt x="3695" y="1942"/>
                  </a:cubicBezTo>
                  <a:lnTo>
                    <a:pt x="4351" y="1942"/>
                  </a:lnTo>
                  <a:cubicBezTo>
                    <a:pt x="4379" y="1942"/>
                    <a:pt x="4402" y="1965"/>
                    <a:pt x="4402" y="1993"/>
                  </a:cubicBezTo>
                  <a:lnTo>
                    <a:pt x="4402" y="2793"/>
                  </a:lnTo>
                  <a:lnTo>
                    <a:pt x="4402" y="2793"/>
                  </a:lnTo>
                  <a:close/>
                  <a:moveTo>
                    <a:pt x="4351" y="1812"/>
                  </a:moveTo>
                  <a:lnTo>
                    <a:pt x="4351" y="1812"/>
                  </a:lnTo>
                  <a:lnTo>
                    <a:pt x="3695" y="1812"/>
                  </a:lnTo>
                  <a:cubicBezTo>
                    <a:pt x="3595" y="1812"/>
                    <a:pt x="3514" y="1893"/>
                    <a:pt x="3514" y="1993"/>
                  </a:cubicBezTo>
                  <a:lnTo>
                    <a:pt x="3514" y="2793"/>
                  </a:lnTo>
                  <a:cubicBezTo>
                    <a:pt x="3514" y="2892"/>
                    <a:pt x="3595" y="2973"/>
                    <a:pt x="3695" y="2973"/>
                  </a:cubicBezTo>
                  <a:lnTo>
                    <a:pt x="4351" y="2973"/>
                  </a:lnTo>
                  <a:cubicBezTo>
                    <a:pt x="4450" y="2973"/>
                    <a:pt x="4531" y="2892"/>
                    <a:pt x="4531" y="2793"/>
                  </a:cubicBezTo>
                  <a:lnTo>
                    <a:pt x="4531" y="1993"/>
                  </a:lnTo>
                  <a:cubicBezTo>
                    <a:pt x="4531" y="1893"/>
                    <a:pt x="4450" y="1812"/>
                    <a:pt x="4351" y="1812"/>
                  </a:cubicBezTo>
                  <a:lnTo>
                    <a:pt x="4351" y="1812"/>
                  </a:lnTo>
                  <a:close/>
                  <a:moveTo>
                    <a:pt x="4402" y="1451"/>
                  </a:moveTo>
                  <a:lnTo>
                    <a:pt x="4402" y="1451"/>
                  </a:lnTo>
                  <a:cubicBezTo>
                    <a:pt x="4402" y="1479"/>
                    <a:pt x="4379" y="1502"/>
                    <a:pt x="4351" y="1502"/>
                  </a:cubicBezTo>
                  <a:lnTo>
                    <a:pt x="3695" y="1502"/>
                  </a:lnTo>
                  <a:cubicBezTo>
                    <a:pt x="3666" y="1502"/>
                    <a:pt x="3644" y="1479"/>
                    <a:pt x="3644" y="1451"/>
                  </a:cubicBezTo>
                  <a:lnTo>
                    <a:pt x="3644" y="651"/>
                  </a:lnTo>
                  <a:cubicBezTo>
                    <a:pt x="3644" y="623"/>
                    <a:pt x="3666" y="600"/>
                    <a:pt x="3695" y="600"/>
                  </a:cubicBezTo>
                  <a:lnTo>
                    <a:pt x="4351" y="600"/>
                  </a:lnTo>
                  <a:cubicBezTo>
                    <a:pt x="4379" y="600"/>
                    <a:pt x="4402" y="623"/>
                    <a:pt x="4402" y="651"/>
                  </a:cubicBezTo>
                  <a:lnTo>
                    <a:pt x="4402" y="1451"/>
                  </a:lnTo>
                  <a:lnTo>
                    <a:pt x="4402" y="1451"/>
                  </a:lnTo>
                  <a:close/>
                  <a:moveTo>
                    <a:pt x="4351" y="470"/>
                  </a:moveTo>
                  <a:lnTo>
                    <a:pt x="4351" y="470"/>
                  </a:lnTo>
                  <a:lnTo>
                    <a:pt x="3695" y="470"/>
                  </a:lnTo>
                  <a:cubicBezTo>
                    <a:pt x="3595" y="470"/>
                    <a:pt x="3514" y="551"/>
                    <a:pt x="3514" y="651"/>
                  </a:cubicBezTo>
                  <a:lnTo>
                    <a:pt x="3514" y="1451"/>
                  </a:lnTo>
                  <a:cubicBezTo>
                    <a:pt x="3514" y="1550"/>
                    <a:pt x="3595" y="1631"/>
                    <a:pt x="3695" y="1631"/>
                  </a:cubicBezTo>
                  <a:lnTo>
                    <a:pt x="4351" y="1631"/>
                  </a:lnTo>
                  <a:cubicBezTo>
                    <a:pt x="4450" y="1631"/>
                    <a:pt x="4531" y="1550"/>
                    <a:pt x="4531" y="1451"/>
                  </a:cubicBezTo>
                  <a:lnTo>
                    <a:pt x="4531" y="651"/>
                  </a:lnTo>
                  <a:cubicBezTo>
                    <a:pt x="4531" y="551"/>
                    <a:pt x="4450" y="470"/>
                    <a:pt x="4351" y="470"/>
                  </a:cubicBezTo>
                  <a:lnTo>
                    <a:pt x="4351" y="470"/>
                  </a:lnTo>
                  <a:close/>
                  <a:moveTo>
                    <a:pt x="4670" y="3274"/>
                  </a:moveTo>
                  <a:lnTo>
                    <a:pt x="4670" y="3274"/>
                  </a:lnTo>
                  <a:cubicBezTo>
                    <a:pt x="4670" y="3334"/>
                    <a:pt x="4621" y="3383"/>
                    <a:pt x="4561" y="3383"/>
                  </a:cubicBezTo>
                  <a:lnTo>
                    <a:pt x="3368" y="3383"/>
                  </a:lnTo>
                  <a:lnTo>
                    <a:pt x="3368" y="303"/>
                  </a:lnTo>
                  <a:cubicBezTo>
                    <a:pt x="3368" y="303"/>
                    <a:pt x="3368" y="303"/>
                    <a:pt x="3368" y="303"/>
                  </a:cubicBezTo>
                  <a:cubicBezTo>
                    <a:pt x="3368" y="303"/>
                    <a:pt x="3368" y="303"/>
                    <a:pt x="3368" y="302"/>
                  </a:cubicBezTo>
                  <a:lnTo>
                    <a:pt x="3368" y="129"/>
                  </a:lnTo>
                  <a:lnTo>
                    <a:pt x="4561" y="129"/>
                  </a:lnTo>
                  <a:cubicBezTo>
                    <a:pt x="4621" y="129"/>
                    <a:pt x="4670" y="178"/>
                    <a:pt x="4670" y="238"/>
                  </a:cubicBezTo>
                  <a:lnTo>
                    <a:pt x="4670" y="3274"/>
                  </a:lnTo>
                  <a:lnTo>
                    <a:pt x="4670" y="3274"/>
                  </a:lnTo>
                  <a:close/>
                  <a:moveTo>
                    <a:pt x="2841" y="2710"/>
                  </a:moveTo>
                  <a:lnTo>
                    <a:pt x="2841" y="2710"/>
                  </a:lnTo>
                  <a:lnTo>
                    <a:pt x="837" y="2710"/>
                  </a:lnTo>
                  <a:cubicBezTo>
                    <a:pt x="706" y="2710"/>
                    <a:pt x="599" y="2816"/>
                    <a:pt x="599" y="2948"/>
                  </a:cubicBezTo>
                  <a:lnTo>
                    <a:pt x="599" y="3383"/>
                  </a:lnTo>
                  <a:lnTo>
                    <a:pt x="492" y="3383"/>
                  </a:lnTo>
                  <a:cubicBezTo>
                    <a:pt x="432" y="3383"/>
                    <a:pt x="383" y="3334"/>
                    <a:pt x="383" y="3274"/>
                  </a:cubicBezTo>
                  <a:lnTo>
                    <a:pt x="383" y="2434"/>
                  </a:lnTo>
                  <a:lnTo>
                    <a:pt x="3238" y="2434"/>
                  </a:lnTo>
                  <a:lnTo>
                    <a:pt x="3238" y="3383"/>
                  </a:lnTo>
                  <a:lnTo>
                    <a:pt x="3079" y="3383"/>
                  </a:lnTo>
                  <a:lnTo>
                    <a:pt x="3079" y="2948"/>
                  </a:lnTo>
                  <a:cubicBezTo>
                    <a:pt x="3079" y="2816"/>
                    <a:pt x="2973" y="2710"/>
                    <a:pt x="2841" y="2710"/>
                  </a:cubicBezTo>
                  <a:lnTo>
                    <a:pt x="2841" y="2710"/>
                  </a:lnTo>
                  <a:close/>
                  <a:moveTo>
                    <a:pt x="129" y="2253"/>
                  </a:moveTo>
                  <a:lnTo>
                    <a:pt x="129" y="2253"/>
                  </a:lnTo>
                  <a:lnTo>
                    <a:pt x="129" y="1942"/>
                  </a:lnTo>
                  <a:cubicBezTo>
                    <a:pt x="129" y="1914"/>
                    <a:pt x="152" y="1891"/>
                    <a:pt x="180" y="1891"/>
                  </a:cubicBezTo>
                  <a:lnTo>
                    <a:pt x="3238" y="1891"/>
                  </a:lnTo>
                  <a:lnTo>
                    <a:pt x="3238" y="2304"/>
                  </a:lnTo>
                  <a:lnTo>
                    <a:pt x="180" y="2304"/>
                  </a:lnTo>
                  <a:cubicBezTo>
                    <a:pt x="152" y="2304"/>
                    <a:pt x="129" y="2281"/>
                    <a:pt x="129" y="2253"/>
                  </a:cubicBezTo>
                  <a:lnTo>
                    <a:pt x="129" y="2253"/>
                  </a:lnTo>
                  <a:close/>
                  <a:moveTo>
                    <a:pt x="383" y="1486"/>
                  </a:moveTo>
                  <a:lnTo>
                    <a:pt x="383" y="1486"/>
                  </a:lnTo>
                  <a:lnTo>
                    <a:pt x="3238" y="1486"/>
                  </a:lnTo>
                  <a:lnTo>
                    <a:pt x="3238" y="1762"/>
                  </a:lnTo>
                  <a:lnTo>
                    <a:pt x="383" y="1762"/>
                  </a:lnTo>
                  <a:lnTo>
                    <a:pt x="383" y="1486"/>
                  </a:lnTo>
                  <a:close/>
                  <a:moveTo>
                    <a:pt x="129" y="1306"/>
                  </a:moveTo>
                  <a:lnTo>
                    <a:pt x="129" y="1306"/>
                  </a:lnTo>
                  <a:lnTo>
                    <a:pt x="129" y="995"/>
                  </a:lnTo>
                  <a:cubicBezTo>
                    <a:pt x="129" y="967"/>
                    <a:pt x="152" y="944"/>
                    <a:pt x="180" y="944"/>
                  </a:cubicBezTo>
                  <a:lnTo>
                    <a:pt x="3238" y="944"/>
                  </a:lnTo>
                  <a:lnTo>
                    <a:pt x="3238" y="1357"/>
                  </a:lnTo>
                  <a:lnTo>
                    <a:pt x="180" y="1357"/>
                  </a:lnTo>
                  <a:cubicBezTo>
                    <a:pt x="152" y="1357"/>
                    <a:pt x="129" y="1334"/>
                    <a:pt x="129" y="1306"/>
                  </a:cubicBezTo>
                  <a:lnTo>
                    <a:pt x="129" y="1306"/>
                  </a:lnTo>
                  <a:close/>
                  <a:moveTo>
                    <a:pt x="383" y="476"/>
                  </a:moveTo>
                  <a:lnTo>
                    <a:pt x="383" y="476"/>
                  </a:lnTo>
                  <a:cubicBezTo>
                    <a:pt x="383" y="416"/>
                    <a:pt x="432" y="367"/>
                    <a:pt x="492" y="367"/>
                  </a:cubicBezTo>
                  <a:lnTo>
                    <a:pt x="3238" y="367"/>
                  </a:lnTo>
                  <a:lnTo>
                    <a:pt x="3238" y="815"/>
                  </a:lnTo>
                  <a:lnTo>
                    <a:pt x="383" y="815"/>
                  </a:lnTo>
                  <a:lnTo>
                    <a:pt x="383" y="476"/>
                  </a:lnTo>
                  <a:lnTo>
                    <a:pt x="383" y="476"/>
                  </a:lnTo>
                  <a:close/>
                  <a:moveTo>
                    <a:pt x="4561" y="0"/>
                  </a:moveTo>
                  <a:lnTo>
                    <a:pt x="4561" y="0"/>
                  </a:lnTo>
                  <a:lnTo>
                    <a:pt x="3303" y="0"/>
                  </a:lnTo>
                  <a:cubicBezTo>
                    <a:pt x="3303" y="0"/>
                    <a:pt x="3303" y="0"/>
                    <a:pt x="3303" y="0"/>
                  </a:cubicBezTo>
                  <a:cubicBezTo>
                    <a:pt x="3303" y="0"/>
                    <a:pt x="3303" y="0"/>
                    <a:pt x="3303" y="0"/>
                  </a:cubicBezTo>
                  <a:cubicBezTo>
                    <a:pt x="3267" y="0"/>
                    <a:pt x="3238" y="29"/>
                    <a:pt x="3238" y="64"/>
                  </a:cubicBezTo>
                  <a:lnTo>
                    <a:pt x="3238" y="238"/>
                  </a:lnTo>
                  <a:lnTo>
                    <a:pt x="492" y="238"/>
                  </a:lnTo>
                  <a:cubicBezTo>
                    <a:pt x="361" y="238"/>
                    <a:pt x="254" y="345"/>
                    <a:pt x="254" y="476"/>
                  </a:cubicBezTo>
                  <a:lnTo>
                    <a:pt x="254" y="815"/>
                  </a:lnTo>
                  <a:lnTo>
                    <a:pt x="180" y="815"/>
                  </a:lnTo>
                  <a:cubicBezTo>
                    <a:pt x="80" y="815"/>
                    <a:pt x="0" y="896"/>
                    <a:pt x="0" y="995"/>
                  </a:cubicBezTo>
                  <a:lnTo>
                    <a:pt x="0" y="1306"/>
                  </a:lnTo>
                  <a:cubicBezTo>
                    <a:pt x="0" y="1405"/>
                    <a:pt x="80" y="1486"/>
                    <a:pt x="180" y="1486"/>
                  </a:cubicBezTo>
                  <a:lnTo>
                    <a:pt x="254" y="1486"/>
                  </a:lnTo>
                  <a:lnTo>
                    <a:pt x="254" y="1762"/>
                  </a:lnTo>
                  <a:lnTo>
                    <a:pt x="180" y="1762"/>
                  </a:lnTo>
                  <a:cubicBezTo>
                    <a:pt x="80" y="1762"/>
                    <a:pt x="0" y="1843"/>
                    <a:pt x="0" y="1942"/>
                  </a:cubicBezTo>
                  <a:lnTo>
                    <a:pt x="0" y="2253"/>
                  </a:lnTo>
                  <a:cubicBezTo>
                    <a:pt x="0" y="2353"/>
                    <a:pt x="80" y="2434"/>
                    <a:pt x="180" y="2434"/>
                  </a:cubicBezTo>
                  <a:lnTo>
                    <a:pt x="254" y="2434"/>
                  </a:lnTo>
                  <a:lnTo>
                    <a:pt x="254" y="3274"/>
                  </a:lnTo>
                  <a:cubicBezTo>
                    <a:pt x="254" y="3406"/>
                    <a:pt x="361" y="3512"/>
                    <a:pt x="492" y="3512"/>
                  </a:cubicBezTo>
                  <a:lnTo>
                    <a:pt x="664" y="3512"/>
                  </a:lnTo>
                  <a:cubicBezTo>
                    <a:pt x="699" y="3512"/>
                    <a:pt x="728" y="3484"/>
                    <a:pt x="728" y="3448"/>
                  </a:cubicBezTo>
                  <a:cubicBezTo>
                    <a:pt x="728" y="3442"/>
                    <a:pt x="726" y="3436"/>
                    <a:pt x="725" y="3431"/>
                  </a:cubicBezTo>
                  <a:cubicBezTo>
                    <a:pt x="726" y="3425"/>
                    <a:pt x="728" y="3420"/>
                    <a:pt x="728" y="3414"/>
                  </a:cubicBezTo>
                  <a:lnTo>
                    <a:pt x="728" y="2948"/>
                  </a:lnTo>
                  <a:cubicBezTo>
                    <a:pt x="728" y="2888"/>
                    <a:pt x="777" y="2839"/>
                    <a:pt x="837" y="2839"/>
                  </a:cubicBezTo>
                  <a:lnTo>
                    <a:pt x="2841" y="2839"/>
                  </a:lnTo>
                  <a:cubicBezTo>
                    <a:pt x="2901" y="2839"/>
                    <a:pt x="2950" y="2888"/>
                    <a:pt x="2950" y="2948"/>
                  </a:cubicBezTo>
                  <a:lnTo>
                    <a:pt x="2950" y="3428"/>
                  </a:lnTo>
                  <a:cubicBezTo>
                    <a:pt x="2950" y="3432"/>
                    <a:pt x="2952" y="3435"/>
                    <a:pt x="2952" y="3438"/>
                  </a:cubicBezTo>
                  <a:cubicBezTo>
                    <a:pt x="2952" y="3441"/>
                    <a:pt x="2950" y="3444"/>
                    <a:pt x="2950" y="3448"/>
                  </a:cubicBezTo>
                  <a:cubicBezTo>
                    <a:pt x="2950" y="3484"/>
                    <a:pt x="2979" y="3512"/>
                    <a:pt x="3015" y="3512"/>
                  </a:cubicBezTo>
                  <a:lnTo>
                    <a:pt x="4561" y="3512"/>
                  </a:lnTo>
                  <a:cubicBezTo>
                    <a:pt x="4693" y="3512"/>
                    <a:pt x="4799" y="3406"/>
                    <a:pt x="4799" y="3274"/>
                  </a:cubicBezTo>
                  <a:lnTo>
                    <a:pt x="4799" y="238"/>
                  </a:lnTo>
                  <a:cubicBezTo>
                    <a:pt x="4799" y="107"/>
                    <a:pt x="4693" y="0"/>
                    <a:pt x="4561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75C98B38-646B-4B5B-B9AE-0F99B7476CF8}"/>
              </a:ext>
            </a:extLst>
          </p:cNvPr>
          <p:cNvGrpSpPr/>
          <p:nvPr/>
        </p:nvGrpSpPr>
        <p:grpSpPr>
          <a:xfrm>
            <a:off x="5769122" y="4743385"/>
            <a:ext cx="653755" cy="634377"/>
            <a:chOff x="5703494" y="4800535"/>
            <a:chExt cx="653755" cy="634377"/>
          </a:xfrm>
        </p:grpSpPr>
        <p:sp>
          <p:nvSpPr>
            <p:cNvPr id="108" name="Блок-схема: узел 107">
              <a:extLst>
                <a:ext uri="{FF2B5EF4-FFF2-40B4-BE49-F238E27FC236}">
                  <a16:creationId xmlns:a16="http://schemas.microsoft.com/office/drawing/2014/main" id="{D774519F-4C9C-45E1-B188-EED8C081FC07}"/>
                </a:ext>
              </a:extLst>
            </p:cNvPr>
            <p:cNvSpPr/>
            <p:nvPr/>
          </p:nvSpPr>
          <p:spPr>
            <a:xfrm>
              <a:off x="5703494" y="4800535"/>
              <a:ext cx="653755" cy="634377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06751169-0EB3-41BB-B204-5DC8F318F4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00842" y="4969934"/>
              <a:ext cx="259058" cy="295578"/>
            </a:xfrm>
            <a:custGeom>
              <a:avLst/>
              <a:gdLst>
                <a:gd name="T0" fmla="*/ 3691 w 4210"/>
                <a:gd name="T1" fmla="*/ 3189 h 4799"/>
                <a:gd name="T2" fmla="*/ 3293 w 4210"/>
                <a:gd name="T3" fmla="*/ 3435 h 4799"/>
                <a:gd name="T4" fmla="*/ 3293 w 4210"/>
                <a:gd name="T5" fmla="*/ 3566 h 4799"/>
                <a:gd name="T6" fmla="*/ 3877 w 4210"/>
                <a:gd name="T7" fmla="*/ 3245 h 4799"/>
                <a:gd name="T8" fmla="*/ 3107 w 4210"/>
                <a:gd name="T9" fmla="*/ 3379 h 4799"/>
                <a:gd name="T10" fmla="*/ 450 w 4210"/>
                <a:gd name="T11" fmla="*/ 3245 h 4799"/>
                <a:gd name="T12" fmla="*/ 959 w 4210"/>
                <a:gd name="T13" fmla="*/ 3379 h 4799"/>
                <a:gd name="T14" fmla="*/ 450 w 4210"/>
                <a:gd name="T15" fmla="*/ 3245 h 4799"/>
                <a:gd name="T16" fmla="*/ 904 w 4210"/>
                <a:gd name="T17" fmla="*/ 3566 h 4799"/>
                <a:gd name="T18" fmla="*/ 506 w 4210"/>
                <a:gd name="T19" fmla="*/ 3059 h 4799"/>
                <a:gd name="T20" fmla="*/ 506 w 4210"/>
                <a:gd name="T21" fmla="*/ 3566 h 4799"/>
                <a:gd name="T22" fmla="*/ 2687 w 4210"/>
                <a:gd name="T23" fmla="*/ 2579 h 4799"/>
                <a:gd name="T24" fmla="*/ 1538 w 4210"/>
                <a:gd name="T25" fmla="*/ 3325 h 4799"/>
                <a:gd name="T26" fmla="*/ 1538 w 4210"/>
                <a:gd name="T27" fmla="*/ 3456 h 4799"/>
                <a:gd name="T28" fmla="*/ 2994 w 4210"/>
                <a:gd name="T29" fmla="*/ 2756 h 4799"/>
                <a:gd name="T30" fmla="*/ 1231 w 4210"/>
                <a:gd name="T31" fmla="*/ 3149 h 4799"/>
                <a:gd name="T32" fmla="*/ 3903 w 4210"/>
                <a:gd name="T33" fmla="*/ 4109 h 4799"/>
                <a:gd name="T34" fmla="*/ 4080 w 4210"/>
                <a:gd name="T35" fmla="*/ 3824 h 4799"/>
                <a:gd name="T36" fmla="*/ 3641 w 4210"/>
                <a:gd name="T37" fmla="*/ 4668 h 4799"/>
                <a:gd name="T38" fmla="*/ 2973 w 4210"/>
                <a:gd name="T39" fmla="*/ 4239 h 4799"/>
                <a:gd name="T40" fmla="*/ 3641 w 4210"/>
                <a:gd name="T41" fmla="*/ 4668 h 4799"/>
                <a:gd name="T42" fmla="*/ 571 w 4210"/>
                <a:gd name="T43" fmla="*/ 4668 h 4799"/>
                <a:gd name="T44" fmla="*/ 1239 w 4210"/>
                <a:gd name="T45" fmla="*/ 4491 h 4799"/>
                <a:gd name="T46" fmla="*/ 724 w 4210"/>
                <a:gd name="T47" fmla="*/ 2728 h 4799"/>
                <a:gd name="T48" fmla="*/ 3370 w 4210"/>
                <a:gd name="T49" fmla="*/ 2039 h 4799"/>
                <a:gd name="T50" fmla="*/ 3903 w 4210"/>
                <a:gd name="T51" fmla="*/ 2728 h 4799"/>
                <a:gd name="T52" fmla="*/ 130 w 4210"/>
                <a:gd name="T53" fmla="*/ 2905 h 4799"/>
                <a:gd name="T54" fmla="*/ 3356 w 4210"/>
                <a:gd name="T55" fmla="*/ 1909 h 4799"/>
                <a:gd name="T56" fmla="*/ 957 w 4210"/>
                <a:gd name="T57" fmla="*/ 1073 h 4799"/>
                <a:gd name="T58" fmla="*/ 3269 w 4210"/>
                <a:gd name="T59" fmla="*/ 1079 h 4799"/>
                <a:gd name="T60" fmla="*/ 395 w 4210"/>
                <a:gd name="T61" fmla="*/ 2421 h 4799"/>
                <a:gd name="T62" fmla="*/ 585 w 4210"/>
                <a:gd name="T63" fmla="*/ 1360 h 4799"/>
                <a:gd name="T64" fmla="*/ 571 w 4210"/>
                <a:gd name="T65" fmla="*/ 129 h 4799"/>
                <a:gd name="T66" fmla="*/ 3808 w 4210"/>
                <a:gd name="T67" fmla="*/ 1174 h 4799"/>
                <a:gd name="T68" fmla="*/ 3815 w 4210"/>
                <a:gd name="T69" fmla="*/ 2178 h 4799"/>
                <a:gd name="T70" fmla="*/ 3400 w 4210"/>
                <a:gd name="T71" fmla="*/ 1069 h 4799"/>
                <a:gd name="T72" fmla="*/ 665 w 4210"/>
                <a:gd name="T73" fmla="*/ 2598 h 4799"/>
                <a:gd name="T74" fmla="*/ 209 w 4210"/>
                <a:gd name="T75" fmla="*/ 1991 h 4799"/>
                <a:gd name="T76" fmla="*/ 399 w 4210"/>
                <a:gd name="T77" fmla="*/ 1305 h 4799"/>
                <a:gd name="T78" fmla="*/ 264 w 4210"/>
                <a:gd name="T79" fmla="*/ 2047 h 4799"/>
                <a:gd name="T80" fmla="*/ 3998 w 4210"/>
                <a:gd name="T81" fmla="*/ 1360 h 4799"/>
                <a:gd name="T82" fmla="*/ 3752 w 4210"/>
                <a:gd name="T83" fmla="*/ 1991 h 4799"/>
                <a:gd name="T84" fmla="*/ 3998 w 4210"/>
                <a:gd name="T85" fmla="*/ 1360 h 4799"/>
                <a:gd name="T86" fmla="*/ 3889 w 4210"/>
                <a:gd name="T87" fmla="*/ 2598 h 4799"/>
                <a:gd name="T88" fmla="*/ 4129 w 4210"/>
                <a:gd name="T89" fmla="*/ 1360 h 4799"/>
                <a:gd name="T90" fmla="*/ 571 w 4210"/>
                <a:gd name="T91" fmla="*/ 0 h 4799"/>
                <a:gd name="T92" fmla="*/ 78 w 4210"/>
                <a:gd name="T93" fmla="*/ 1991 h 4799"/>
                <a:gd name="T94" fmla="*/ 307 w 4210"/>
                <a:gd name="T95" fmla="*/ 2598 h 4799"/>
                <a:gd name="T96" fmla="*/ 264 w 4210"/>
                <a:gd name="T97" fmla="*/ 4491 h 4799"/>
                <a:gd name="T98" fmla="*/ 1369 w 4210"/>
                <a:gd name="T99" fmla="*/ 4239 h 4799"/>
                <a:gd name="T100" fmla="*/ 3641 w 4210"/>
                <a:gd name="T101" fmla="*/ 4799 h 4799"/>
                <a:gd name="T102" fmla="*/ 4210 w 4210"/>
                <a:gd name="T103" fmla="*/ 2905 h 4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10" h="4799">
                  <a:moveTo>
                    <a:pt x="3237" y="3245"/>
                  </a:moveTo>
                  <a:lnTo>
                    <a:pt x="3237" y="3245"/>
                  </a:lnTo>
                  <a:cubicBezTo>
                    <a:pt x="3237" y="3214"/>
                    <a:pt x="3262" y="3189"/>
                    <a:pt x="3293" y="3189"/>
                  </a:cubicBezTo>
                  <a:lnTo>
                    <a:pt x="3691" y="3189"/>
                  </a:lnTo>
                  <a:cubicBezTo>
                    <a:pt x="3722" y="3189"/>
                    <a:pt x="3747" y="3214"/>
                    <a:pt x="3747" y="3245"/>
                  </a:cubicBezTo>
                  <a:lnTo>
                    <a:pt x="3747" y="3379"/>
                  </a:lnTo>
                  <a:cubicBezTo>
                    <a:pt x="3747" y="3410"/>
                    <a:pt x="3722" y="3435"/>
                    <a:pt x="3691" y="3435"/>
                  </a:cubicBezTo>
                  <a:lnTo>
                    <a:pt x="3293" y="3435"/>
                  </a:lnTo>
                  <a:cubicBezTo>
                    <a:pt x="3263" y="3435"/>
                    <a:pt x="3237" y="3409"/>
                    <a:pt x="3237" y="3379"/>
                  </a:cubicBezTo>
                  <a:lnTo>
                    <a:pt x="3237" y="3245"/>
                  </a:lnTo>
                  <a:lnTo>
                    <a:pt x="3237" y="3245"/>
                  </a:lnTo>
                  <a:close/>
                  <a:moveTo>
                    <a:pt x="3293" y="3566"/>
                  </a:moveTo>
                  <a:lnTo>
                    <a:pt x="3293" y="3566"/>
                  </a:lnTo>
                  <a:lnTo>
                    <a:pt x="3691" y="3566"/>
                  </a:lnTo>
                  <a:cubicBezTo>
                    <a:pt x="3794" y="3566"/>
                    <a:pt x="3877" y="3482"/>
                    <a:pt x="3877" y="3379"/>
                  </a:cubicBezTo>
                  <a:lnTo>
                    <a:pt x="3877" y="3245"/>
                  </a:lnTo>
                  <a:cubicBezTo>
                    <a:pt x="3877" y="3142"/>
                    <a:pt x="3794" y="3059"/>
                    <a:pt x="3691" y="3059"/>
                  </a:cubicBezTo>
                  <a:lnTo>
                    <a:pt x="3293" y="3059"/>
                  </a:lnTo>
                  <a:cubicBezTo>
                    <a:pt x="3190" y="3059"/>
                    <a:pt x="3107" y="3142"/>
                    <a:pt x="3107" y="3245"/>
                  </a:cubicBezTo>
                  <a:lnTo>
                    <a:pt x="3107" y="3379"/>
                  </a:lnTo>
                  <a:cubicBezTo>
                    <a:pt x="3107" y="3482"/>
                    <a:pt x="3190" y="3566"/>
                    <a:pt x="3293" y="3566"/>
                  </a:cubicBezTo>
                  <a:lnTo>
                    <a:pt x="3293" y="3566"/>
                  </a:lnTo>
                  <a:close/>
                  <a:moveTo>
                    <a:pt x="450" y="3245"/>
                  </a:moveTo>
                  <a:lnTo>
                    <a:pt x="450" y="3245"/>
                  </a:lnTo>
                  <a:cubicBezTo>
                    <a:pt x="450" y="3214"/>
                    <a:pt x="475" y="3189"/>
                    <a:pt x="506" y="3189"/>
                  </a:cubicBezTo>
                  <a:lnTo>
                    <a:pt x="904" y="3189"/>
                  </a:lnTo>
                  <a:cubicBezTo>
                    <a:pt x="934" y="3189"/>
                    <a:pt x="959" y="3214"/>
                    <a:pt x="959" y="3245"/>
                  </a:cubicBezTo>
                  <a:lnTo>
                    <a:pt x="959" y="3379"/>
                  </a:lnTo>
                  <a:cubicBezTo>
                    <a:pt x="959" y="3410"/>
                    <a:pt x="934" y="3435"/>
                    <a:pt x="904" y="3435"/>
                  </a:cubicBezTo>
                  <a:lnTo>
                    <a:pt x="506" y="3435"/>
                  </a:lnTo>
                  <a:cubicBezTo>
                    <a:pt x="475" y="3435"/>
                    <a:pt x="450" y="3410"/>
                    <a:pt x="450" y="3379"/>
                  </a:cubicBezTo>
                  <a:lnTo>
                    <a:pt x="450" y="3245"/>
                  </a:lnTo>
                  <a:lnTo>
                    <a:pt x="450" y="3245"/>
                  </a:lnTo>
                  <a:close/>
                  <a:moveTo>
                    <a:pt x="506" y="3566"/>
                  </a:moveTo>
                  <a:lnTo>
                    <a:pt x="506" y="3566"/>
                  </a:lnTo>
                  <a:lnTo>
                    <a:pt x="904" y="3566"/>
                  </a:lnTo>
                  <a:cubicBezTo>
                    <a:pt x="1006" y="3566"/>
                    <a:pt x="1090" y="3482"/>
                    <a:pt x="1090" y="3379"/>
                  </a:cubicBezTo>
                  <a:lnTo>
                    <a:pt x="1090" y="3245"/>
                  </a:lnTo>
                  <a:cubicBezTo>
                    <a:pt x="1090" y="3142"/>
                    <a:pt x="1006" y="3059"/>
                    <a:pt x="904" y="3059"/>
                  </a:cubicBezTo>
                  <a:lnTo>
                    <a:pt x="506" y="3059"/>
                  </a:lnTo>
                  <a:cubicBezTo>
                    <a:pt x="403" y="3059"/>
                    <a:pt x="319" y="3142"/>
                    <a:pt x="319" y="3245"/>
                  </a:cubicBezTo>
                  <a:lnTo>
                    <a:pt x="319" y="3379"/>
                  </a:lnTo>
                  <a:cubicBezTo>
                    <a:pt x="319" y="3482"/>
                    <a:pt x="403" y="3566"/>
                    <a:pt x="506" y="3566"/>
                  </a:cubicBezTo>
                  <a:lnTo>
                    <a:pt x="506" y="3566"/>
                  </a:lnTo>
                  <a:close/>
                  <a:moveTo>
                    <a:pt x="1362" y="2756"/>
                  </a:moveTo>
                  <a:lnTo>
                    <a:pt x="1362" y="2756"/>
                  </a:lnTo>
                  <a:cubicBezTo>
                    <a:pt x="1362" y="2658"/>
                    <a:pt x="1441" y="2579"/>
                    <a:pt x="1538" y="2579"/>
                  </a:cubicBezTo>
                  <a:lnTo>
                    <a:pt x="2687" y="2579"/>
                  </a:lnTo>
                  <a:cubicBezTo>
                    <a:pt x="2784" y="2579"/>
                    <a:pt x="2863" y="2658"/>
                    <a:pt x="2863" y="2756"/>
                  </a:cubicBezTo>
                  <a:lnTo>
                    <a:pt x="2863" y="3149"/>
                  </a:lnTo>
                  <a:cubicBezTo>
                    <a:pt x="2863" y="3246"/>
                    <a:pt x="2784" y="3325"/>
                    <a:pt x="2687" y="3325"/>
                  </a:cubicBezTo>
                  <a:lnTo>
                    <a:pt x="1538" y="3325"/>
                  </a:lnTo>
                  <a:cubicBezTo>
                    <a:pt x="1441" y="3325"/>
                    <a:pt x="1362" y="3246"/>
                    <a:pt x="1362" y="3149"/>
                  </a:cubicBezTo>
                  <a:lnTo>
                    <a:pt x="1362" y="2756"/>
                  </a:lnTo>
                  <a:lnTo>
                    <a:pt x="1362" y="2756"/>
                  </a:lnTo>
                  <a:close/>
                  <a:moveTo>
                    <a:pt x="1538" y="3456"/>
                  </a:moveTo>
                  <a:lnTo>
                    <a:pt x="1538" y="3456"/>
                  </a:lnTo>
                  <a:lnTo>
                    <a:pt x="2687" y="3456"/>
                  </a:lnTo>
                  <a:cubicBezTo>
                    <a:pt x="2856" y="3456"/>
                    <a:pt x="2994" y="3318"/>
                    <a:pt x="2994" y="3149"/>
                  </a:cubicBezTo>
                  <a:lnTo>
                    <a:pt x="2994" y="2756"/>
                  </a:lnTo>
                  <a:cubicBezTo>
                    <a:pt x="2994" y="2586"/>
                    <a:pt x="2856" y="2449"/>
                    <a:pt x="2687" y="2449"/>
                  </a:cubicBezTo>
                  <a:lnTo>
                    <a:pt x="1538" y="2449"/>
                  </a:lnTo>
                  <a:cubicBezTo>
                    <a:pt x="1369" y="2449"/>
                    <a:pt x="1231" y="2586"/>
                    <a:pt x="1231" y="2756"/>
                  </a:cubicBezTo>
                  <a:lnTo>
                    <a:pt x="1231" y="3149"/>
                  </a:lnTo>
                  <a:cubicBezTo>
                    <a:pt x="1231" y="3318"/>
                    <a:pt x="1369" y="3456"/>
                    <a:pt x="1538" y="3456"/>
                  </a:cubicBezTo>
                  <a:lnTo>
                    <a:pt x="1538" y="3456"/>
                  </a:lnTo>
                  <a:close/>
                  <a:moveTo>
                    <a:pt x="3903" y="4109"/>
                  </a:moveTo>
                  <a:lnTo>
                    <a:pt x="3903" y="4109"/>
                  </a:lnTo>
                  <a:lnTo>
                    <a:pt x="307" y="4109"/>
                  </a:lnTo>
                  <a:cubicBezTo>
                    <a:pt x="209" y="4109"/>
                    <a:pt x="130" y="4030"/>
                    <a:pt x="130" y="3932"/>
                  </a:cubicBezTo>
                  <a:lnTo>
                    <a:pt x="130" y="3824"/>
                  </a:lnTo>
                  <a:lnTo>
                    <a:pt x="4080" y="3824"/>
                  </a:lnTo>
                  <a:lnTo>
                    <a:pt x="4080" y="3932"/>
                  </a:lnTo>
                  <a:cubicBezTo>
                    <a:pt x="4080" y="4030"/>
                    <a:pt x="4000" y="4109"/>
                    <a:pt x="3903" y="4109"/>
                  </a:cubicBezTo>
                  <a:lnTo>
                    <a:pt x="3903" y="4109"/>
                  </a:lnTo>
                  <a:close/>
                  <a:moveTo>
                    <a:pt x="3641" y="4668"/>
                  </a:moveTo>
                  <a:lnTo>
                    <a:pt x="3641" y="4668"/>
                  </a:lnTo>
                  <a:lnTo>
                    <a:pt x="3150" y="4668"/>
                  </a:lnTo>
                  <a:cubicBezTo>
                    <a:pt x="3052" y="4668"/>
                    <a:pt x="2973" y="4589"/>
                    <a:pt x="2973" y="4491"/>
                  </a:cubicBezTo>
                  <a:lnTo>
                    <a:pt x="2973" y="4239"/>
                  </a:lnTo>
                  <a:lnTo>
                    <a:pt x="3817" y="4239"/>
                  </a:lnTo>
                  <a:lnTo>
                    <a:pt x="3817" y="4491"/>
                  </a:lnTo>
                  <a:cubicBezTo>
                    <a:pt x="3817" y="4589"/>
                    <a:pt x="3738" y="4668"/>
                    <a:pt x="3641" y="4668"/>
                  </a:cubicBezTo>
                  <a:lnTo>
                    <a:pt x="3641" y="4668"/>
                  </a:lnTo>
                  <a:close/>
                  <a:moveTo>
                    <a:pt x="1239" y="4491"/>
                  </a:moveTo>
                  <a:lnTo>
                    <a:pt x="1239" y="4491"/>
                  </a:lnTo>
                  <a:cubicBezTo>
                    <a:pt x="1239" y="4589"/>
                    <a:pt x="1159" y="4668"/>
                    <a:pt x="1062" y="4668"/>
                  </a:cubicBezTo>
                  <a:lnTo>
                    <a:pt x="571" y="4668"/>
                  </a:lnTo>
                  <a:cubicBezTo>
                    <a:pt x="474" y="4668"/>
                    <a:pt x="395" y="4589"/>
                    <a:pt x="395" y="4491"/>
                  </a:cubicBezTo>
                  <a:lnTo>
                    <a:pt x="395" y="4239"/>
                  </a:lnTo>
                  <a:lnTo>
                    <a:pt x="1239" y="4239"/>
                  </a:lnTo>
                  <a:lnTo>
                    <a:pt x="1239" y="4491"/>
                  </a:lnTo>
                  <a:lnTo>
                    <a:pt x="1239" y="4491"/>
                  </a:lnTo>
                  <a:close/>
                  <a:moveTo>
                    <a:pt x="307" y="2728"/>
                  </a:moveTo>
                  <a:lnTo>
                    <a:pt x="307" y="2728"/>
                  </a:lnTo>
                  <a:lnTo>
                    <a:pt x="724" y="2728"/>
                  </a:lnTo>
                  <a:cubicBezTo>
                    <a:pt x="758" y="2728"/>
                    <a:pt x="786" y="2703"/>
                    <a:pt x="789" y="2670"/>
                  </a:cubicBezTo>
                  <a:lnTo>
                    <a:pt x="856" y="2040"/>
                  </a:lnTo>
                  <a:cubicBezTo>
                    <a:pt x="1222" y="2099"/>
                    <a:pt x="1654" y="2131"/>
                    <a:pt x="2112" y="2131"/>
                  </a:cubicBezTo>
                  <a:cubicBezTo>
                    <a:pt x="2565" y="2131"/>
                    <a:pt x="3006" y="2099"/>
                    <a:pt x="3370" y="2039"/>
                  </a:cubicBezTo>
                  <a:lnTo>
                    <a:pt x="3430" y="2618"/>
                  </a:lnTo>
                  <a:lnTo>
                    <a:pt x="3436" y="2671"/>
                  </a:lnTo>
                  <a:cubicBezTo>
                    <a:pt x="3440" y="2703"/>
                    <a:pt x="3468" y="2728"/>
                    <a:pt x="3501" y="2728"/>
                  </a:cubicBezTo>
                  <a:lnTo>
                    <a:pt x="3903" y="2728"/>
                  </a:lnTo>
                  <a:cubicBezTo>
                    <a:pt x="4000" y="2728"/>
                    <a:pt x="4080" y="2807"/>
                    <a:pt x="4080" y="2905"/>
                  </a:cubicBezTo>
                  <a:lnTo>
                    <a:pt x="4080" y="3693"/>
                  </a:lnTo>
                  <a:lnTo>
                    <a:pt x="130" y="3693"/>
                  </a:lnTo>
                  <a:lnTo>
                    <a:pt x="130" y="2905"/>
                  </a:lnTo>
                  <a:cubicBezTo>
                    <a:pt x="130" y="2807"/>
                    <a:pt x="209" y="2728"/>
                    <a:pt x="307" y="2728"/>
                  </a:cubicBezTo>
                  <a:lnTo>
                    <a:pt x="307" y="2728"/>
                  </a:lnTo>
                  <a:close/>
                  <a:moveTo>
                    <a:pt x="3356" y="1909"/>
                  </a:moveTo>
                  <a:lnTo>
                    <a:pt x="3356" y="1909"/>
                  </a:lnTo>
                  <a:cubicBezTo>
                    <a:pt x="2998" y="1968"/>
                    <a:pt x="2561" y="2001"/>
                    <a:pt x="2112" y="2001"/>
                  </a:cubicBezTo>
                  <a:cubicBezTo>
                    <a:pt x="1665" y="2001"/>
                    <a:pt x="1227" y="1968"/>
                    <a:pt x="870" y="1909"/>
                  </a:cubicBezTo>
                  <a:lnTo>
                    <a:pt x="957" y="1080"/>
                  </a:lnTo>
                  <a:cubicBezTo>
                    <a:pt x="957" y="1077"/>
                    <a:pt x="957" y="1075"/>
                    <a:pt x="957" y="1073"/>
                  </a:cubicBezTo>
                  <a:cubicBezTo>
                    <a:pt x="957" y="1018"/>
                    <a:pt x="1002" y="973"/>
                    <a:pt x="1057" y="973"/>
                  </a:cubicBezTo>
                  <a:lnTo>
                    <a:pt x="3170" y="973"/>
                  </a:lnTo>
                  <a:cubicBezTo>
                    <a:pt x="3224" y="973"/>
                    <a:pt x="3269" y="1018"/>
                    <a:pt x="3269" y="1073"/>
                  </a:cubicBezTo>
                  <a:cubicBezTo>
                    <a:pt x="3269" y="1075"/>
                    <a:pt x="3269" y="1077"/>
                    <a:pt x="3269" y="1079"/>
                  </a:cubicBezTo>
                  <a:lnTo>
                    <a:pt x="3356" y="1909"/>
                  </a:lnTo>
                  <a:lnTo>
                    <a:pt x="3356" y="1909"/>
                  </a:lnTo>
                  <a:close/>
                  <a:moveTo>
                    <a:pt x="395" y="2421"/>
                  </a:moveTo>
                  <a:lnTo>
                    <a:pt x="395" y="2421"/>
                  </a:lnTo>
                  <a:lnTo>
                    <a:pt x="395" y="2178"/>
                  </a:lnTo>
                  <a:lnTo>
                    <a:pt x="399" y="2178"/>
                  </a:lnTo>
                  <a:cubicBezTo>
                    <a:pt x="502" y="2178"/>
                    <a:pt x="585" y="2094"/>
                    <a:pt x="585" y="1991"/>
                  </a:cubicBezTo>
                  <a:lnTo>
                    <a:pt x="585" y="1360"/>
                  </a:lnTo>
                  <a:cubicBezTo>
                    <a:pt x="585" y="1258"/>
                    <a:pt x="502" y="1174"/>
                    <a:pt x="399" y="1174"/>
                  </a:cubicBezTo>
                  <a:lnTo>
                    <a:pt x="395" y="1174"/>
                  </a:lnTo>
                  <a:lnTo>
                    <a:pt x="395" y="306"/>
                  </a:lnTo>
                  <a:cubicBezTo>
                    <a:pt x="395" y="208"/>
                    <a:pt x="474" y="129"/>
                    <a:pt x="571" y="129"/>
                  </a:cubicBezTo>
                  <a:lnTo>
                    <a:pt x="3639" y="129"/>
                  </a:lnTo>
                  <a:cubicBezTo>
                    <a:pt x="3736" y="129"/>
                    <a:pt x="3815" y="208"/>
                    <a:pt x="3815" y="306"/>
                  </a:cubicBezTo>
                  <a:lnTo>
                    <a:pt x="3815" y="1174"/>
                  </a:lnTo>
                  <a:lnTo>
                    <a:pt x="3808" y="1174"/>
                  </a:lnTo>
                  <a:cubicBezTo>
                    <a:pt x="3705" y="1174"/>
                    <a:pt x="3622" y="1258"/>
                    <a:pt x="3622" y="1360"/>
                  </a:cubicBezTo>
                  <a:lnTo>
                    <a:pt x="3622" y="1991"/>
                  </a:lnTo>
                  <a:cubicBezTo>
                    <a:pt x="3622" y="2094"/>
                    <a:pt x="3705" y="2178"/>
                    <a:pt x="3808" y="2178"/>
                  </a:cubicBezTo>
                  <a:lnTo>
                    <a:pt x="3815" y="2178"/>
                  </a:lnTo>
                  <a:lnTo>
                    <a:pt x="3815" y="2421"/>
                  </a:lnTo>
                  <a:cubicBezTo>
                    <a:pt x="3815" y="2518"/>
                    <a:pt x="3736" y="2598"/>
                    <a:pt x="3639" y="2598"/>
                  </a:cubicBezTo>
                  <a:lnTo>
                    <a:pt x="3559" y="2598"/>
                  </a:lnTo>
                  <a:lnTo>
                    <a:pt x="3400" y="1069"/>
                  </a:lnTo>
                  <a:cubicBezTo>
                    <a:pt x="3398" y="944"/>
                    <a:pt x="3295" y="843"/>
                    <a:pt x="3170" y="843"/>
                  </a:cubicBezTo>
                  <a:lnTo>
                    <a:pt x="1057" y="843"/>
                  </a:lnTo>
                  <a:cubicBezTo>
                    <a:pt x="931" y="843"/>
                    <a:pt x="829" y="944"/>
                    <a:pt x="827" y="1069"/>
                  </a:cubicBezTo>
                  <a:lnTo>
                    <a:pt x="665" y="2598"/>
                  </a:lnTo>
                  <a:lnTo>
                    <a:pt x="571" y="2598"/>
                  </a:lnTo>
                  <a:cubicBezTo>
                    <a:pt x="474" y="2598"/>
                    <a:pt x="395" y="2518"/>
                    <a:pt x="395" y="2421"/>
                  </a:cubicBezTo>
                  <a:lnTo>
                    <a:pt x="395" y="2421"/>
                  </a:lnTo>
                  <a:close/>
                  <a:moveTo>
                    <a:pt x="209" y="1991"/>
                  </a:moveTo>
                  <a:lnTo>
                    <a:pt x="209" y="1991"/>
                  </a:lnTo>
                  <a:lnTo>
                    <a:pt x="209" y="1360"/>
                  </a:lnTo>
                  <a:cubicBezTo>
                    <a:pt x="209" y="1330"/>
                    <a:pt x="234" y="1305"/>
                    <a:pt x="264" y="1305"/>
                  </a:cubicBezTo>
                  <a:lnTo>
                    <a:pt x="399" y="1305"/>
                  </a:lnTo>
                  <a:cubicBezTo>
                    <a:pt x="430" y="1305"/>
                    <a:pt x="455" y="1330"/>
                    <a:pt x="455" y="1360"/>
                  </a:cubicBezTo>
                  <a:lnTo>
                    <a:pt x="455" y="1991"/>
                  </a:lnTo>
                  <a:cubicBezTo>
                    <a:pt x="455" y="2022"/>
                    <a:pt x="430" y="2047"/>
                    <a:pt x="399" y="2047"/>
                  </a:cubicBezTo>
                  <a:lnTo>
                    <a:pt x="264" y="2047"/>
                  </a:lnTo>
                  <a:cubicBezTo>
                    <a:pt x="234" y="2047"/>
                    <a:pt x="209" y="2022"/>
                    <a:pt x="209" y="1991"/>
                  </a:cubicBezTo>
                  <a:lnTo>
                    <a:pt x="209" y="1991"/>
                  </a:lnTo>
                  <a:close/>
                  <a:moveTo>
                    <a:pt x="3998" y="1360"/>
                  </a:moveTo>
                  <a:lnTo>
                    <a:pt x="3998" y="1360"/>
                  </a:lnTo>
                  <a:lnTo>
                    <a:pt x="3998" y="1991"/>
                  </a:lnTo>
                  <a:cubicBezTo>
                    <a:pt x="3998" y="2022"/>
                    <a:pt x="3973" y="2047"/>
                    <a:pt x="3943" y="2047"/>
                  </a:cubicBezTo>
                  <a:lnTo>
                    <a:pt x="3808" y="2047"/>
                  </a:lnTo>
                  <a:cubicBezTo>
                    <a:pt x="3777" y="2047"/>
                    <a:pt x="3752" y="2022"/>
                    <a:pt x="3752" y="1991"/>
                  </a:cubicBezTo>
                  <a:lnTo>
                    <a:pt x="3752" y="1360"/>
                  </a:lnTo>
                  <a:cubicBezTo>
                    <a:pt x="3752" y="1330"/>
                    <a:pt x="3777" y="1305"/>
                    <a:pt x="3808" y="1305"/>
                  </a:cubicBezTo>
                  <a:lnTo>
                    <a:pt x="3943" y="1305"/>
                  </a:lnTo>
                  <a:cubicBezTo>
                    <a:pt x="3973" y="1305"/>
                    <a:pt x="3998" y="1330"/>
                    <a:pt x="3998" y="1360"/>
                  </a:cubicBezTo>
                  <a:lnTo>
                    <a:pt x="3998" y="1360"/>
                  </a:lnTo>
                  <a:close/>
                  <a:moveTo>
                    <a:pt x="3903" y="2598"/>
                  </a:moveTo>
                  <a:lnTo>
                    <a:pt x="3903" y="2598"/>
                  </a:lnTo>
                  <a:lnTo>
                    <a:pt x="3889" y="2598"/>
                  </a:lnTo>
                  <a:cubicBezTo>
                    <a:pt x="3925" y="2548"/>
                    <a:pt x="3946" y="2487"/>
                    <a:pt x="3946" y="2421"/>
                  </a:cubicBezTo>
                  <a:lnTo>
                    <a:pt x="3946" y="2177"/>
                  </a:lnTo>
                  <a:cubicBezTo>
                    <a:pt x="4047" y="2176"/>
                    <a:pt x="4129" y="2093"/>
                    <a:pt x="4129" y="1991"/>
                  </a:cubicBezTo>
                  <a:lnTo>
                    <a:pt x="4129" y="1360"/>
                  </a:lnTo>
                  <a:cubicBezTo>
                    <a:pt x="4129" y="1259"/>
                    <a:pt x="4047" y="1176"/>
                    <a:pt x="3946" y="1175"/>
                  </a:cubicBezTo>
                  <a:lnTo>
                    <a:pt x="3946" y="306"/>
                  </a:lnTo>
                  <a:cubicBezTo>
                    <a:pt x="3946" y="136"/>
                    <a:pt x="3808" y="0"/>
                    <a:pt x="3639" y="0"/>
                  </a:cubicBezTo>
                  <a:lnTo>
                    <a:pt x="571" y="0"/>
                  </a:lnTo>
                  <a:cubicBezTo>
                    <a:pt x="402" y="0"/>
                    <a:pt x="264" y="136"/>
                    <a:pt x="264" y="306"/>
                  </a:cubicBezTo>
                  <a:lnTo>
                    <a:pt x="264" y="1174"/>
                  </a:lnTo>
                  <a:cubicBezTo>
                    <a:pt x="162" y="1175"/>
                    <a:pt x="78" y="1258"/>
                    <a:pt x="78" y="1360"/>
                  </a:cubicBezTo>
                  <a:lnTo>
                    <a:pt x="78" y="1991"/>
                  </a:lnTo>
                  <a:cubicBezTo>
                    <a:pt x="78" y="2094"/>
                    <a:pt x="162" y="2177"/>
                    <a:pt x="264" y="2178"/>
                  </a:cubicBezTo>
                  <a:lnTo>
                    <a:pt x="264" y="2421"/>
                  </a:lnTo>
                  <a:cubicBezTo>
                    <a:pt x="264" y="2487"/>
                    <a:pt x="285" y="2548"/>
                    <a:pt x="320" y="2598"/>
                  </a:cubicBezTo>
                  <a:lnTo>
                    <a:pt x="307" y="2598"/>
                  </a:lnTo>
                  <a:cubicBezTo>
                    <a:pt x="137" y="2598"/>
                    <a:pt x="0" y="2735"/>
                    <a:pt x="0" y="2905"/>
                  </a:cubicBezTo>
                  <a:lnTo>
                    <a:pt x="0" y="3932"/>
                  </a:lnTo>
                  <a:cubicBezTo>
                    <a:pt x="0" y="4087"/>
                    <a:pt x="115" y="4214"/>
                    <a:pt x="264" y="4235"/>
                  </a:cubicBezTo>
                  <a:lnTo>
                    <a:pt x="264" y="4491"/>
                  </a:lnTo>
                  <a:cubicBezTo>
                    <a:pt x="264" y="4661"/>
                    <a:pt x="402" y="4799"/>
                    <a:pt x="571" y="4799"/>
                  </a:cubicBezTo>
                  <a:lnTo>
                    <a:pt x="1062" y="4799"/>
                  </a:lnTo>
                  <a:cubicBezTo>
                    <a:pt x="1232" y="4799"/>
                    <a:pt x="1369" y="4661"/>
                    <a:pt x="1369" y="4491"/>
                  </a:cubicBezTo>
                  <a:lnTo>
                    <a:pt x="1369" y="4239"/>
                  </a:lnTo>
                  <a:lnTo>
                    <a:pt x="2843" y="4239"/>
                  </a:lnTo>
                  <a:lnTo>
                    <a:pt x="2843" y="4491"/>
                  </a:lnTo>
                  <a:cubicBezTo>
                    <a:pt x="2843" y="4661"/>
                    <a:pt x="2980" y="4799"/>
                    <a:pt x="3150" y="4799"/>
                  </a:cubicBezTo>
                  <a:lnTo>
                    <a:pt x="3641" y="4799"/>
                  </a:lnTo>
                  <a:cubicBezTo>
                    <a:pt x="3810" y="4799"/>
                    <a:pt x="3948" y="4661"/>
                    <a:pt x="3948" y="4491"/>
                  </a:cubicBezTo>
                  <a:lnTo>
                    <a:pt x="3948" y="4235"/>
                  </a:lnTo>
                  <a:cubicBezTo>
                    <a:pt x="4096" y="4213"/>
                    <a:pt x="4210" y="4086"/>
                    <a:pt x="4210" y="3932"/>
                  </a:cubicBezTo>
                  <a:lnTo>
                    <a:pt x="4210" y="2905"/>
                  </a:lnTo>
                  <a:cubicBezTo>
                    <a:pt x="4210" y="2735"/>
                    <a:pt x="4072" y="2598"/>
                    <a:pt x="3903" y="259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E91F5ED0-203E-4E12-8631-9E4634E4D44C}"/>
              </a:ext>
            </a:extLst>
          </p:cNvPr>
          <p:cNvGrpSpPr/>
          <p:nvPr/>
        </p:nvGrpSpPr>
        <p:grpSpPr>
          <a:xfrm>
            <a:off x="1212222" y="4743385"/>
            <a:ext cx="653755" cy="634377"/>
            <a:chOff x="1146594" y="4800535"/>
            <a:chExt cx="653755" cy="634377"/>
          </a:xfrm>
        </p:grpSpPr>
        <p:sp>
          <p:nvSpPr>
            <p:cNvPr id="111" name="Блок-схема: узел 110">
              <a:extLst>
                <a:ext uri="{FF2B5EF4-FFF2-40B4-BE49-F238E27FC236}">
                  <a16:creationId xmlns:a16="http://schemas.microsoft.com/office/drawing/2014/main" id="{6B901799-90DB-4234-B847-BF2F8747B953}"/>
                </a:ext>
              </a:extLst>
            </p:cNvPr>
            <p:cNvSpPr/>
            <p:nvPr/>
          </p:nvSpPr>
          <p:spPr>
            <a:xfrm>
              <a:off x="1146594" y="4800535"/>
              <a:ext cx="653755" cy="634377"/>
            </a:xfrm>
            <a:prstGeom prst="flowChartConnector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58F240AA-DA3F-480F-A59C-0E2C15B7E2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20052" y="4941607"/>
              <a:ext cx="306839" cy="352232"/>
            </a:xfrm>
            <a:custGeom>
              <a:avLst/>
              <a:gdLst>
                <a:gd name="T0" fmla="*/ 840 w 840"/>
                <a:gd name="T1" fmla="*/ 615 h 977"/>
                <a:gd name="T2" fmla="*/ 702 w 840"/>
                <a:gd name="T3" fmla="*/ 763 h 977"/>
                <a:gd name="T4" fmla="*/ 482 w 840"/>
                <a:gd name="T5" fmla="*/ 809 h 977"/>
                <a:gd name="T6" fmla="*/ 482 w 840"/>
                <a:gd name="T7" fmla="*/ 694 h 977"/>
                <a:gd name="T8" fmla="*/ 702 w 840"/>
                <a:gd name="T9" fmla="*/ 740 h 977"/>
                <a:gd name="T10" fmla="*/ 817 w 840"/>
                <a:gd name="T11" fmla="*/ 615 h 977"/>
                <a:gd name="T12" fmla="*/ 138 w 840"/>
                <a:gd name="T13" fmla="*/ 499 h 977"/>
                <a:gd name="T14" fmla="*/ 0 w 840"/>
                <a:gd name="T15" fmla="*/ 351 h 977"/>
                <a:gd name="T16" fmla="*/ 314 w 840"/>
                <a:gd name="T17" fmla="*/ 213 h 977"/>
                <a:gd name="T18" fmla="*/ 415 w 840"/>
                <a:gd name="T19" fmla="*/ 224 h 977"/>
                <a:gd name="T20" fmla="*/ 314 w 840"/>
                <a:gd name="T21" fmla="*/ 236 h 977"/>
                <a:gd name="T22" fmla="*/ 23 w 840"/>
                <a:gd name="T23" fmla="*/ 351 h 977"/>
                <a:gd name="T24" fmla="*/ 138 w 840"/>
                <a:gd name="T25" fmla="*/ 476 h 977"/>
                <a:gd name="T26" fmla="*/ 840 w 840"/>
                <a:gd name="T27" fmla="*/ 615 h 977"/>
                <a:gd name="T28" fmla="*/ 494 w 840"/>
                <a:gd name="T29" fmla="*/ 385 h 977"/>
                <a:gd name="T30" fmla="*/ 546 w 840"/>
                <a:gd name="T31" fmla="*/ 411 h 977"/>
                <a:gd name="T32" fmla="*/ 596 w 840"/>
                <a:gd name="T33" fmla="*/ 385 h 977"/>
                <a:gd name="T34" fmla="*/ 600 w 840"/>
                <a:gd name="T35" fmla="*/ 362 h 977"/>
                <a:gd name="T36" fmla="*/ 546 w 840"/>
                <a:gd name="T37" fmla="*/ 434 h 977"/>
                <a:gd name="T38" fmla="*/ 490 w 840"/>
                <a:gd name="T39" fmla="*/ 362 h 977"/>
                <a:gd name="T40" fmla="*/ 494 w 840"/>
                <a:gd name="T41" fmla="*/ 385 h 977"/>
                <a:gd name="T42" fmla="*/ 545 w 840"/>
                <a:gd name="T43" fmla="*/ 89 h 977"/>
                <a:gd name="T44" fmla="*/ 545 w 840"/>
                <a:gd name="T45" fmla="*/ 146 h 977"/>
                <a:gd name="T46" fmla="*/ 545 w 840"/>
                <a:gd name="T47" fmla="*/ 89 h 977"/>
                <a:gd name="T48" fmla="*/ 545 w 840"/>
                <a:gd name="T49" fmla="*/ 169 h 977"/>
                <a:gd name="T50" fmla="*/ 545 w 840"/>
                <a:gd name="T51" fmla="*/ 65 h 977"/>
                <a:gd name="T52" fmla="*/ 545 w 840"/>
                <a:gd name="T53" fmla="*/ 169 h 977"/>
                <a:gd name="T54" fmla="*/ 545 w 840"/>
                <a:gd name="T55" fmla="*/ 23 h 977"/>
                <a:gd name="T56" fmla="*/ 640 w 840"/>
                <a:gd name="T57" fmla="*/ 165 h 977"/>
                <a:gd name="T58" fmla="*/ 449 w 840"/>
                <a:gd name="T59" fmla="*/ 161 h 977"/>
                <a:gd name="T60" fmla="*/ 545 w 840"/>
                <a:gd name="T61" fmla="*/ 23 h 977"/>
                <a:gd name="T62" fmla="*/ 534 w 840"/>
                <a:gd name="T63" fmla="*/ 399 h 977"/>
                <a:gd name="T64" fmla="*/ 550 w 840"/>
                <a:gd name="T65" fmla="*/ 405 h 977"/>
                <a:gd name="T66" fmla="*/ 556 w 840"/>
                <a:gd name="T67" fmla="*/ 398 h 977"/>
                <a:gd name="T68" fmla="*/ 671 w 840"/>
                <a:gd name="T69" fmla="*/ 125 h 977"/>
                <a:gd name="T70" fmla="*/ 419 w 840"/>
                <a:gd name="T71" fmla="*/ 125 h 977"/>
                <a:gd name="T72" fmla="*/ 534 w 840"/>
                <a:gd name="T73" fmla="*/ 399 h 977"/>
                <a:gd name="T74" fmla="*/ 363 w 840"/>
                <a:gd name="T75" fmla="*/ 939 h 977"/>
                <a:gd name="T76" fmla="*/ 143 w 840"/>
                <a:gd name="T77" fmla="*/ 939 h 977"/>
                <a:gd name="T78" fmla="*/ 211 w 840"/>
                <a:gd name="T79" fmla="*/ 914 h 977"/>
                <a:gd name="T80" fmla="*/ 167 w 840"/>
                <a:gd name="T81" fmla="*/ 939 h 977"/>
                <a:gd name="T82" fmla="*/ 338 w 840"/>
                <a:gd name="T83" fmla="*/ 939 h 977"/>
                <a:gd name="T84" fmla="*/ 294 w 840"/>
                <a:gd name="T85" fmla="*/ 914 h 977"/>
                <a:gd name="T86" fmla="*/ 363 w 840"/>
                <a:gd name="T87" fmla="*/ 939 h 977"/>
                <a:gd name="T88" fmla="*/ 252 w 840"/>
                <a:gd name="T89" fmla="*/ 689 h 977"/>
                <a:gd name="T90" fmla="*/ 252 w 840"/>
                <a:gd name="T91" fmla="*/ 631 h 977"/>
                <a:gd name="T92" fmla="*/ 252 w 840"/>
                <a:gd name="T93" fmla="*/ 689 h 977"/>
                <a:gd name="T94" fmla="*/ 252 w 840"/>
                <a:gd name="T95" fmla="*/ 608 h 977"/>
                <a:gd name="T96" fmla="*/ 252 w 840"/>
                <a:gd name="T97" fmla="*/ 712 h 977"/>
                <a:gd name="T98" fmla="*/ 252 w 840"/>
                <a:gd name="T99" fmla="*/ 608 h 977"/>
                <a:gd name="T100" fmla="*/ 347 w 840"/>
                <a:gd name="T101" fmla="*/ 707 h 977"/>
                <a:gd name="T102" fmla="*/ 156 w 840"/>
                <a:gd name="T103" fmla="*/ 704 h 977"/>
                <a:gd name="T104" fmla="*/ 252 w 840"/>
                <a:gd name="T105" fmla="*/ 565 h 977"/>
                <a:gd name="T106" fmla="*/ 347 w 840"/>
                <a:gd name="T107" fmla="*/ 707 h 977"/>
                <a:gd name="T108" fmla="*/ 252 w 840"/>
                <a:gd name="T109" fmla="*/ 542 h 977"/>
                <a:gd name="T110" fmla="*/ 135 w 840"/>
                <a:gd name="T111" fmla="*/ 713 h 977"/>
                <a:gd name="T112" fmla="*/ 252 w 840"/>
                <a:gd name="T113" fmla="*/ 949 h 977"/>
                <a:gd name="T114" fmla="*/ 261 w 840"/>
                <a:gd name="T115" fmla="*/ 945 h 977"/>
                <a:gd name="T116" fmla="*/ 368 w 840"/>
                <a:gd name="T117" fmla="*/ 717 h 977"/>
                <a:gd name="T118" fmla="*/ 252 w 840"/>
                <a:gd name="T119" fmla="*/ 542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0" h="977">
                  <a:moveTo>
                    <a:pt x="840" y="615"/>
                  </a:moveTo>
                  <a:lnTo>
                    <a:pt x="840" y="615"/>
                  </a:lnTo>
                  <a:lnTo>
                    <a:pt x="840" y="625"/>
                  </a:lnTo>
                  <a:cubicBezTo>
                    <a:pt x="840" y="701"/>
                    <a:pt x="778" y="763"/>
                    <a:pt x="702" y="763"/>
                  </a:cubicBezTo>
                  <a:lnTo>
                    <a:pt x="482" y="763"/>
                  </a:lnTo>
                  <a:lnTo>
                    <a:pt x="482" y="809"/>
                  </a:lnTo>
                  <a:lnTo>
                    <a:pt x="382" y="752"/>
                  </a:lnTo>
                  <a:lnTo>
                    <a:pt x="482" y="694"/>
                  </a:lnTo>
                  <a:lnTo>
                    <a:pt x="482" y="740"/>
                  </a:lnTo>
                  <a:lnTo>
                    <a:pt x="702" y="740"/>
                  </a:lnTo>
                  <a:cubicBezTo>
                    <a:pt x="765" y="740"/>
                    <a:pt x="817" y="688"/>
                    <a:pt x="817" y="625"/>
                  </a:cubicBezTo>
                  <a:lnTo>
                    <a:pt x="817" y="615"/>
                  </a:lnTo>
                  <a:cubicBezTo>
                    <a:pt x="817" y="551"/>
                    <a:pt x="765" y="500"/>
                    <a:pt x="702" y="500"/>
                  </a:cubicBezTo>
                  <a:lnTo>
                    <a:pt x="138" y="499"/>
                  </a:lnTo>
                  <a:cubicBezTo>
                    <a:pt x="62" y="499"/>
                    <a:pt x="0" y="437"/>
                    <a:pt x="0" y="361"/>
                  </a:cubicBezTo>
                  <a:lnTo>
                    <a:pt x="0" y="351"/>
                  </a:lnTo>
                  <a:cubicBezTo>
                    <a:pt x="0" y="275"/>
                    <a:pt x="62" y="213"/>
                    <a:pt x="138" y="213"/>
                  </a:cubicBezTo>
                  <a:lnTo>
                    <a:pt x="314" y="213"/>
                  </a:lnTo>
                  <a:lnTo>
                    <a:pt x="314" y="166"/>
                  </a:lnTo>
                  <a:lnTo>
                    <a:pt x="415" y="224"/>
                  </a:lnTo>
                  <a:lnTo>
                    <a:pt x="314" y="282"/>
                  </a:lnTo>
                  <a:lnTo>
                    <a:pt x="314" y="236"/>
                  </a:lnTo>
                  <a:lnTo>
                    <a:pt x="138" y="236"/>
                  </a:lnTo>
                  <a:cubicBezTo>
                    <a:pt x="74" y="236"/>
                    <a:pt x="23" y="288"/>
                    <a:pt x="23" y="351"/>
                  </a:cubicBezTo>
                  <a:lnTo>
                    <a:pt x="23" y="361"/>
                  </a:lnTo>
                  <a:cubicBezTo>
                    <a:pt x="23" y="425"/>
                    <a:pt x="74" y="476"/>
                    <a:pt x="138" y="476"/>
                  </a:cubicBezTo>
                  <a:lnTo>
                    <a:pt x="702" y="476"/>
                  </a:lnTo>
                  <a:cubicBezTo>
                    <a:pt x="778" y="476"/>
                    <a:pt x="840" y="539"/>
                    <a:pt x="840" y="615"/>
                  </a:cubicBezTo>
                  <a:close/>
                  <a:moveTo>
                    <a:pt x="494" y="385"/>
                  </a:moveTo>
                  <a:lnTo>
                    <a:pt x="494" y="385"/>
                  </a:lnTo>
                  <a:cubicBezTo>
                    <a:pt x="474" y="389"/>
                    <a:pt x="464" y="393"/>
                    <a:pt x="460" y="396"/>
                  </a:cubicBezTo>
                  <a:cubicBezTo>
                    <a:pt x="468" y="402"/>
                    <a:pt x="498" y="411"/>
                    <a:pt x="546" y="411"/>
                  </a:cubicBezTo>
                  <a:cubicBezTo>
                    <a:pt x="594" y="411"/>
                    <a:pt x="623" y="402"/>
                    <a:pt x="631" y="396"/>
                  </a:cubicBezTo>
                  <a:cubicBezTo>
                    <a:pt x="627" y="393"/>
                    <a:pt x="617" y="388"/>
                    <a:pt x="596" y="385"/>
                  </a:cubicBezTo>
                  <a:cubicBezTo>
                    <a:pt x="590" y="384"/>
                    <a:pt x="585" y="378"/>
                    <a:pt x="586" y="372"/>
                  </a:cubicBezTo>
                  <a:cubicBezTo>
                    <a:pt x="588" y="365"/>
                    <a:pt x="594" y="361"/>
                    <a:pt x="600" y="362"/>
                  </a:cubicBezTo>
                  <a:cubicBezTo>
                    <a:pt x="637" y="368"/>
                    <a:pt x="656" y="380"/>
                    <a:pt x="656" y="396"/>
                  </a:cubicBezTo>
                  <a:cubicBezTo>
                    <a:pt x="656" y="433"/>
                    <a:pt x="557" y="434"/>
                    <a:pt x="546" y="434"/>
                  </a:cubicBezTo>
                  <a:cubicBezTo>
                    <a:pt x="534" y="434"/>
                    <a:pt x="435" y="433"/>
                    <a:pt x="435" y="396"/>
                  </a:cubicBezTo>
                  <a:cubicBezTo>
                    <a:pt x="435" y="380"/>
                    <a:pt x="454" y="369"/>
                    <a:pt x="490" y="362"/>
                  </a:cubicBezTo>
                  <a:cubicBezTo>
                    <a:pt x="497" y="361"/>
                    <a:pt x="503" y="365"/>
                    <a:pt x="504" y="372"/>
                  </a:cubicBezTo>
                  <a:cubicBezTo>
                    <a:pt x="505" y="378"/>
                    <a:pt x="500" y="384"/>
                    <a:pt x="494" y="385"/>
                  </a:cubicBezTo>
                  <a:close/>
                  <a:moveTo>
                    <a:pt x="545" y="89"/>
                  </a:moveTo>
                  <a:lnTo>
                    <a:pt x="545" y="89"/>
                  </a:lnTo>
                  <a:cubicBezTo>
                    <a:pt x="561" y="89"/>
                    <a:pt x="574" y="101"/>
                    <a:pt x="574" y="117"/>
                  </a:cubicBezTo>
                  <a:cubicBezTo>
                    <a:pt x="574" y="133"/>
                    <a:pt x="561" y="146"/>
                    <a:pt x="545" y="146"/>
                  </a:cubicBezTo>
                  <a:cubicBezTo>
                    <a:pt x="529" y="146"/>
                    <a:pt x="517" y="133"/>
                    <a:pt x="517" y="117"/>
                  </a:cubicBezTo>
                  <a:cubicBezTo>
                    <a:pt x="517" y="101"/>
                    <a:pt x="529" y="89"/>
                    <a:pt x="545" y="89"/>
                  </a:cubicBezTo>
                  <a:close/>
                  <a:moveTo>
                    <a:pt x="545" y="169"/>
                  </a:moveTo>
                  <a:lnTo>
                    <a:pt x="545" y="169"/>
                  </a:lnTo>
                  <a:cubicBezTo>
                    <a:pt x="574" y="169"/>
                    <a:pt x="597" y="146"/>
                    <a:pt x="597" y="117"/>
                  </a:cubicBezTo>
                  <a:cubicBezTo>
                    <a:pt x="597" y="89"/>
                    <a:pt x="574" y="65"/>
                    <a:pt x="545" y="65"/>
                  </a:cubicBezTo>
                  <a:cubicBezTo>
                    <a:pt x="517" y="65"/>
                    <a:pt x="493" y="89"/>
                    <a:pt x="493" y="117"/>
                  </a:cubicBezTo>
                  <a:cubicBezTo>
                    <a:pt x="493" y="146"/>
                    <a:pt x="517" y="169"/>
                    <a:pt x="545" y="169"/>
                  </a:cubicBezTo>
                  <a:close/>
                  <a:moveTo>
                    <a:pt x="545" y="23"/>
                  </a:moveTo>
                  <a:lnTo>
                    <a:pt x="545" y="23"/>
                  </a:lnTo>
                  <a:cubicBezTo>
                    <a:pt x="602" y="23"/>
                    <a:pt x="648" y="69"/>
                    <a:pt x="648" y="125"/>
                  </a:cubicBezTo>
                  <a:cubicBezTo>
                    <a:pt x="648" y="139"/>
                    <a:pt x="645" y="152"/>
                    <a:pt x="640" y="165"/>
                  </a:cubicBezTo>
                  <a:lnTo>
                    <a:pt x="545" y="367"/>
                  </a:lnTo>
                  <a:lnTo>
                    <a:pt x="449" y="161"/>
                  </a:lnTo>
                  <a:cubicBezTo>
                    <a:pt x="445" y="150"/>
                    <a:pt x="442" y="137"/>
                    <a:pt x="442" y="125"/>
                  </a:cubicBezTo>
                  <a:cubicBezTo>
                    <a:pt x="442" y="69"/>
                    <a:pt x="488" y="23"/>
                    <a:pt x="545" y="23"/>
                  </a:cubicBezTo>
                  <a:close/>
                  <a:moveTo>
                    <a:pt x="534" y="399"/>
                  </a:moveTo>
                  <a:lnTo>
                    <a:pt x="534" y="399"/>
                  </a:lnTo>
                  <a:cubicBezTo>
                    <a:pt x="536" y="403"/>
                    <a:pt x="540" y="406"/>
                    <a:pt x="545" y="406"/>
                  </a:cubicBezTo>
                  <a:cubicBezTo>
                    <a:pt x="546" y="406"/>
                    <a:pt x="548" y="405"/>
                    <a:pt x="550" y="405"/>
                  </a:cubicBezTo>
                  <a:cubicBezTo>
                    <a:pt x="551" y="404"/>
                    <a:pt x="552" y="403"/>
                    <a:pt x="553" y="402"/>
                  </a:cubicBezTo>
                  <a:cubicBezTo>
                    <a:pt x="555" y="401"/>
                    <a:pt x="556" y="400"/>
                    <a:pt x="556" y="398"/>
                  </a:cubicBezTo>
                  <a:lnTo>
                    <a:pt x="661" y="174"/>
                  </a:lnTo>
                  <a:cubicBezTo>
                    <a:pt x="668" y="159"/>
                    <a:pt x="671" y="142"/>
                    <a:pt x="671" y="125"/>
                  </a:cubicBezTo>
                  <a:cubicBezTo>
                    <a:pt x="671" y="56"/>
                    <a:pt x="614" y="0"/>
                    <a:pt x="545" y="0"/>
                  </a:cubicBezTo>
                  <a:cubicBezTo>
                    <a:pt x="476" y="0"/>
                    <a:pt x="419" y="56"/>
                    <a:pt x="419" y="125"/>
                  </a:cubicBezTo>
                  <a:cubicBezTo>
                    <a:pt x="419" y="140"/>
                    <a:pt x="422" y="155"/>
                    <a:pt x="427" y="170"/>
                  </a:cubicBezTo>
                  <a:lnTo>
                    <a:pt x="534" y="399"/>
                  </a:lnTo>
                  <a:close/>
                  <a:moveTo>
                    <a:pt x="363" y="939"/>
                  </a:moveTo>
                  <a:lnTo>
                    <a:pt x="363" y="939"/>
                  </a:lnTo>
                  <a:cubicBezTo>
                    <a:pt x="363" y="975"/>
                    <a:pt x="264" y="977"/>
                    <a:pt x="253" y="977"/>
                  </a:cubicBezTo>
                  <a:cubicBezTo>
                    <a:pt x="242" y="977"/>
                    <a:pt x="143" y="975"/>
                    <a:pt x="143" y="939"/>
                  </a:cubicBezTo>
                  <a:cubicBezTo>
                    <a:pt x="143" y="923"/>
                    <a:pt x="161" y="911"/>
                    <a:pt x="197" y="905"/>
                  </a:cubicBezTo>
                  <a:cubicBezTo>
                    <a:pt x="204" y="904"/>
                    <a:pt x="210" y="908"/>
                    <a:pt x="211" y="914"/>
                  </a:cubicBezTo>
                  <a:cubicBezTo>
                    <a:pt x="212" y="921"/>
                    <a:pt x="208" y="927"/>
                    <a:pt x="201" y="928"/>
                  </a:cubicBezTo>
                  <a:cubicBezTo>
                    <a:pt x="181" y="931"/>
                    <a:pt x="171" y="936"/>
                    <a:pt x="167" y="939"/>
                  </a:cubicBezTo>
                  <a:cubicBezTo>
                    <a:pt x="176" y="944"/>
                    <a:pt x="205" y="953"/>
                    <a:pt x="253" y="953"/>
                  </a:cubicBezTo>
                  <a:cubicBezTo>
                    <a:pt x="301" y="953"/>
                    <a:pt x="330" y="944"/>
                    <a:pt x="338" y="939"/>
                  </a:cubicBezTo>
                  <a:cubicBezTo>
                    <a:pt x="334" y="936"/>
                    <a:pt x="324" y="931"/>
                    <a:pt x="303" y="928"/>
                  </a:cubicBezTo>
                  <a:cubicBezTo>
                    <a:pt x="297" y="927"/>
                    <a:pt x="293" y="921"/>
                    <a:pt x="294" y="914"/>
                  </a:cubicBezTo>
                  <a:cubicBezTo>
                    <a:pt x="295" y="908"/>
                    <a:pt x="301" y="904"/>
                    <a:pt x="307" y="905"/>
                  </a:cubicBezTo>
                  <a:cubicBezTo>
                    <a:pt x="344" y="911"/>
                    <a:pt x="363" y="922"/>
                    <a:pt x="363" y="939"/>
                  </a:cubicBezTo>
                  <a:close/>
                  <a:moveTo>
                    <a:pt x="252" y="689"/>
                  </a:moveTo>
                  <a:lnTo>
                    <a:pt x="252" y="689"/>
                  </a:lnTo>
                  <a:cubicBezTo>
                    <a:pt x="237" y="689"/>
                    <a:pt x="224" y="676"/>
                    <a:pt x="224" y="660"/>
                  </a:cubicBezTo>
                  <a:cubicBezTo>
                    <a:pt x="224" y="644"/>
                    <a:pt x="237" y="631"/>
                    <a:pt x="252" y="631"/>
                  </a:cubicBezTo>
                  <a:cubicBezTo>
                    <a:pt x="268" y="631"/>
                    <a:pt x="281" y="644"/>
                    <a:pt x="281" y="660"/>
                  </a:cubicBezTo>
                  <a:cubicBezTo>
                    <a:pt x="281" y="676"/>
                    <a:pt x="268" y="689"/>
                    <a:pt x="252" y="689"/>
                  </a:cubicBezTo>
                  <a:close/>
                  <a:moveTo>
                    <a:pt x="252" y="608"/>
                  </a:moveTo>
                  <a:lnTo>
                    <a:pt x="252" y="608"/>
                  </a:lnTo>
                  <a:cubicBezTo>
                    <a:pt x="224" y="608"/>
                    <a:pt x="201" y="631"/>
                    <a:pt x="201" y="660"/>
                  </a:cubicBezTo>
                  <a:cubicBezTo>
                    <a:pt x="201" y="688"/>
                    <a:pt x="224" y="712"/>
                    <a:pt x="252" y="712"/>
                  </a:cubicBezTo>
                  <a:cubicBezTo>
                    <a:pt x="281" y="712"/>
                    <a:pt x="304" y="688"/>
                    <a:pt x="304" y="660"/>
                  </a:cubicBezTo>
                  <a:cubicBezTo>
                    <a:pt x="304" y="631"/>
                    <a:pt x="281" y="608"/>
                    <a:pt x="252" y="608"/>
                  </a:cubicBezTo>
                  <a:close/>
                  <a:moveTo>
                    <a:pt x="347" y="707"/>
                  </a:moveTo>
                  <a:lnTo>
                    <a:pt x="347" y="707"/>
                  </a:lnTo>
                  <a:lnTo>
                    <a:pt x="252" y="910"/>
                  </a:lnTo>
                  <a:lnTo>
                    <a:pt x="156" y="704"/>
                  </a:lnTo>
                  <a:cubicBezTo>
                    <a:pt x="152" y="692"/>
                    <a:pt x="150" y="680"/>
                    <a:pt x="150" y="668"/>
                  </a:cubicBezTo>
                  <a:cubicBezTo>
                    <a:pt x="150" y="611"/>
                    <a:pt x="196" y="565"/>
                    <a:pt x="252" y="565"/>
                  </a:cubicBezTo>
                  <a:cubicBezTo>
                    <a:pt x="309" y="565"/>
                    <a:pt x="355" y="611"/>
                    <a:pt x="355" y="668"/>
                  </a:cubicBezTo>
                  <a:cubicBezTo>
                    <a:pt x="355" y="682"/>
                    <a:pt x="352" y="695"/>
                    <a:pt x="347" y="707"/>
                  </a:cubicBezTo>
                  <a:close/>
                  <a:moveTo>
                    <a:pt x="252" y="542"/>
                  </a:moveTo>
                  <a:lnTo>
                    <a:pt x="252" y="542"/>
                  </a:lnTo>
                  <a:cubicBezTo>
                    <a:pt x="183" y="542"/>
                    <a:pt x="127" y="599"/>
                    <a:pt x="127" y="668"/>
                  </a:cubicBezTo>
                  <a:cubicBezTo>
                    <a:pt x="127" y="683"/>
                    <a:pt x="129" y="698"/>
                    <a:pt x="135" y="713"/>
                  </a:cubicBezTo>
                  <a:lnTo>
                    <a:pt x="241" y="942"/>
                  </a:lnTo>
                  <a:cubicBezTo>
                    <a:pt x="243" y="946"/>
                    <a:pt x="248" y="949"/>
                    <a:pt x="252" y="949"/>
                  </a:cubicBezTo>
                  <a:cubicBezTo>
                    <a:pt x="254" y="949"/>
                    <a:pt x="255" y="948"/>
                    <a:pt x="257" y="947"/>
                  </a:cubicBezTo>
                  <a:cubicBezTo>
                    <a:pt x="258" y="947"/>
                    <a:pt x="260" y="946"/>
                    <a:pt x="261" y="945"/>
                  </a:cubicBezTo>
                  <a:cubicBezTo>
                    <a:pt x="262" y="944"/>
                    <a:pt x="263" y="942"/>
                    <a:pt x="264" y="941"/>
                  </a:cubicBezTo>
                  <a:lnTo>
                    <a:pt x="368" y="717"/>
                  </a:lnTo>
                  <a:cubicBezTo>
                    <a:pt x="375" y="701"/>
                    <a:pt x="378" y="685"/>
                    <a:pt x="378" y="668"/>
                  </a:cubicBezTo>
                  <a:cubicBezTo>
                    <a:pt x="378" y="599"/>
                    <a:pt x="322" y="542"/>
                    <a:pt x="252" y="54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13" name="Прямоугольник: скругленные углы 112">
            <a:extLst>
              <a:ext uri="{FF2B5EF4-FFF2-40B4-BE49-F238E27FC236}">
                <a16:creationId xmlns:a16="http://schemas.microsoft.com/office/drawing/2014/main" id="{218CD004-33F8-4807-A00B-1828197A673C}"/>
              </a:ext>
            </a:extLst>
          </p:cNvPr>
          <p:cNvSpPr/>
          <p:nvPr/>
        </p:nvSpPr>
        <p:spPr>
          <a:xfrm>
            <a:off x="921829" y="1111315"/>
            <a:ext cx="1642553" cy="36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ilroy" panose="00000500000000000000" pitchFamily="50" charset="-52"/>
              </a:rPr>
              <a:t>Planning</a:t>
            </a:r>
            <a:endParaRPr lang="ru-RU" sz="1400" b="1" dirty="0">
              <a:latin typeface="Gilroy" panose="00000500000000000000" pitchFamily="50" charset="-52"/>
            </a:endParaRPr>
          </a:p>
        </p:txBody>
      </p:sp>
      <p:sp>
        <p:nvSpPr>
          <p:cNvPr id="114" name="Прямоугольник: скругленные углы 113">
            <a:extLst>
              <a:ext uri="{FF2B5EF4-FFF2-40B4-BE49-F238E27FC236}">
                <a16:creationId xmlns:a16="http://schemas.microsoft.com/office/drawing/2014/main" id="{55DA2E63-B820-434A-8477-59B087586962}"/>
              </a:ext>
            </a:extLst>
          </p:cNvPr>
          <p:cNvSpPr/>
          <p:nvPr/>
        </p:nvSpPr>
        <p:spPr>
          <a:xfrm>
            <a:off x="5535057" y="2854390"/>
            <a:ext cx="1121886" cy="36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ilroy" panose="00000500000000000000" pitchFamily="50" charset="-52"/>
              </a:rPr>
              <a:t>Payments</a:t>
            </a:r>
            <a:endParaRPr lang="ru-RU" sz="1400" b="1" dirty="0">
              <a:latin typeface="Gilroy" panose="00000500000000000000" pitchFamily="50" charset="-52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B17B7F9-AC9B-4232-8C97-23D209CBE251}"/>
              </a:ext>
            </a:extLst>
          </p:cNvPr>
          <p:cNvSpPr txBox="1"/>
          <p:nvPr/>
        </p:nvSpPr>
        <p:spPr>
          <a:xfrm>
            <a:off x="3093564" y="4505325"/>
            <a:ext cx="136619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Transportation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BDC25D-FBC8-48B6-A6DF-1AD51CE1FB93}"/>
              </a:ext>
            </a:extLst>
          </p:cNvPr>
          <p:cNvSpPr txBox="1"/>
          <p:nvPr/>
        </p:nvSpPr>
        <p:spPr>
          <a:xfrm>
            <a:off x="5629435" y="4505325"/>
            <a:ext cx="93313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Delivery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7BAA467-CA4A-40E7-96B7-B4BF1BC25263}"/>
              </a:ext>
            </a:extLst>
          </p:cNvPr>
          <p:cNvSpPr txBox="1"/>
          <p:nvPr/>
        </p:nvSpPr>
        <p:spPr>
          <a:xfrm>
            <a:off x="7984736" y="4505325"/>
            <a:ext cx="79452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Warehouse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54174E8-5E52-4CCF-A20E-D57D433A1F06}"/>
              </a:ext>
            </a:extLst>
          </p:cNvPr>
          <p:cNvSpPr txBox="1"/>
          <p:nvPr/>
        </p:nvSpPr>
        <p:spPr>
          <a:xfrm>
            <a:off x="10139678" y="4505325"/>
            <a:ext cx="10264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Production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sp>
        <p:nvSpPr>
          <p:cNvPr id="119" name="Прямоугольник: скругленные углы 118">
            <a:extLst>
              <a:ext uri="{FF2B5EF4-FFF2-40B4-BE49-F238E27FC236}">
                <a16:creationId xmlns:a16="http://schemas.microsoft.com/office/drawing/2014/main" id="{F46BB510-FCC8-48BD-9F11-10053E87465B}"/>
              </a:ext>
            </a:extLst>
          </p:cNvPr>
          <p:cNvSpPr/>
          <p:nvPr/>
        </p:nvSpPr>
        <p:spPr>
          <a:xfrm>
            <a:off x="5535057" y="5902325"/>
            <a:ext cx="1121886" cy="36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ilroy" panose="00000500000000000000" pitchFamily="50" charset="-52"/>
              </a:rPr>
              <a:t>Orders</a:t>
            </a:r>
            <a:endParaRPr lang="ru-RU" sz="1400" b="1" dirty="0">
              <a:latin typeface="Gilroy" panose="00000500000000000000" pitchFamily="50" charset="-52"/>
            </a:endParaRPr>
          </a:p>
        </p:txBody>
      </p: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C179CDE0-C0BA-46ED-824F-A0BC13196DFF}"/>
              </a:ext>
            </a:extLst>
          </p:cNvPr>
          <p:cNvCxnSpPr>
            <a:cxnSpLocks/>
          </p:cNvCxnSpPr>
          <p:nvPr/>
        </p:nvCxnSpPr>
        <p:spPr>
          <a:xfrm>
            <a:off x="4293407" y="5056899"/>
            <a:ext cx="1326736" cy="7349"/>
          </a:xfrm>
          <a:prstGeom prst="line">
            <a:avLst/>
          </a:prstGeom>
          <a:ln>
            <a:solidFill>
              <a:srgbClr val="A20C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52EC02F0-2961-4126-971B-19CD05E45D9D}"/>
              </a:ext>
            </a:extLst>
          </p:cNvPr>
          <p:cNvCxnSpPr>
            <a:cxnSpLocks/>
          </p:cNvCxnSpPr>
          <p:nvPr/>
        </p:nvCxnSpPr>
        <p:spPr>
          <a:xfrm>
            <a:off x="6571857" y="5056899"/>
            <a:ext cx="1326736" cy="7349"/>
          </a:xfrm>
          <a:prstGeom prst="line">
            <a:avLst/>
          </a:prstGeom>
          <a:ln>
            <a:solidFill>
              <a:srgbClr val="A20C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576C42CA-C200-471D-B42F-A02030D7B08F}"/>
              </a:ext>
            </a:extLst>
          </p:cNvPr>
          <p:cNvCxnSpPr>
            <a:cxnSpLocks/>
          </p:cNvCxnSpPr>
          <p:nvPr/>
        </p:nvCxnSpPr>
        <p:spPr>
          <a:xfrm>
            <a:off x="8850307" y="5056899"/>
            <a:ext cx="1326736" cy="7349"/>
          </a:xfrm>
          <a:prstGeom prst="line">
            <a:avLst/>
          </a:prstGeom>
          <a:ln>
            <a:solidFill>
              <a:srgbClr val="A20C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1F3FE4DD-B008-48B0-9583-CC72E03BDFFB}"/>
              </a:ext>
            </a:extLst>
          </p:cNvPr>
          <p:cNvCxnSpPr>
            <a:cxnSpLocks/>
          </p:cNvCxnSpPr>
          <p:nvPr/>
        </p:nvCxnSpPr>
        <p:spPr>
          <a:xfrm>
            <a:off x="2014957" y="5056899"/>
            <a:ext cx="1326736" cy="7349"/>
          </a:xfrm>
          <a:prstGeom prst="line">
            <a:avLst/>
          </a:prstGeom>
          <a:ln>
            <a:solidFill>
              <a:srgbClr val="A20C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Соединитель: уступ 123">
            <a:extLst>
              <a:ext uri="{FF2B5EF4-FFF2-40B4-BE49-F238E27FC236}">
                <a16:creationId xmlns:a16="http://schemas.microsoft.com/office/drawing/2014/main" id="{D9631E1F-6994-4D50-BC82-BF3C2ACDA479}"/>
              </a:ext>
            </a:extLst>
          </p:cNvPr>
          <p:cNvCxnSpPr>
            <a:cxnSpLocks/>
          </p:cNvCxnSpPr>
          <p:nvPr/>
        </p:nvCxnSpPr>
        <p:spPr>
          <a:xfrm rot="10800000">
            <a:off x="722619" y="4264314"/>
            <a:ext cx="394808" cy="801886"/>
          </a:xfrm>
          <a:prstGeom prst="bentConnector2">
            <a:avLst/>
          </a:prstGeom>
          <a:ln>
            <a:solidFill>
              <a:srgbClr val="A20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675ECE0-6E11-4616-BFA7-8A3E02F5AF02}"/>
              </a:ext>
            </a:extLst>
          </p:cNvPr>
          <p:cNvSpPr txBox="1"/>
          <p:nvPr/>
        </p:nvSpPr>
        <p:spPr>
          <a:xfrm>
            <a:off x="447675" y="4505325"/>
            <a:ext cx="220027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latin typeface="Gilroy" panose="00000500000000000000" pitchFamily="50" charset="-52"/>
              </a:rPr>
              <a:t>Direct delivery to consumer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cxnSp>
        <p:nvCxnSpPr>
          <p:cNvPr id="126" name="Соединитель: уступ 125">
            <a:extLst>
              <a:ext uri="{FF2B5EF4-FFF2-40B4-BE49-F238E27FC236}">
                <a16:creationId xmlns:a16="http://schemas.microsoft.com/office/drawing/2014/main" id="{1C4E91F7-745B-4996-B2C6-038976FB311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110584" y="4264314"/>
            <a:ext cx="394808" cy="801886"/>
          </a:xfrm>
          <a:prstGeom prst="bentConnector2">
            <a:avLst/>
          </a:prstGeom>
          <a:ln>
            <a:solidFill>
              <a:srgbClr val="A20C3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Соединитель: уступ 126">
            <a:extLst>
              <a:ext uri="{FF2B5EF4-FFF2-40B4-BE49-F238E27FC236}">
                <a16:creationId xmlns:a16="http://schemas.microsoft.com/office/drawing/2014/main" id="{E4D821D7-5159-4B79-B3E4-C1A5878F74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0837" y="2669998"/>
            <a:ext cx="1156335" cy="140688"/>
          </a:xfrm>
          <a:prstGeom prst="bentConnector2">
            <a:avLst/>
          </a:prstGeom>
          <a:ln>
            <a:solidFill>
              <a:srgbClr val="A20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Соединитель: уступ 127">
            <a:extLst>
              <a:ext uri="{FF2B5EF4-FFF2-40B4-BE49-F238E27FC236}">
                <a16:creationId xmlns:a16="http://schemas.microsoft.com/office/drawing/2014/main" id="{BC0DA9CE-B2CF-42EB-831B-C672C8B90B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55502" y="2669998"/>
            <a:ext cx="1156335" cy="140688"/>
          </a:xfrm>
          <a:prstGeom prst="bentConnector2">
            <a:avLst/>
          </a:prstGeom>
          <a:ln>
            <a:solidFill>
              <a:srgbClr val="A20C3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>
            <a:extLst>
              <a:ext uri="{FF2B5EF4-FFF2-40B4-BE49-F238E27FC236}">
                <a16:creationId xmlns:a16="http://schemas.microsoft.com/office/drawing/2014/main" id="{0FCAEEA7-AC87-4809-A316-72138A8BA39D}"/>
              </a:ext>
            </a:extLst>
          </p:cNvPr>
          <p:cNvCxnSpPr>
            <a:cxnSpLocks/>
            <a:stCxn id="125" idx="0"/>
            <a:endCxn id="74" idx="2"/>
          </p:cNvCxnSpPr>
          <p:nvPr/>
        </p:nvCxnSpPr>
        <p:spPr>
          <a:xfrm flipV="1">
            <a:off x="1547813" y="3794702"/>
            <a:ext cx="4064263" cy="7106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FBC05D7F-560D-4825-B91A-061A0EA8A325}"/>
              </a:ext>
            </a:extLst>
          </p:cNvPr>
          <p:cNvCxnSpPr>
            <a:cxnSpLocks/>
            <a:stCxn id="115" idx="0"/>
            <a:endCxn id="74" idx="3"/>
          </p:cNvCxnSpPr>
          <p:nvPr/>
        </p:nvCxnSpPr>
        <p:spPr>
          <a:xfrm flipV="1">
            <a:off x="3776663" y="4143641"/>
            <a:ext cx="1977151" cy="3616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8072AE9B-F74E-4483-92D1-6CD0461235E9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6096001" y="4288177"/>
            <a:ext cx="3410" cy="2171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E4764A53-0927-4C83-A553-134B3A5415D5}"/>
              </a:ext>
            </a:extLst>
          </p:cNvPr>
          <p:cNvCxnSpPr>
            <a:cxnSpLocks/>
            <a:stCxn id="117" idx="0"/>
            <a:endCxn id="74" idx="5"/>
          </p:cNvCxnSpPr>
          <p:nvPr/>
        </p:nvCxnSpPr>
        <p:spPr>
          <a:xfrm flipH="1" flipV="1">
            <a:off x="6438186" y="4143641"/>
            <a:ext cx="1943814" cy="3616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BF61A086-759D-4D5F-968E-E272227B8587}"/>
              </a:ext>
            </a:extLst>
          </p:cNvPr>
          <p:cNvCxnSpPr>
            <a:cxnSpLocks/>
            <a:stCxn id="118" idx="0"/>
            <a:endCxn id="74" idx="6"/>
          </p:cNvCxnSpPr>
          <p:nvPr/>
        </p:nvCxnSpPr>
        <p:spPr>
          <a:xfrm flipH="1" flipV="1">
            <a:off x="6579924" y="3794702"/>
            <a:ext cx="4072976" cy="7106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Блок-схема: узел 133">
            <a:extLst>
              <a:ext uri="{FF2B5EF4-FFF2-40B4-BE49-F238E27FC236}">
                <a16:creationId xmlns:a16="http://schemas.microsoft.com/office/drawing/2014/main" id="{E3DF02F5-6993-49BD-A9BF-82522874563E}"/>
              </a:ext>
            </a:extLst>
          </p:cNvPr>
          <p:cNvSpPr/>
          <p:nvPr/>
        </p:nvSpPr>
        <p:spPr>
          <a:xfrm>
            <a:off x="1212222" y="5927725"/>
            <a:ext cx="653755" cy="634377"/>
          </a:xfrm>
          <a:prstGeom prst="flowChartConnector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135" name="Блок-схема: узел 134">
            <a:extLst>
              <a:ext uri="{FF2B5EF4-FFF2-40B4-BE49-F238E27FC236}">
                <a16:creationId xmlns:a16="http://schemas.microsoft.com/office/drawing/2014/main" id="{85ECAE5B-9370-4658-AADB-FD3E5F5D0207}"/>
              </a:ext>
            </a:extLst>
          </p:cNvPr>
          <p:cNvSpPr/>
          <p:nvPr/>
        </p:nvSpPr>
        <p:spPr>
          <a:xfrm>
            <a:off x="10326023" y="5927725"/>
            <a:ext cx="653755" cy="634377"/>
          </a:xfrm>
          <a:prstGeom prst="flowChartConnector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0853DC1-322E-4F29-81DC-0A2DAF805132}"/>
              </a:ext>
            </a:extLst>
          </p:cNvPr>
          <p:cNvSpPr txBox="1"/>
          <p:nvPr/>
        </p:nvSpPr>
        <p:spPr>
          <a:xfrm>
            <a:off x="721263" y="5695950"/>
            <a:ext cx="1653099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Store replenishment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F80CEA2-2C19-44E3-8586-0C4BDC4DC69A}"/>
              </a:ext>
            </a:extLst>
          </p:cNvPr>
          <p:cNvSpPr txBox="1"/>
          <p:nvPr/>
        </p:nvSpPr>
        <p:spPr>
          <a:xfrm>
            <a:off x="279399" y="6321425"/>
            <a:ext cx="838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b="1" dirty="0">
                <a:latin typeface="Gilroy" panose="00000500000000000000" pitchFamily="50" charset="-52"/>
              </a:rPr>
              <a:t>Last mile</a:t>
            </a:r>
            <a:endParaRPr lang="ru-RU" sz="1100" b="1" dirty="0">
              <a:latin typeface="Gilroy" panose="00000500000000000000" pitchFamily="50" charset="-52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98D1B9F-2B54-4E98-BE1B-D0FD04C5523A}"/>
              </a:ext>
            </a:extLst>
          </p:cNvPr>
          <p:cNvSpPr txBox="1"/>
          <p:nvPr/>
        </p:nvSpPr>
        <p:spPr>
          <a:xfrm>
            <a:off x="9845210" y="5563771"/>
            <a:ext cx="165309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latin typeface="Gilroy" panose="00000500000000000000" pitchFamily="50" charset="-52"/>
              </a:rPr>
              <a:t>Supply chain management</a:t>
            </a:r>
          </a:p>
        </p:txBody>
      </p:sp>
      <p:sp>
        <p:nvSpPr>
          <p:cNvPr id="139" name="Freeform 11">
            <a:extLst>
              <a:ext uri="{FF2B5EF4-FFF2-40B4-BE49-F238E27FC236}">
                <a16:creationId xmlns:a16="http://schemas.microsoft.com/office/drawing/2014/main" id="{1F54C6CD-8A14-4EC4-BD99-88B03C1899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51187" y="6072724"/>
            <a:ext cx="223783" cy="291101"/>
          </a:xfrm>
          <a:custGeom>
            <a:avLst/>
            <a:gdLst>
              <a:gd name="T0" fmla="*/ 2988 w 4428"/>
              <a:gd name="T1" fmla="*/ 4158 h 5760"/>
              <a:gd name="T2" fmla="*/ 2787 w 4428"/>
              <a:gd name="T3" fmla="*/ 5058 h 5760"/>
              <a:gd name="T4" fmla="*/ 3795 w 4428"/>
              <a:gd name="T5" fmla="*/ 5186 h 5760"/>
              <a:gd name="T6" fmla="*/ 3668 w 4428"/>
              <a:gd name="T7" fmla="*/ 3643 h 5760"/>
              <a:gd name="T8" fmla="*/ 614 w 4428"/>
              <a:gd name="T9" fmla="*/ 4390 h 5760"/>
              <a:gd name="T10" fmla="*/ 874 w 4428"/>
              <a:gd name="T11" fmla="*/ 4229 h 5760"/>
              <a:gd name="T12" fmla="*/ 1144 w 4428"/>
              <a:gd name="T13" fmla="*/ 4334 h 5760"/>
              <a:gd name="T14" fmla="*/ 1345 w 4428"/>
              <a:gd name="T15" fmla="*/ 4334 h 5760"/>
              <a:gd name="T16" fmla="*/ 1613 w 4428"/>
              <a:gd name="T17" fmla="*/ 4229 h 5760"/>
              <a:gd name="T18" fmla="*/ 1873 w 4428"/>
              <a:gd name="T19" fmla="*/ 4390 h 5760"/>
              <a:gd name="T20" fmla="*/ 2133 w 4428"/>
              <a:gd name="T21" fmla="*/ 4229 h 5760"/>
              <a:gd name="T22" fmla="*/ 2403 w 4428"/>
              <a:gd name="T23" fmla="*/ 4334 h 5760"/>
              <a:gd name="T24" fmla="*/ 2604 w 4428"/>
              <a:gd name="T25" fmla="*/ 4334 h 5760"/>
              <a:gd name="T26" fmla="*/ 2833 w 4428"/>
              <a:gd name="T27" fmla="*/ 4187 h 5760"/>
              <a:gd name="T28" fmla="*/ 3253 w 4428"/>
              <a:gd name="T29" fmla="*/ 2700 h 5760"/>
              <a:gd name="T30" fmla="*/ 3790 w 4428"/>
              <a:gd name="T31" fmla="*/ 2093 h 5760"/>
              <a:gd name="T32" fmla="*/ 1926 w 4428"/>
              <a:gd name="T33" fmla="*/ 2679 h 5760"/>
              <a:gd name="T34" fmla="*/ 2503 w 4428"/>
              <a:gd name="T35" fmla="*/ 2114 h 5760"/>
              <a:gd name="T36" fmla="*/ 618 w 4428"/>
              <a:gd name="T37" fmla="*/ 2651 h 5760"/>
              <a:gd name="T38" fmla="*/ 1225 w 4428"/>
              <a:gd name="T39" fmla="*/ 2140 h 5760"/>
              <a:gd name="T40" fmla="*/ 3940 w 4428"/>
              <a:gd name="T41" fmla="*/ 2032 h 5760"/>
              <a:gd name="T42" fmla="*/ 3732 w 4428"/>
              <a:gd name="T43" fmla="*/ 2871 h 5760"/>
              <a:gd name="T44" fmla="*/ 3080 w 4428"/>
              <a:gd name="T45" fmla="*/ 2074 h 5760"/>
              <a:gd name="T46" fmla="*/ 2602 w 4428"/>
              <a:gd name="T47" fmla="*/ 1993 h 5760"/>
              <a:gd name="T48" fmla="*/ 2477 w 4428"/>
              <a:gd name="T49" fmla="*/ 2868 h 5760"/>
              <a:gd name="T50" fmla="*/ 1758 w 4428"/>
              <a:gd name="T51" fmla="*/ 2121 h 5760"/>
              <a:gd name="T52" fmla="*/ 1272 w 4428"/>
              <a:gd name="T53" fmla="*/ 1964 h 5760"/>
              <a:gd name="T54" fmla="*/ 1230 w 4428"/>
              <a:gd name="T55" fmla="*/ 2852 h 5760"/>
              <a:gd name="T56" fmla="*/ 459 w 4428"/>
              <a:gd name="T57" fmla="*/ 2171 h 5760"/>
              <a:gd name="T58" fmla="*/ 3232 w 4428"/>
              <a:gd name="T59" fmla="*/ 876 h 5760"/>
              <a:gd name="T60" fmla="*/ 3811 w 4428"/>
              <a:gd name="T61" fmla="*/ 1440 h 5760"/>
              <a:gd name="T62" fmla="*/ 1947 w 4428"/>
              <a:gd name="T63" fmla="*/ 855 h 5760"/>
              <a:gd name="T64" fmla="*/ 2482 w 4428"/>
              <a:gd name="T65" fmla="*/ 1461 h 5760"/>
              <a:gd name="T66" fmla="*/ 679 w 4428"/>
              <a:gd name="T67" fmla="*/ 841 h 5760"/>
              <a:gd name="T68" fmla="*/ 1163 w 4428"/>
              <a:gd name="T69" fmla="*/ 1475 h 5760"/>
              <a:gd name="T70" fmla="*/ 3310 w 4428"/>
              <a:gd name="T71" fmla="*/ 682 h 5760"/>
              <a:gd name="T72" fmla="*/ 3964 w 4428"/>
              <a:gd name="T73" fmla="*/ 1480 h 5760"/>
              <a:gd name="T74" fmla="*/ 3103 w 4428"/>
              <a:gd name="T75" fmla="*/ 1522 h 5760"/>
              <a:gd name="T76" fmla="*/ 3310 w 4428"/>
              <a:gd name="T77" fmla="*/ 682 h 5760"/>
              <a:gd name="T78" fmla="*/ 2670 w 4428"/>
              <a:gd name="T79" fmla="*/ 1433 h 5760"/>
              <a:gd name="T80" fmla="*/ 1826 w 4428"/>
              <a:gd name="T81" fmla="*/ 1560 h 5760"/>
              <a:gd name="T82" fmla="*/ 1952 w 4428"/>
              <a:gd name="T83" fmla="*/ 688 h 5760"/>
              <a:gd name="T84" fmla="*/ 1383 w 4428"/>
              <a:gd name="T85" fmla="*/ 1382 h 5760"/>
              <a:gd name="T86" fmla="*/ 571 w 4428"/>
              <a:gd name="T87" fmla="*/ 1590 h 5760"/>
              <a:gd name="T88" fmla="*/ 612 w 4428"/>
              <a:gd name="T89" fmla="*/ 702 h 5760"/>
              <a:gd name="T90" fmla="*/ 155 w 4428"/>
              <a:gd name="T91" fmla="*/ 5357 h 5760"/>
              <a:gd name="T92" fmla="*/ 855 w 4428"/>
              <a:gd name="T93" fmla="*/ 4482 h 5760"/>
              <a:gd name="T94" fmla="*/ 365 w 4428"/>
              <a:gd name="T95" fmla="*/ 4400 h 5760"/>
              <a:gd name="T96" fmla="*/ 764 w 4428"/>
              <a:gd name="T97" fmla="*/ 3398 h 5760"/>
              <a:gd name="T98" fmla="*/ 3033 w 4428"/>
              <a:gd name="T99" fmla="*/ 3484 h 5760"/>
              <a:gd name="T100" fmla="*/ 4024 w 4428"/>
              <a:gd name="T101" fmla="*/ 5008 h 5760"/>
              <a:gd name="T102" fmla="*/ 2969 w 4428"/>
              <a:gd name="T103" fmla="*/ 5407 h 5760"/>
              <a:gd name="T104" fmla="*/ 2540 w 4428"/>
              <a:gd name="T105" fmla="*/ 4486 h 5760"/>
              <a:gd name="T106" fmla="*/ 4254 w 4428"/>
              <a:gd name="T107" fmla="*/ 5453 h 5760"/>
              <a:gd name="T108" fmla="*/ 405 w 4428"/>
              <a:gd name="T109" fmla="*/ 154 h 5760"/>
              <a:gd name="T110" fmla="*/ 4428 w 4428"/>
              <a:gd name="T111" fmla="*/ 403 h 5760"/>
              <a:gd name="T112" fmla="*/ 2301 w 4428"/>
              <a:gd name="T113" fmla="*/ 5760 h 5760"/>
              <a:gd name="T114" fmla="*/ 2011 w 4428"/>
              <a:gd name="T115" fmla="*/ 4510 h 5760"/>
              <a:gd name="T116" fmla="*/ 1502 w 4428"/>
              <a:gd name="T117" fmla="*/ 4540 h 5760"/>
              <a:gd name="T118" fmla="*/ 1082 w 4428"/>
              <a:gd name="T119" fmla="*/ 5702 h 5760"/>
              <a:gd name="T120" fmla="*/ 79 w 4428"/>
              <a:gd name="T121" fmla="*/ 5594 h 5760"/>
              <a:gd name="T122" fmla="*/ 218 w 4428"/>
              <a:gd name="T123" fmla="*/ 45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428" h="5760">
                <a:moveTo>
                  <a:pt x="3033" y="3638"/>
                </a:moveTo>
                <a:lnTo>
                  <a:pt x="2991" y="3643"/>
                </a:lnTo>
                <a:lnTo>
                  <a:pt x="2949" y="3653"/>
                </a:lnTo>
                <a:lnTo>
                  <a:pt x="2909" y="3671"/>
                </a:lnTo>
                <a:lnTo>
                  <a:pt x="2874" y="3697"/>
                </a:lnTo>
                <a:lnTo>
                  <a:pt x="2843" y="3728"/>
                </a:lnTo>
                <a:lnTo>
                  <a:pt x="2834" y="3739"/>
                </a:lnTo>
                <a:lnTo>
                  <a:pt x="2824" y="3756"/>
                </a:lnTo>
                <a:lnTo>
                  <a:pt x="2815" y="3777"/>
                </a:lnTo>
                <a:lnTo>
                  <a:pt x="2808" y="3796"/>
                </a:lnTo>
                <a:lnTo>
                  <a:pt x="2969" y="4116"/>
                </a:lnTo>
                <a:lnTo>
                  <a:pt x="2988" y="4158"/>
                </a:lnTo>
                <a:lnTo>
                  <a:pt x="2998" y="4205"/>
                </a:lnTo>
                <a:lnTo>
                  <a:pt x="3003" y="4254"/>
                </a:lnTo>
                <a:lnTo>
                  <a:pt x="2998" y="4304"/>
                </a:lnTo>
                <a:lnTo>
                  <a:pt x="2986" y="4351"/>
                </a:lnTo>
                <a:lnTo>
                  <a:pt x="2967" y="4395"/>
                </a:lnTo>
                <a:lnTo>
                  <a:pt x="2941" y="4433"/>
                </a:lnTo>
                <a:lnTo>
                  <a:pt x="2907" y="4468"/>
                </a:lnTo>
                <a:lnTo>
                  <a:pt x="2869" y="4496"/>
                </a:lnTo>
                <a:lnTo>
                  <a:pt x="2827" y="4519"/>
                </a:lnTo>
                <a:lnTo>
                  <a:pt x="2782" y="4535"/>
                </a:lnTo>
                <a:lnTo>
                  <a:pt x="2782" y="5008"/>
                </a:lnTo>
                <a:lnTo>
                  <a:pt x="2787" y="5058"/>
                </a:lnTo>
                <a:lnTo>
                  <a:pt x="2803" y="5105"/>
                </a:lnTo>
                <a:lnTo>
                  <a:pt x="2826" y="5147"/>
                </a:lnTo>
                <a:lnTo>
                  <a:pt x="2855" y="5186"/>
                </a:lnTo>
                <a:lnTo>
                  <a:pt x="2894" y="5215"/>
                </a:lnTo>
                <a:lnTo>
                  <a:pt x="2935" y="5240"/>
                </a:lnTo>
                <a:lnTo>
                  <a:pt x="2982" y="5254"/>
                </a:lnTo>
                <a:lnTo>
                  <a:pt x="3033" y="5259"/>
                </a:lnTo>
                <a:lnTo>
                  <a:pt x="3617" y="5259"/>
                </a:lnTo>
                <a:lnTo>
                  <a:pt x="3668" y="5254"/>
                </a:lnTo>
                <a:lnTo>
                  <a:pt x="3715" y="5240"/>
                </a:lnTo>
                <a:lnTo>
                  <a:pt x="3759" y="5215"/>
                </a:lnTo>
                <a:lnTo>
                  <a:pt x="3795" y="5186"/>
                </a:lnTo>
                <a:lnTo>
                  <a:pt x="3827" y="5147"/>
                </a:lnTo>
                <a:lnTo>
                  <a:pt x="3849" y="5105"/>
                </a:lnTo>
                <a:lnTo>
                  <a:pt x="3865" y="5058"/>
                </a:lnTo>
                <a:lnTo>
                  <a:pt x="3870" y="5008"/>
                </a:lnTo>
                <a:lnTo>
                  <a:pt x="3870" y="3891"/>
                </a:lnTo>
                <a:lnTo>
                  <a:pt x="3865" y="3840"/>
                </a:lnTo>
                <a:lnTo>
                  <a:pt x="3849" y="3793"/>
                </a:lnTo>
                <a:lnTo>
                  <a:pt x="3827" y="3749"/>
                </a:lnTo>
                <a:lnTo>
                  <a:pt x="3795" y="3713"/>
                </a:lnTo>
                <a:lnTo>
                  <a:pt x="3759" y="3681"/>
                </a:lnTo>
                <a:lnTo>
                  <a:pt x="3715" y="3658"/>
                </a:lnTo>
                <a:lnTo>
                  <a:pt x="3668" y="3643"/>
                </a:lnTo>
                <a:lnTo>
                  <a:pt x="3617" y="3638"/>
                </a:lnTo>
                <a:lnTo>
                  <a:pt x="3033" y="3638"/>
                </a:lnTo>
                <a:close/>
                <a:moveTo>
                  <a:pt x="811" y="3552"/>
                </a:moveTo>
                <a:lnTo>
                  <a:pt x="494" y="4187"/>
                </a:lnTo>
                <a:lnTo>
                  <a:pt x="482" y="4219"/>
                </a:lnTo>
                <a:lnTo>
                  <a:pt x="478" y="4254"/>
                </a:lnTo>
                <a:lnTo>
                  <a:pt x="483" y="4290"/>
                </a:lnTo>
                <a:lnTo>
                  <a:pt x="497" y="4322"/>
                </a:lnTo>
                <a:lnTo>
                  <a:pt x="518" y="4350"/>
                </a:lnTo>
                <a:lnTo>
                  <a:pt x="546" y="4371"/>
                </a:lnTo>
                <a:lnTo>
                  <a:pt x="578" y="4385"/>
                </a:lnTo>
                <a:lnTo>
                  <a:pt x="614" y="4390"/>
                </a:lnTo>
                <a:lnTo>
                  <a:pt x="647" y="4386"/>
                </a:lnTo>
                <a:lnTo>
                  <a:pt x="677" y="4376"/>
                </a:lnTo>
                <a:lnTo>
                  <a:pt x="703" y="4357"/>
                </a:lnTo>
                <a:lnTo>
                  <a:pt x="724" y="4334"/>
                </a:lnTo>
                <a:lnTo>
                  <a:pt x="740" y="4306"/>
                </a:lnTo>
                <a:lnTo>
                  <a:pt x="748" y="4275"/>
                </a:lnTo>
                <a:lnTo>
                  <a:pt x="757" y="4248"/>
                </a:lnTo>
                <a:lnTo>
                  <a:pt x="775" y="4229"/>
                </a:lnTo>
                <a:lnTo>
                  <a:pt x="797" y="4215"/>
                </a:lnTo>
                <a:lnTo>
                  <a:pt x="823" y="4210"/>
                </a:lnTo>
                <a:lnTo>
                  <a:pt x="851" y="4215"/>
                </a:lnTo>
                <a:lnTo>
                  <a:pt x="874" y="4229"/>
                </a:lnTo>
                <a:lnTo>
                  <a:pt x="891" y="4248"/>
                </a:lnTo>
                <a:lnTo>
                  <a:pt x="900" y="4275"/>
                </a:lnTo>
                <a:lnTo>
                  <a:pt x="909" y="4306"/>
                </a:lnTo>
                <a:lnTo>
                  <a:pt x="925" y="4334"/>
                </a:lnTo>
                <a:lnTo>
                  <a:pt x="946" y="4357"/>
                </a:lnTo>
                <a:lnTo>
                  <a:pt x="972" y="4376"/>
                </a:lnTo>
                <a:lnTo>
                  <a:pt x="1001" y="4386"/>
                </a:lnTo>
                <a:lnTo>
                  <a:pt x="1034" y="4390"/>
                </a:lnTo>
                <a:lnTo>
                  <a:pt x="1066" y="4386"/>
                </a:lnTo>
                <a:lnTo>
                  <a:pt x="1095" y="4376"/>
                </a:lnTo>
                <a:lnTo>
                  <a:pt x="1122" y="4357"/>
                </a:lnTo>
                <a:lnTo>
                  <a:pt x="1144" y="4334"/>
                </a:lnTo>
                <a:lnTo>
                  <a:pt x="1158" y="4306"/>
                </a:lnTo>
                <a:lnTo>
                  <a:pt x="1169" y="4275"/>
                </a:lnTo>
                <a:lnTo>
                  <a:pt x="1177" y="4248"/>
                </a:lnTo>
                <a:lnTo>
                  <a:pt x="1193" y="4229"/>
                </a:lnTo>
                <a:lnTo>
                  <a:pt x="1218" y="4215"/>
                </a:lnTo>
                <a:lnTo>
                  <a:pt x="1244" y="4210"/>
                </a:lnTo>
                <a:lnTo>
                  <a:pt x="1272" y="4215"/>
                </a:lnTo>
                <a:lnTo>
                  <a:pt x="1294" y="4229"/>
                </a:lnTo>
                <a:lnTo>
                  <a:pt x="1310" y="4248"/>
                </a:lnTo>
                <a:lnTo>
                  <a:pt x="1320" y="4275"/>
                </a:lnTo>
                <a:lnTo>
                  <a:pt x="1329" y="4306"/>
                </a:lnTo>
                <a:lnTo>
                  <a:pt x="1345" y="4334"/>
                </a:lnTo>
                <a:lnTo>
                  <a:pt x="1366" y="4357"/>
                </a:lnTo>
                <a:lnTo>
                  <a:pt x="1392" y="4376"/>
                </a:lnTo>
                <a:lnTo>
                  <a:pt x="1422" y="4386"/>
                </a:lnTo>
                <a:lnTo>
                  <a:pt x="1453" y="4390"/>
                </a:lnTo>
                <a:lnTo>
                  <a:pt x="1486" y="4386"/>
                </a:lnTo>
                <a:lnTo>
                  <a:pt x="1516" y="4376"/>
                </a:lnTo>
                <a:lnTo>
                  <a:pt x="1542" y="4357"/>
                </a:lnTo>
                <a:lnTo>
                  <a:pt x="1563" y="4334"/>
                </a:lnTo>
                <a:lnTo>
                  <a:pt x="1579" y="4306"/>
                </a:lnTo>
                <a:lnTo>
                  <a:pt x="1587" y="4275"/>
                </a:lnTo>
                <a:lnTo>
                  <a:pt x="1596" y="4248"/>
                </a:lnTo>
                <a:lnTo>
                  <a:pt x="1613" y="4229"/>
                </a:lnTo>
                <a:lnTo>
                  <a:pt x="1636" y="4215"/>
                </a:lnTo>
                <a:lnTo>
                  <a:pt x="1664" y="4210"/>
                </a:lnTo>
                <a:lnTo>
                  <a:pt x="1690" y="4215"/>
                </a:lnTo>
                <a:lnTo>
                  <a:pt x="1713" y="4229"/>
                </a:lnTo>
                <a:lnTo>
                  <a:pt x="1730" y="4248"/>
                </a:lnTo>
                <a:lnTo>
                  <a:pt x="1739" y="4275"/>
                </a:lnTo>
                <a:lnTo>
                  <a:pt x="1748" y="4306"/>
                </a:lnTo>
                <a:lnTo>
                  <a:pt x="1763" y="4334"/>
                </a:lnTo>
                <a:lnTo>
                  <a:pt x="1786" y="4357"/>
                </a:lnTo>
                <a:lnTo>
                  <a:pt x="1811" y="4376"/>
                </a:lnTo>
                <a:lnTo>
                  <a:pt x="1842" y="4386"/>
                </a:lnTo>
                <a:lnTo>
                  <a:pt x="1873" y="4390"/>
                </a:lnTo>
                <a:lnTo>
                  <a:pt x="1906" y="4386"/>
                </a:lnTo>
                <a:lnTo>
                  <a:pt x="1936" y="4374"/>
                </a:lnTo>
                <a:lnTo>
                  <a:pt x="1962" y="4357"/>
                </a:lnTo>
                <a:lnTo>
                  <a:pt x="1983" y="4334"/>
                </a:lnTo>
                <a:lnTo>
                  <a:pt x="1999" y="4306"/>
                </a:lnTo>
                <a:lnTo>
                  <a:pt x="2008" y="4275"/>
                </a:lnTo>
                <a:lnTo>
                  <a:pt x="2016" y="4248"/>
                </a:lnTo>
                <a:lnTo>
                  <a:pt x="2034" y="4229"/>
                </a:lnTo>
                <a:lnTo>
                  <a:pt x="2056" y="4215"/>
                </a:lnTo>
                <a:lnTo>
                  <a:pt x="2084" y="4210"/>
                </a:lnTo>
                <a:lnTo>
                  <a:pt x="2110" y="4215"/>
                </a:lnTo>
                <a:lnTo>
                  <a:pt x="2133" y="4229"/>
                </a:lnTo>
                <a:lnTo>
                  <a:pt x="2151" y="4248"/>
                </a:lnTo>
                <a:lnTo>
                  <a:pt x="2159" y="4275"/>
                </a:lnTo>
                <a:lnTo>
                  <a:pt x="2168" y="4306"/>
                </a:lnTo>
                <a:lnTo>
                  <a:pt x="2184" y="4334"/>
                </a:lnTo>
                <a:lnTo>
                  <a:pt x="2205" y="4357"/>
                </a:lnTo>
                <a:lnTo>
                  <a:pt x="2231" y="4376"/>
                </a:lnTo>
                <a:lnTo>
                  <a:pt x="2260" y="4386"/>
                </a:lnTo>
                <a:lnTo>
                  <a:pt x="2294" y="4390"/>
                </a:lnTo>
                <a:lnTo>
                  <a:pt x="2327" y="4386"/>
                </a:lnTo>
                <a:lnTo>
                  <a:pt x="2356" y="4376"/>
                </a:lnTo>
                <a:lnTo>
                  <a:pt x="2381" y="4357"/>
                </a:lnTo>
                <a:lnTo>
                  <a:pt x="2403" y="4334"/>
                </a:lnTo>
                <a:lnTo>
                  <a:pt x="2419" y="4306"/>
                </a:lnTo>
                <a:lnTo>
                  <a:pt x="2428" y="4275"/>
                </a:lnTo>
                <a:lnTo>
                  <a:pt x="2437" y="4248"/>
                </a:lnTo>
                <a:lnTo>
                  <a:pt x="2454" y="4229"/>
                </a:lnTo>
                <a:lnTo>
                  <a:pt x="2477" y="4215"/>
                </a:lnTo>
                <a:lnTo>
                  <a:pt x="2503" y="4210"/>
                </a:lnTo>
                <a:lnTo>
                  <a:pt x="2531" y="4215"/>
                </a:lnTo>
                <a:lnTo>
                  <a:pt x="2553" y="4229"/>
                </a:lnTo>
                <a:lnTo>
                  <a:pt x="2571" y="4248"/>
                </a:lnTo>
                <a:lnTo>
                  <a:pt x="2580" y="4275"/>
                </a:lnTo>
                <a:lnTo>
                  <a:pt x="2588" y="4306"/>
                </a:lnTo>
                <a:lnTo>
                  <a:pt x="2604" y="4334"/>
                </a:lnTo>
                <a:lnTo>
                  <a:pt x="2625" y="4357"/>
                </a:lnTo>
                <a:lnTo>
                  <a:pt x="2651" y="4376"/>
                </a:lnTo>
                <a:lnTo>
                  <a:pt x="2681" y="4386"/>
                </a:lnTo>
                <a:lnTo>
                  <a:pt x="2714" y="4390"/>
                </a:lnTo>
                <a:lnTo>
                  <a:pt x="2749" y="4385"/>
                </a:lnTo>
                <a:lnTo>
                  <a:pt x="2782" y="4371"/>
                </a:lnTo>
                <a:lnTo>
                  <a:pt x="2810" y="4350"/>
                </a:lnTo>
                <a:lnTo>
                  <a:pt x="2831" y="4322"/>
                </a:lnTo>
                <a:lnTo>
                  <a:pt x="2845" y="4290"/>
                </a:lnTo>
                <a:lnTo>
                  <a:pt x="2850" y="4254"/>
                </a:lnTo>
                <a:lnTo>
                  <a:pt x="2845" y="4219"/>
                </a:lnTo>
                <a:lnTo>
                  <a:pt x="2833" y="4187"/>
                </a:lnTo>
                <a:lnTo>
                  <a:pt x="2513" y="3552"/>
                </a:lnTo>
                <a:lnTo>
                  <a:pt x="811" y="3552"/>
                </a:lnTo>
                <a:close/>
                <a:moveTo>
                  <a:pt x="3310" y="2074"/>
                </a:moveTo>
                <a:lnTo>
                  <a:pt x="3279" y="2079"/>
                </a:lnTo>
                <a:lnTo>
                  <a:pt x="3253" y="2093"/>
                </a:lnTo>
                <a:lnTo>
                  <a:pt x="3232" y="2114"/>
                </a:lnTo>
                <a:lnTo>
                  <a:pt x="3218" y="2140"/>
                </a:lnTo>
                <a:lnTo>
                  <a:pt x="3214" y="2171"/>
                </a:lnTo>
                <a:lnTo>
                  <a:pt x="3214" y="2622"/>
                </a:lnTo>
                <a:lnTo>
                  <a:pt x="3218" y="2651"/>
                </a:lnTo>
                <a:lnTo>
                  <a:pt x="3232" y="2679"/>
                </a:lnTo>
                <a:lnTo>
                  <a:pt x="3253" y="2700"/>
                </a:lnTo>
                <a:lnTo>
                  <a:pt x="3279" y="2712"/>
                </a:lnTo>
                <a:lnTo>
                  <a:pt x="3310" y="2718"/>
                </a:lnTo>
                <a:lnTo>
                  <a:pt x="3732" y="2718"/>
                </a:lnTo>
                <a:lnTo>
                  <a:pt x="3764" y="2712"/>
                </a:lnTo>
                <a:lnTo>
                  <a:pt x="3790" y="2700"/>
                </a:lnTo>
                <a:lnTo>
                  <a:pt x="3811" y="2679"/>
                </a:lnTo>
                <a:lnTo>
                  <a:pt x="3825" y="2651"/>
                </a:lnTo>
                <a:lnTo>
                  <a:pt x="3830" y="2622"/>
                </a:lnTo>
                <a:lnTo>
                  <a:pt x="3830" y="2171"/>
                </a:lnTo>
                <a:lnTo>
                  <a:pt x="3825" y="2140"/>
                </a:lnTo>
                <a:lnTo>
                  <a:pt x="3811" y="2114"/>
                </a:lnTo>
                <a:lnTo>
                  <a:pt x="3790" y="2093"/>
                </a:lnTo>
                <a:lnTo>
                  <a:pt x="3764" y="2079"/>
                </a:lnTo>
                <a:lnTo>
                  <a:pt x="3732" y="2074"/>
                </a:lnTo>
                <a:lnTo>
                  <a:pt x="3310" y="2074"/>
                </a:lnTo>
                <a:close/>
                <a:moveTo>
                  <a:pt x="2002" y="2074"/>
                </a:moveTo>
                <a:lnTo>
                  <a:pt x="1973" y="2079"/>
                </a:lnTo>
                <a:lnTo>
                  <a:pt x="1947" y="2093"/>
                </a:lnTo>
                <a:lnTo>
                  <a:pt x="1926" y="2114"/>
                </a:lnTo>
                <a:lnTo>
                  <a:pt x="1912" y="2140"/>
                </a:lnTo>
                <a:lnTo>
                  <a:pt x="1906" y="2171"/>
                </a:lnTo>
                <a:lnTo>
                  <a:pt x="1906" y="2622"/>
                </a:lnTo>
                <a:lnTo>
                  <a:pt x="1912" y="2651"/>
                </a:lnTo>
                <a:lnTo>
                  <a:pt x="1926" y="2679"/>
                </a:lnTo>
                <a:lnTo>
                  <a:pt x="1947" y="2700"/>
                </a:lnTo>
                <a:lnTo>
                  <a:pt x="1973" y="2712"/>
                </a:lnTo>
                <a:lnTo>
                  <a:pt x="2002" y="2718"/>
                </a:lnTo>
                <a:lnTo>
                  <a:pt x="2426" y="2718"/>
                </a:lnTo>
                <a:lnTo>
                  <a:pt x="2456" y="2712"/>
                </a:lnTo>
                <a:lnTo>
                  <a:pt x="2482" y="2700"/>
                </a:lnTo>
                <a:lnTo>
                  <a:pt x="2503" y="2679"/>
                </a:lnTo>
                <a:lnTo>
                  <a:pt x="2517" y="2651"/>
                </a:lnTo>
                <a:lnTo>
                  <a:pt x="2522" y="2622"/>
                </a:lnTo>
                <a:lnTo>
                  <a:pt x="2522" y="2171"/>
                </a:lnTo>
                <a:lnTo>
                  <a:pt x="2517" y="2140"/>
                </a:lnTo>
                <a:lnTo>
                  <a:pt x="2503" y="2114"/>
                </a:lnTo>
                <a:lnTo>
                  <a:pt x="2482" y="2093"/>
                </a:lnTo>
                <a:lnTo>
                  <a:pt x="2456" y="2079"/>
                </a:lnTo>
                <a:lnTo>
                  <a:pt x="2426" y="2074"/>
                </a:lnTo>
                <a:lnTo>
                  <a:pt x="2002" y="2074"/>
                </a:lnTo>
                <a:close/>
                <a:moveTo>
                  <a:pt x="710" y="2074"/>
                </a:moveTo>
                <a:lnTo>
                  <a:pt x="679" y="2079"/>
                </a:lnTo>
                <a:lnTo>
                  <a:pt x="653" y="2093"/>
                </a:lnTo>
                <a:lnTo>
                  <a:pt x="632" y="2114"/>
                </a:lnTo>
                <a:lnTo>
                  <a:pt x="618" y="2140"/>
                </a:lnTo>
                <a:lnTo>
                  <a:pt x="612" y="2171"/>
                </a:lnTo>
                <a:lnTo>
                  <a:pt x="612" y="2622"/>
                </a:lnTo>
                <a:lnTo>
                  <a:pt x="618" y="2651"/>
                </a:lnTo>
                <a:lnTo>
                  <a:pt x="632" y="2679"/>
                </a:lnTo>
                <a:lnTo>
                  <a:pt x="653" y="2700"/>
                </a:lnTo>
                <a:lnTo>
                  <a:pt x="679" y="2712"/>
                </a:lnTo>
                <a:lnTo>
                  <a:pt x="710" y="2718"/>
                </a:lnTo>
                <a:lnTo>
                  <a:pt x="1132" y="2718"/>
                </a:lnTo>
                <a:lnTo>
                  <a:pt x="1163" y="2712"/>
                </a:lnTo>
                <a:lnTo>
                  <a:pt x="1190" y="2700"/>
                </a:lnTo>
                <a:lnTo>
                  <a:pt x="1211" y="2679"/>
                </a:lnTo>
                <a:lnTo>
                  <a:pt x="1225" y="2651"/>
                </a:lnTo>
                <a:lnTo>
                  <a:pt x="1230" y="2622"/>
                </a:lnTo>
                <a:lnTo>
                  <a:pt x="1230" y="2171"/>
                </a:lnTo>
                <a:lnTo>
                  <a:pt x="1225" y="2140"/>
                </a:lnTo>
                <a:lnTo>
                  <a:pt x="1211" y="2114"/>
                </a:lnTo>
                <a:lnTo>
                  <a:pt x="1190" y="2093"/>
                </a:lnTo>
                <a:lnTo>
                  <a:pt x="1163" y="2079"/>
                </a:lnTo>
                <a:lnTo>
                  <a:pt x="1132" y="2074"/>
                </a:lnTo>
                <a:lnTo>
                  <a:pt x="710" y="2074"/>
                </a:lnTo>
                <a:close/>
                <a:moveTo>
                  <a:pt x="3310" y="1920"/>
                </a:moveTo>
                <a:lnTo>
                  <a:pt x="3732" y="1920"/>
                </a:lnTo>
                <a:lnTo>
                  <a:pt x="3783" y="1925"/>
                </a:lnTo>
                <a:lnTo>
                  <a:pt x="3830" y="1941"/>
                </a:lnTo>
                <a:lnTo>
                  <a:pt x="3874" y="1964"/>
                </a:lnTo>
                <a:lnTo>
                  <a:pt x="3910" y="1993"/>
                </a:lnTo>
                <a:lnTo>
                  <a:pt x="3940" y="2032"/>
                </a:lnTo>
                <a:lnTo>
                  <a:pt x="3964" y="2074"/>
                </a:lnTo>
                <a:lnTo>
                  <a:pt x="3978" y="2121"/>
                </a:lnTo>
                <a:lnTo>
                  <a:pt x="3984" y="2171"/>
                </a:lnTo>
                <a:lnTo>
                  <a:pt x="3984" y="2622"/>
                </a:lnTo>
                <a:lnTo>
                  <a:pt x="3978" y="2672"/>
                </a:lnTo>
                <a:lnTo>
                  <a:pt x="3964" y="2719"/>
                </a:lnTo>
                <a:lnTo>
                  <a:pt x="3940" y="2761"/>
                </a:lnTo>
                <a:lnTo>
                  <a:pt x="3910" y="2798"/>
                </a:lnTo>
                <a:lnTo>
                  <a:pt x="3874" y="2829"/>
                </a:lnTo>
                <a:lnTo>
                  <a:pt x="3830" y="2852"/>
                </a:lnTo>
                <a:lnTo>
                  <a:pt x="3783" y="2868"/>
                </a:lnTo>
                <a:lnTo>
                  <a:pt x="3732" y="2871"/>
                </a:lnTo>
                <a:lnTo>
                  <a:pt x="3310" y="2871"/>
                </a:lnTo>
                <a:lnTo>
                  <a:pt x="3260" y="2868"/>
                </a:lnTo>
                <a:lnTo>
                  <a:pt x="3213" y="2852"/>
                </a:lnTo>
                <a:lnTo>
                  <a:pt x="3171" y="2829"/>
                </a:lnTo>
                <a:lnTo>
                  <a:pt x="3134" y="2798"/>
                </a:lnTo>
                <a:lnTo>
                  <a:pt x="3103" y="2761"/>
                </a:lnTo>
                <a:lnTo>
                  <a:pt x="3080" y="2719"/>
                </a:lnTo>
                <a:lnTo>
                  <a:pt x="3064" y="2672"/>
                </a:lnTo>
                <a:lnTo>
                  <a:pt x="3059" y="2622"/>
                </a:lnTo>
                <a:lnTo>
                  <a:pt x="3059" y="2171"/>
                </a:lnTo>
                <a:lnTo>
                  <a:pt x="3064" y="2121"/>
                </a:lnTo>
                <a:lnTo>
                  <a:pt x="3080" y="2074"/>
                </a:lnTo>
                <a:lnTo>
                  <a:pt x="3103" y="2032"/>
                </a:lnTo>
                <a:lnTo>
                  <a:pt x="3134" y="1993"/>
                </a:lnTo>
                <a:lnTo>
                  <a:pt x="3171" y="1964"/>
                </a:lnTo>
                <a:lnTo>
                  <a:pt x="3213" y="1941"/>
                </a:lnTo>
                <a:lnTo>
                  <a:pt x="3260" y="1925"/>
                </a:lnTo>
                <a:lnTo>
                  <a:pt x="3310" y="1920"/>
                </a:lnTo>
                <a:close/>
                <a:moveTo>
                  <a:pt x="2002" y="1920"/>
                </a:moveTo>
                <a:lnTo>
                  <a:pt x="2426" y="1920"/>
                </a:lnTo>
                <a:lnTo>
                  <a:pt x="2477" y="1925"/>
                </a:lnTo>
                <a:lnTo>
                  <a:pt x="2524" y="1941"/>
                </a:lnTo>
                <a:lnTo>
                  <a:pt x="2566" y="1964"/>
                </a:lnTo>
                <a:lnTo>
                  <a:pt x="2602" y="1993"/>
                </a:lnTo>
                <a:lnTo>
                  <a:pt x="2634" y="2032"/>
                </a:lnTo>
                <a:lnTo>
                  <a:pt x="2656" y="2074"/>
                </a:lnTo>
                <a:lnTo>
                  <a:pt x="2670" y="2121"/>
                </a:lnTo>
                <a:lnTo>
                  <a:pt x="2676" y="2171"/>
                </a:lnTo>
                <a:lnTo>
                  <a:pt x="2676" y="2622"/>
                </a:lnTo>
                <a:lnTo>
                  <a:pt x="2670" y="2672"/>
                </a:lnTo>
                <a:lnTo>
                  <a:pt x="2656" y="2719"/>
                </a:lnTo>
                <a:lnTo>
                  <a:pt x="2634" y="2761"/>
                </a:lnTo>
                <a:lnTo>
                  <a:pt x="2602" y="2798"/>
                </a:lnTo>
                <a:lnTo>
                  <a:pt x="2566" y="2829"/>
                </a:lnTo>
                <a:lnTo>
                  <a:pt x="2524" y="2852"/>
                </a:lnTo>
                <a:lnTo>
                  <a:pt x="2477" y="2868"/>
                </a:lnTo>
                <a:lnTo>
                  <a:pt x="2426" y="2871"/>
                </a:lnTo>
                <a:lnTo>
                  <a:pt x="2002" y="2871"/>
                </a:lnTo>
                <a:lnTo>
                  <a:pt x="1952" y="2868"/>
                </a:lnTo>
                <a:lnTo>
                  <a:pt x="1905" y="2852"/>
                </a:lnTo>
                <a:lnTo>
                  <a:pt x="1863" y="2829"/>
                </a:lnTo>
                <a:lnTo>
                  <a:pt x="1826" y="2798"/>
                </a:lnTo>
                <a:lnTo>
                  <a:pt x="1795" y="2761"/>
                </a:lnTo>
                <a:lnTo>
                  <a:pt x="1772" y="2719"/>
                </a:lnTo>
                <a:lnTo>
                  <a:pt x="1758" y="2672"/>
                </a:lnTo>
                <a:lnTo>
                  <a:pt x="1753" y="2622"/>
                </a:lnTo>
                <a:lnTo>
                  <a:pt x="1753" y="2171"/>
                </a:lnTo>
                <a:lnTo>
                  <a:pt x="1758" y="2121"/>
                </a:lnTo>
                <a:lnTo>
                  <a:pt x="1772" y="2074"/>
                </a:lnTo>
                <a:lnTo>
                  <a:pt x="1795" y="2032"/>
                </a:lnTo>
                <a:lnTo>
                  <a:pt x="1826" y="1993"/>
                </a:lnTo>
                <a:lnTo>
                  <a:pt x="1863" y="1964"/>
                </a:lnTo>
                <a:lnTo>
                  <a:pt x="1905" y="1941"/>
                </a:lnTo>
                <a:lnTo>
                  <a:pt x="1952" y="1925"/>
                </a:lnTo>
                <a:lnTo>
                  <a:pt x="2002" y="1920"/>
                </a:lnTo>
                <a:close/>
                <a:moveTo>
                  <a:pt x="710" y="1920"/>
                </a:moveTo>
                <a:lnTo>
                  <a:pt x="1132" y="1920"/>
                </a:lnTo>
                <a:lnTo>
                  <a:pt x="1183" y="1925"/>
                </a:lnTo>
                <a:lnTo>
                  <a:pt x="1230" y="1941"/>
                </a:lnTo>
                <a:lnTo>
                  <a:pt x="1272" y="1964"/>
                </a:lnTo>
                <a:lnTo>
                  <a:pt x="1310" y="1993"/>
                </a:lnTo>
                <a:lnTo>
                  <a:pt x="1340" y="2032"/>
                </a:lnTo>
                <a:lnTo>
                  <a:pt x="1364" y="2074"/>
                </a:lnTo>
                <a:lnTo>
                  <a:pt x="1378" y="2121"/>
                </a:lnTo>
                <a:lnTo>
                  <a:pt x="1383" y="2171"/>
                </a:lnTo>
                <a:lnTo>
                  <a:pt x="1383" y="2622"/>
                </a:lnTo>
                <a:lnTo>
                  <a:pt x="1378" y="2672"/>
                </a:lnTo>
                <a:lnTo>
                  <a:pt x="1364" y="2719"/>
                </a:lnTo>
                <a:lnTo>
                  <a:pt x="1340" y="2761"/>
                </a:lnTo>
                <a:lnTo>
                  <a:pt x="1310" y="2798"/>
                </a:lnTo>
                <a:lnTo>
                  <a:pt x="1272" y="2829"/>
                </a:lnTo>
                <a:lnTo>
                  <a:pt x="1230" y="2852"/>
                </a:lnTo>
                <a:lnTo>
                  <a:pt x="1183" y="2868"/>
                </a:lnTo>
                <a:lnTo>
                  <a:pt x="1132" y="2871"/>
                </a:lnTo>
                <a:lnTo>
                  <a:pt x="710" y="2871"/>
                </a:lnTo>
                <a:lnTo>
                  <a:pt x="659" y="2868"/>
                </a:lnTo>
                <a:lnTo>
                  <a:pt x="612" y="2852"/>
                </a:lnTo>
                <a:lnTo>
                  <a:pt x="571" y="2829"/>
                </a:lnTo>
                <a:lnTo>
                  <a:pt x="532" y="2798"/>
                </a:lnTo>
                <a:lnTo>
                  <a:pt x="503" y="2761"/>
                </a:lnTo>
                <a:lnTo>
                  <a:pt x="480" y="2719"/>
                </a:lnTo>
                <a:lnTo>
                  <a:pt x="464" y="2672"/>
                </a:lnTo>
                <a:lnTo>
                  <a:pt x="459" y="2622"/>
                </a:lnTo>
                <a:lnTo>
                  <a:pt x="459" y="2171"/>
                </a:lnTo>
                <a:lnTo>
                  <a:pt x="464" y="2121"/>
                </a:lnTo>
                <a:lnTo>
                  <a:pt x="480" y="2074"/>
                </a:lnTo>
                <a:lnTo>
                  <a:pt x="503" y="2032"/>
                </a:lnTo>
                <a:lnTo>
                  <a:pt x="532" y="1993"/>
                </a:lnTo>
                <a:lnTo>
                  <a:pt x="571" y="1964"/>
                </a:lnTo>
                <a:lnTo>
                  <a:pt x="612" y="1941"/>
                </a:lnTo>
                <a:lnTo>
                  <a:pt x="659" y="1925"/>
                </a:lnTo>
                <a:lnTo>
                  <a:pt x="710" y="1920"/>
                </a:lnTo>
                <a:close/>
                <a:moveTo>
                  <a:pt x="3310" y="836"/>
                </a:moveTo>
                <a:lnTo>
                  <a:pt x="3279" y="841"/>
                </a:lnTo>
                <a:lnTo>
                  <a:pt x="3253" y="855"/>
                </a:lnTo>
                <a:lnTo>
                  <a:pt x="3232" y="876"/>
                </a:lnTo>
                <a:lnTo>
                  <a:pt x="3218" y="902"/>
                </a:lnTo>
                <a:lnTo>
                  <a:pt x="3214" y="932"/>
                </a:lnTo>
                <a:lnTo>
                  <a:pt x="3214" y="1382"/>
                </a:lnTo>
                <a:lnTo>
                  <a:pt x="3218" y="1414"/>
                </a:lnTo>
                <a:lnTo>
                  <a:pt x="3232" y="1440"/>
                </a:lnTo>
                <a:lnTo>
                  <a:pt x="3253" y="1461"/>
                </a:lnTo>
                <a:lnTo>
                  <a:pt x="3279" y="1475"/>
                </a:lnTo>
                <a:lnTo>
                  <a:pt x="3310" y="1480"/>
                </a:lnTo>
                <a:lnTo>
                  <a:pt x="3732" y="1480"/>
                </a:lnTo>
                <a:lnTo>
                  <a:pt x="3764" y="1475"/>
                </a:lnTo>
                <a:lnTo>
                  <a:pt x="3790" y="1461"/>
                </a:lnTo>
                <a:lnTo>
                  <a:pt x="3811" y="1440"/>
                </a:lnTo>
                <a:lnTo>
                  <a:pt x="3825" y="1414"/>
                </a:lnTo>
                <a:lnTo>
                  <a:pt x="3830" y="1382"/>
                </a:lnTo>
                <a:lnTo>
                  <a:pt x="3830" y="932"/>
                </a:lnTo>
                <a:lnTo>
                  <a:pt x="3825" y="902"/>
                </a:lnTo>
                <a:lnTo>
                  <a:pt x="3811" y="876"/>
                </a:lnTo>
                <a:lnTo>
                  <a:pt x="3790" y="855"/>
                </a:lnTo>
                <a:lnTo>
                  <a:pt x="3764" y="841"/>
                </a:lnTo>
                <a:lnTo>
                  <a:pt x="3732" y="836"/>
                </a:lnTo>
                <a:lnTo>
                  <a:pt x="3310" y="836"/>
                </a:lnTo>
                <a:close/>
                <a:moveTo>
                  <a:pt x="2002" y="836"/>
                </a:moveTo>
                <a:lnTo>
                  <a:pt x="1973" y="841"/>
                </a:lnTo>
                <a:lnTo>
                  <a:pt x="1947" y="855"/>
                </a:lnTo>
                <a:lnTo>
                  <a:pt x="1926" y="876"/>
                </a:lnTo>
                <a:lnTo>
                  <a:pt x="1912" y="902"/>
                </a:lnTo>
                <a:lnTo>
                  <a:pt x="1906" y="932"/>
                </a:lnTo>
                <a:lnTo>
                  <a:pt x="1906" y="1382"/>
                </a:lnTo>
                <a:lnTo>
                  <a:pt x="1912" y="1414"/>
                </a:lnTo>
                <a:lnTo>
                  <a:pt x="1926" y="1440"/>
                </a:lnTo>
                <a:lnTo>
                  <a:pt x="1947" y="1461"/>
                </a:lnTo>
                <a:lnTo>
                  <a:pt x="1973" y="1475"/>
                </a:lnTo>
                <a:lnTo>
                  <a:pt x="2002" y="1480"/>
                </a:lnTo>
                <a:lnTo>
                  <a:pt x="2426" y="1480"/>
                </a:lnTo>
                <a:lnTo>
                  <a:pt x="2456" y="1475"/>
                </a:lnTo>
                <a:lnTo>
                  <a:pt x="2482" y="1461"/>
                </a:lnTo>
                <a:lnTo>
                  <a:pt x="2503" y="1440"/>
                </a:lnTo>
                <a:lnTo>
                  <a:pt x="2517" y="1414"/>
                </a:lnTo>
                <a:lnTo>
                  <a:pt x="2522" y="1382"/>
                </a:lnTo>
                <a:lnTo>
                  <a:pt x="2522" y="932"/>
                </a:lnTo>
                <a:lnTo>
                  <a:pt x="2517" y="902"/>
                </a:lnTo>
                <a:lnTo>
                  <a:pt x="2503" y="876"/>
                </a:lnTo>
                <a:lnTo>
                  <a:pt x="2482" y="855"/>
                </a:lnTo>
                <a:lnTo>
                  <a:pt x="2456" y="841"/>
                </a:lnTo>
                <a:lnTo>
                  <a:pt x="2426" y="836"/>
                </a:lnTo>
                <a:lnTo>
                  <a:pt x="2002" y="836"/>
                </a:lnTo>
                <a:close/>
                <a:moveTo>
                  <a:pt x="710" y="836"/>
                </a:moveTo>
                <a:lnTo>
                  <a:pt x="679" y="841"/>
                </a:lnTo>
                <a:lnTo>
                  <a:pt x="653" y="855"/>
                </a:lnTo>
                <a:lnTo>
                  <a:pt x="632" y="876"/>
                </a:lnTo>
                <a:lnTo>
                  <a:pt x="618" y="902"/>
                </a:lnTo>
                <a:lnTo>
                  <a:pt x="612" y="932"/>
                </a:lnTo>
                <a:lnTo>
                  <a:pt x="612" y="1382"/>
                </a:lnTo>
                <a:lnTo>
                  <a:pt x="618" y="1414"/>
                </a:lnTo>
                <a:lnTo>
                  <a:pt x="632" y="1440"/>
                </a:lnTo>
                <a:lnTo>
                  <a:pt x="653" y="1461"/>
                </a:lnTo>
                <a:lnTo>
                  <a:pt x="679" y="1475"/>
                </a:lnTo>
                <a:lnTo>
                  <a:pt x="710" y="1480"/>
                </a:lnTo>
                <a:lnTo>
                  <a:pt x="1132" y="1480"/>
                </a:lnTo>
                <a:lnTo>
                  <a:pt x="1163" y="1475"/>
                </a:lnTo>
                <a:lnTo>
                  <a:pt x="1190" y="1461"/>
                </a:lnTo>
                <a:lnTo>
                  <a:pt x="1211" y="1440"/>
                </a:lnTo>
                <a:lnTo>
                  <a:pt x="1225" y="1414"/>
                </a:lnTo>
                <a:lnTo>
                  <a:pt x="1230" y="1382"/>
                </a:lnTo>
                <a:lnTo>
                  <a:pt x="1230" y="932"/>
                </a:lnTo>
                <a:lnTo>
                  <a:pt x="1225" y="902"/>
                </a:lnTo>
                <a:lnTo>
                  <a:pt x="1211" y="876"/>
                </a:lnTo>
                <a:lnTo>
                  <a:pt x="1190" y="855"/>
                </a:lnTo>
                <a:lnTo>
                  <a:pt x="1163" y="841"/>
                </a:lnTo>
                <a:lnTo>
                  <a:pt x="1132" y="836"/>
                </a:lnTo>
                <a:lnTo>
                  <a:pt x="710" y="836"/>
                </a:lnTo>
                <a:close/>
                <a:moveTo>
                  <a:pt x="3310" y="682"/>
                </a:moveTo>
                <a:lnTo>
                  <a:pt x="3732" y="682"/>
                </a:lnTo>
                <a:lnTo>
                  <a:pt x="3783" y="688"/>
                </a:lnTo>
                <a:lnTo>
                  <a:pt x="3830" y="702"/>
                </a:lnTo>
                <a:lnTo>
                  <a:pt x="3874" y="724"/>
                </a:lnTo>
                <a:lnTo>
                  <a:pt x="3910" y="756"/>
                </a:lnTo>
                <a:lnTo>
                  <a:pt x="3940" y="792"/>
                </a:lnTo>
                <a:lnTo>
                  <a:pt x="3964" y="834"/>
                </a:lnTo>
                <a:lnTo>
                  <a:pt x="3978" y="881"/>
                </a:lnTo>
                <a:lnTo>
                  <a:pt x="3984" y="932"/>
                </a:lnTo>
                <a:lnTo>
                  <a:pt x="3984" y="1382"/>
                </a:lnTo>
                <a:lnTo>
                  <a:pt x="3978" y="1433"/>
                </a:lnTo>
                <a:lnTo>
                  <a:pt x="3964" y="1480"/>
                </a:lnTo>
                <a:lnTo>
                  <a:pt x="3940" y="1522"/>
                </a:lnTo>
                <a:lnTo>
                  <a:pt x="3910" y="1560"/>
                </a:lnTo>
                <a:lnTo>
                  <a:pt x="3874" y="1590"/>
                </a:lnTo>
                <a:lnTo>
                  <a:pt x="3830" y="1615"/>
                </a:lnTo>
                <a:lnTo>
                  <a:pt x="3783" y="1629"/>
                </a:lnTo>
                <a:lnTo>
                  <a:pt x="3732" y="1634"/>
                </a:lnTo>
                <a:lnTo>
                  <a:pt x="3310" y="1634"/>
                </a:lnTo>
                <a:lnTo>
                  <a:pt x="3260" y="1629"/>
                </a:lnTo>
                <a:lnTo>
                  <a:pt x="3213" y="1615"/>
                </a:lnTo>
                <a:lnTo>
                  <a:pt x="3171" y="1590"/>
                </a:lnTo>
                <a:lnTo>
                  <a:pt x="3134" y="1560"/>
                </a:lnTo>
                <a:lnTo>
                  <a:pt x="3103" y="1522"/>
                </a:lnTo>
                <a:lnTo>
                  <a:pt x="3080" y="1480"/>
                </a:lnTo>
                <a:lnTo>
                  <a:pt x="3064" y="1433"/>
                </a:lnTo>
                <a:lnTo>
                  <a:pt x="3059" y="1382"/>
                </a:lnTo>
                <a:lnTo>
                  <a:pt x="3059" y="932"/>
                </a:lnTo>
                <a:lnTo>
                  <a:pt x="3064" y="881"/>
                </a:lnTo>
                <a:lnTo>
                  <a:pt x="3080" y="834"/>
                </a:lnTo>
                <a:lnTo>
                  <a:pt x="3103" y="792"/>
                </a:lnTo>
                <a:lnTo>
                  <a:pt x="3134" y="756"/>
                </a:lnTo>
                <a:lnTo>
                  <a:pt x="3171" y="724"/>
                </a:lnTo>
                <a:lnTo>
                  <a:pt x="3213" y="702"/>
                </a:lnTo>
                <a:lnTo>
                  <a:pt x="3260" y="688"/>
                </a:lnTo>
                <a:lnTo>
                  <a:pt x="3310" y="682"/>
                </a:lnTo>
                <a:close/>
                <a:moveTo>
                  <a:pt x="2002" y="682"/>
                </a:moveTo>
                <a:lnTo>
                  <a:pt x="2426" y="682"/>
                </a:lnTo>
                <a:lnTo>
                  <a:pt x="2477" y="688"/>
                </a:lnTo>
                <a:lnTo>
                  <a:pt x="2524" y="702"/>
                </a:lnTo>
                <a:lnTo>
                  <a:pt x="2566" y="724"/>
                </a:lnTo>
                <a:lnTo>
                  <a:pt x="2602" y="756"/>
                </a:lnTo>
                <a:lnTo>
                  <a:pt x="2634" y="792"/>
                </a:lnTo>
                <a:lnTo>
                  <a:pt x="2656" y="834"/>
                </a:lnTo>
                <a:lnTo>
                  <a:pt x="2670" y="881"/>
                </a:lnTo>
                <a:lnTo>
                  <a:pt x="2676" y="932"/>
                </a:lnTo>
                <a:lnTo>
                  <a:pt x="2676" y="1382"/>
                </a:lnTo>
                <a:lnTo>
                  <a:pt x="2670" y="1433"/>
                </a:lnTo>
                <a:lnTo>
                  <a:pt x="2656" y="1480"/>
                </a:lnTo>
                <a:lnTo>
                  <a:pt x="2634" y="1522"/>
                </a:lnTo>
                <a:lnTo>
                  <a:pt x="2602" y="1560"/>
                </a:lnTo>
                <a:lnTo>
                  <a:pt x="2566" y="1590"/>
                </a:lnTo>
                <a:lnTo>
                  <a:pt x="2524" y="1615"/>
                </a:lnTo>
                <a:lnTo>
                  <a:pt x="2477" y="1629"/>
                </a:lnTo>
                <a:lnTo>
                  <a:pt x="2426" y="1634"/>
                </a:lnTo>
                <a:lnTo>
                  <a:pt x="2002" y="1634"/>
                </a:lnTo>
                <a:lnTo>
                  <a:pt x="1952" y="1629"/>
                </a:lnTo>
                <a:lnTo>
                  <a:pt x="1905" y="1615"/>
                </a:lnTo>
                <a:lnTo>
                  <a:pt x="1863" y="1590"/>
                </a:lnTo>
                <a:lnTo>
                  <a:pt x="1826" y="1560"/>
                </a:lnTo>
                <a:lnTo>
                  <a:pt x="1795" y="1522"/>
                </a:lnTo>
                <a:lnTo>
                  <a:pt x="1772" y="1480"/>
                </a:lnTo>
                <a:lnTo>
                  <a:pt x="1758" y="1433"/>
                </a:lnTo>
                <a:lnTo>
                  <a:pt x="1753" y="1382"/>
                </a:lnTo>
                <a:lnTo>
                  <a:pt x="1753" y="932"/>
                </a:lnTo>
                <a:lnTo>
                  <a:pt x="1758" y="881"/>
                </a:lnTo>
                <a:lnTo>
                  <a:pt x="1772" y="834"/>
                </a:lnTo>
                <a:lnTo>
                  <a:pt x="1795" y="792"/>
                </a:lnTo>
                <a:lnTo>
                  <a:pt x="1826" y="756"/>
                </a:lnTo>
                <a:lnTo>
                  <a:pt x="1863" y="724"/>
                </a:lnTo>
                <a:lnTo>
                  <a:pt x="1905" y="702"/>
                </a:lnTo>
                <a:lnTo>
                  <a:pt x="1952" y="688"/>
                </a:lnTo>
                <a:lnTo>
                  <a:pt x="2002" y="682"/>
                </a:lnTo>
                <a:close/>
                <a:moveTo>
                  <a:pt x="710" y="682"/>
                </a:moveTo>
                <a:lnTo>
                  <a:pt x="1132" y="682"/>
                </a:lnTo>
                <a:lnTo>
                  <a:pt x="1183" y="688"/>
                </a:lnTo>
                <a:lnTo>
                  <a:pt x="1230" y="702"/>
                </a:lnTo>
                <a:lnTo>
                  <a:pt x="1272" y="724"/>
                </a:lnTo>
                <a:lnTo>
                  <a:pt x="1310" y="756"/>
                </a:lnTo>
                <a:lnTo>
                  <a:pt x="1340" y="792"/>
                </a:lnTo>
                <a:lnTo>
                  <a:pt x="1364" y="834"/>
                </a:lnTo>
                <a:lnTo>
                  <a:pt x="1378" y="881"/>
                </a:lnTo>
                <a:lnTo>
                  <a:pt x="1383" y="932"/>
                </a:lnTo>
                <a:lnTo>
                  <a:pt x="1383" y="1382"/>
                </a:lnTo>
                <a:lnTo>
                  <a:pt x="1378" y="1433"/>
                </a:lnTo>
                <a:lnTo>
                  <a:pt x="1364" y="1480"/>
                </a:lnTo>
                <a:lnTo>
                  <a:pt x="1340" y="1522"/>
                </a:lnTo>
                <a:lnTo>
                  <a:pt x="1310" y="1560"/>
                </a:lnTo>
                <a:lnTo>
                  <a:pt x="1272" y="1590"/>
                </a:lnTo>
                <a:lnTo>
                  <a:pt x="1230" y="1615"/>
                </a:lnTo>
                <a:lnTo>
                  <a:pt x="1183" y="1629"/>
                </a:lnTo>
                <a:lnTo>
                  <a:pt x="1132" y="1634"/>
                </a:lnTo>
                <a:lnTo>
                  <a:pt x="710" y="1634"/>
                </a:lnTo>
                <a:lnTo>
                  <a:pt x="659" y="1629"/>
                </a:lnTo>
                <a:lnTo>
                  <a:pt x="612" y="1615"/>
                </a:lnTo>
                <a:lnTo>
                  <a:pt x="571" y="1590"/>
                </a:lnTo>
                <a:lnTo>
                  <a:pt x="532" y="1560"/>
                </a:lnTo>
                <a:lnTo>
                  <a:pt x="503" y="1522"/>
                </a:lnTo>
                <a:lnTo>
                  <a:pt x="480" y="1480"/>
                </a:lnTo>
                <a:lnTo>
                  <a:pt x="464" y="1433"/>
                </a:lnTo>
                <a:lnTo>
                  <a:pt x="459" y="1382"/>
                </a:lnTo>
                <a:lnTo>
                  <a:pt x="459" y="932"/>
                </a:lnTo>
                <a:lnTo>
                  <a:pt x="464" y="881"/>
                </a:lnTo>
                <a:lnTo>
                  <a:pt x="480" y="834"/>
                </a:lnTo>
                <a:lnTo>
                  <a:pt x="503" y="792"/>
                </a:lnTo>
                <a:lnTo>
                  <a:pt x="532" y="756"/>
                </a:lnTo>
                <a:lnTo>
                  <a:pt x="571" y="724"/>
                </a:lnTo>
                <a:lnTo>
                  <a:pt x="612" y="702"/>
                </a:lnTo>
                <a:lnTo>
                  <a:pt x="659" y="688"/>
                </a:lnTo>
                <a:lnTo>
                  <a:pt x="710" y="682"/>
                </a:lnTo>
                <a:close/>
                <a:moveTo>
                  <a:pt x="405" y="154"/>
                </a:moveTo>
                <a:lnTo>
                  <a:pt x="354" y="159"/>
                </a:lnTo>
                <a:lnTo>
                  <a:pt x="307" y="173"/>
                </a:lnTo>
                <a:lnTo>
                  <a:pt x="265" y="197"/>
                </a:lnTo>
                <a:lnTo>
                  <a:pt x="229" y="227"/>
                </a:lnTo>
                <a:lnTo>
                  <a:pt x="197" y="264"/>
                </a:lnTo>
                <a:lnTo>
                  <a:pt x="175" y="307"/>
                </a:lnTo>
                <a:lnTo>
                  <a:pt x="159" y="353"/>
                </a:lnTo>
                <a:lnTo>
                  <a:pt x="155" y="403"/>
                </a:lnTo>
                <a:lnTo>
                  <a:pt x="155" y="5357"/>
                </a:lnTo>
                <a:lnTo>
                  <a:pt x="159" y="5407"/>
                </a:lnTo>
                <a:lnTo>
                  <a:pt x="175" y="5453"/>
                </a:lnTo>
                <a:lnTo>
                  <a:pt x="197" y="5496"/>
                </a:lnTo>
                <a:lnTo>
                  <a:pt x="229" y="5533"/>
                </a:lnTo>
                <a:lnTo>
                  <a:pt x="265" y="5563"/>
                </a:lnTo>
                <a:lnTo>
                  <a:pt x="307" y="5587"/>
                </a:lnTo>
                <a:lnTo>
                  <a:pt x="354" y="5601"/>
                </a:lnTo>
                <a:lnTo>
                  <a:pt x="405" y="5606"/>
                </a:lnTo>
                <a:lnTo>
                  <a:pt x="932" y="5606"/>
                </a:lnTo>
                <a:lnTo>
                  <a:pt x="930" y="4524"/>
                </a:lnTo>
                <a:lnTo>
                  <a:pt x="891" y="4505"/>
                </a:lnTo>
                <a:lnTo>
                  <a:pt x="855" y="4482"/>
                </a:lnTo>
                <a:lnTo>
                  <a:pt x="823" y="4454"/>
                </a:lnTo>
                <a:lnTo>
                  <a:pt x="790" y="4484"/>
                </a:lnTo>
                <a:lnTo>
                  <a:pt x="750" y="4510"/>
                </a:lnTo>
                <a:lnTo>
                  <a:pt x="708" y="4528"/>
                </a:lnTo>
                <a:lnTo>
                  <a:pt x="663" y="4540"/>
                </a:lnTo>
                <a:lnTo>
                  <a:pt x="614" y="4543"/>
                </a:lnTo>
                <a:lnTo>
                  <a:pt x="562" y="4540"/>
                </a:lnTo>
                <a:lnTo>
                  <a:pt x="513" y="4526"/>
                </a:lnTo>
                <a:lnTo>
                  <a:pt x="468" y="4505"/>
                </a:lnTo>
                <a:lnTo>
                  <a:pt x="428" y="4475"/>
                </a:lnTo>
                <a:lnTo>
                  <a:pt x="393" y="4440"/>
                </a:lnTo>
                <a:lnTo>
                  <a:pt x="365" y="4400"/>
                </a:lnTo>
                <a:lnTo>
                  <a:pt x="342" y="4355"/>
                </a:lnTo>
                <a:lnTo>
                  <a:pt x="330" y="4306"/>
                </a:lnTo>
                <a:lnTo>
                  <a:pt x="325" y="4254"/>
                </a:lnTo>
                <a:lnTo>
                  <a:pt x="328" y="4205"/>
                </a:lnTo>
                <a:lnTo>
                  <a:pt x="339" y="4159"/>
                </a:lnTo>
                <a:lnTo>
                  <a:pt x="358" y="4118"/>
                </a:lnTo>
                <a:lnTo>
                  <a:pt x="372" y="4090"/>
                </a:lnTo>
                <a:lnTo>
                  <a:pt x="694" y="3440"/>
                </a:lnTo>
                <a:lnTo>
                  <a:pt x="707" y="3423"/>
                </a:lnTo>
                <a:lnTo>
                  <a:pt x="724" y="3411"/>
                </a:lnTo>
                <a:lnTo>
                  <a:pt x="743" y="3402"/>
                </a:lnTo>
                <a:lnTo>
                  <a:pt x="764" y="3398"/>
                </a:lnTo>
                <a:lnTo>
                  <a:pt x="2562" y="3398"/>
                </a:lnTo>
                <a:lnTo>
                  <a:pt x="2583" y="3402"/>
                </a:lnTo>
                <a:lnTo>
                  <a:pt x="2602" y="3411"/>
                </a:lnTo>
                <a:lnTo>
                  <a:pt x="2618" y="3423"/>
                </a:lnTo>
                <a:lnTo>
                  <a:pt x="2630" y="3440"/>
                </a:lnTo>
                <a:lnTo>
                  <a:pt x="2724" y="3629"/>
                </a:lnTo>
                <a:lnTo>
                  <a:pt x="2766" y="3585"/>
                </a:lnTo>
                <a:lnTo>
                  <a:pt x="2813" y="3550"/>
                </a:lnTo>
                <a:lnTo>
                  <a:pt x="2864" y="3522"/>
                </a:lnTo>
                <a:lnTo>
                  <a:pt x="2918" y="3501"/>
                </a:lnTo>
                <a:lnTo>
                  <a:pt x="2976" y="3489"/>
                </a:lnTo>
                <a:lnTo>
                  <a:pt x="3033" y="3484"/>
                </a:lnTo>
                <a:lnTo>
                  <a:pt x="3617" y="3484"/>
                </a:lnTo>
                <a:lnTo>
                  <a:pt x="3684" y="3489"/>
                </a:lnTo>
                <a:lnTo>
                  <a:pt x="3746" y="3505"/>
                </a:lnTo>
                <a:lnTo>
                  <a:pt x="3804" y="3529"/>
                </a:lnTo>
                <a:lnTo>
                  <a:pt x="3858" y="3562"/>
                </a:lnTo>
                <a:lnTo>
                  <a:pt x="3905" y="3603"/>
                </a:lnTo>
                <a:lnTo>
                  <a:pt x="3945" y="3650"/>
                </a:lnTo>
                <a:lnTo>
                  <a:pt x="3978" y="3704"/>
                </a:lnTo>
                <a:lnTo>
                  <a:pt x="4003" y="3761"/>
                </a:lnTo>
                <a:lnTo>
                  <a:pt x="4018" y="3824"/>
                </a:lnTo>
                <a:lnTo>
                  <a:pt x="4024" y="3891"/>
                </a:lnTo>
                <a:lnTo>
                  <a:pt x="4024" y="5008"/>
                </a:lnTo>
                <a:lnTo>
                  <a:pt x="4018" y="5072"/>
                </a:lnTo>
                <a:lnTo>
                  <a:pt x="4003" y="5135"/>
                </a:lnTo>
                <a:lnTo>
                  <a:pt x="3978" y="5193"/>
                </a:lnTo>
                <a:lnTo>
                  <a:pt x="3945" y="5247"/>
                </a:lnTo>
                <a:lnTo>
                  <a:pt x="3905" y="5294"/>
                </a:lnTo>
                <a:lnTo>
                  <a:pt x="3858" y="5334"/>
                </a:lnTo>
                <a:lnTo>
                  <a:pt x="3804" y="5367"/>
                </a:lnTo>
                <a:lnTo>
                  <a:pt x="3746" y="5392"/>
                </a:lnTo>
                <a:lnTo>
                  <a:pt x="3684" y="5407"/>
                </a:lnTo>
                <a:lnTo>
                  <a:pt x="3617" y="5413"/>
                </a:lnTo>
                <a:lnTo>
                  <a:pt x="3033" y="5413"/>
                </a:lnTo>
                <a:lnTo>
                  <a:pt x="2969" y="5407"/>
                </a:lnTo>
                <a:lnTo>
                  <a:pt x="2906" y="5392"/>
                </a:lnTo>
                <a:lnTo>
                  <a:pt x="2848" y="5367"/>
                </a:lnTo>
                <a:lnTo>
                  <a:pt x="2794" y="5334"/>
                </a:lnTo>
                <a:lnTo>
                  <a:pt x="2747" y="5294"/>
                </a:lnTo>
                <a:lnTo>
                  <a:pt x="2707" y="5247"/>
                </a:lnTo>
                <a:lnTo>
                  <a:pt x="2674" y="5193"/>
                </a:lnTo>
                <a:lnTo>
                  <a:pt x="2649" y="5135"/>
                </a:lnTo>
                <a:lnTo>
                  <a:pt x="2634" y="5072"/>
                </a:lnTo>
                <a:lnTo>
                  <a:pt x="2628" y="5008"/>
                </a:lnTo>
                <a:lnTo>
                  <a:pt x="2628" y="4529"/>
                </a:lnTo>
                <a:lnTo>
                  <a:pt x="2581" y="4512"/>
                </a:lnTo>
                <a:lnTo>
                  <a:pt x="2540" y="4486"/>
                </a:lnTo>
                <a:lnTo>
                  <a:pt x="2503" y="4454"/>
                </a:lnTo>
                <a:lnTo>
                  <a:pt x="2466" y="4486"/>
                </a:lnTo>
                <a:lnTo>
                  <a:pt x="2424" y="4512"/>
                </a:lnTo>
                <a:lnTo>
                  <a:pt x="2377" y="4529"/>
                </a:lnTo>
                <a:lnTo>
                  <a:pt x="2377" y="5606"/>
                </a:lnTo>
                <a:lnTo>
                  <a:pt x="4025" y="5606"/>
                </a:lnTo>
                <a:lnTo>
                  <a:pt x="4074" y="5601"/>
                </a:lnTo>
                <a:lnTo>
                  <a:pt x="4121" y="5587"/>
                </a:lnTo>
                <a:lnTo>
                  <a:pt x="4165" y="5563"/>
                </a:lnTo>
                <a:lnTo>
                  <a:pt x="4202" y="5533"/>
                </a:lnTo>
                <a:lnTo>
                  <a:pt x="4231" y="5496"/>
                </a:lnTo>
                <a:lnTo>
                  <a:pt x="4254" y="5453"/>
                </a:lnTo>
                <a:lnTo>
                  <a:pt x="4270" y="5407"/>
                </a:lnTo>
                <a:lnTo>
                  <a:pt x="4275" y="5357"/>
                </a:lnTo>
                <a:lnTo>
                  <a:pt x="4275" y="403"/>
                </a:lnTo>
                <a:lnTo>
                  <a:pt x="4270" y="353"/>
                </a:lnTo>
                <a:lnTo>
                  <a:pt x="4254" y="307"/>
                </a:lnTo>
                <a:lnTo>
                  <a:pt x="4231" y="264"/>
                </a:lnTo>
                <a:lnTo>
                  <a:pt x="4202" y="227"/>
                </a:lnTo>
                <a:lnTo>
                  <a:pt x="4165" y="197"/>
                </a:lnTo>
                <a:lnTo>
                  <a:pt x="4121" y="173"/>
                </a:lnTo>
                <a:lnTo>
                  <a:pt x="4074" y="159"/>
                </a:lnTo>
                <a:lnTo>
                  <a:pt x="4025" y="154"/>
                </a:lnTo>
                <a:lnTo>
                  <a:pt x="405" y="154"/>
                </a:lnTo>
                <a:close/>
                <a:moveTo>
                  <a:pt x="405" y="0"/>
                </a:moveTo>
                <a:lnTo>
                  <a:pt x="4025" y="0"/>
                </a:lnTo>
                <a:lnTo>
                  <a:pt x="4090" y="5"/>
                </a:lnTo>
                <a:lnTo>
                  <a:pt x="4153" y="21"/>
                </a:lnTo>
                <a:lnTo>
                  <a:pt x="4210" y="45"/>
                </a:lnTo>
                <a:lnTo>
                  <a:pt x="4263" y="79"/>
                </a:lnTo>
                <a:lnTo>
                  <a:pt x="4310" y="119"/>
                </a:lnTo>
                <a:lnTo>
                  <a:pt x="4350" y="166"/>
                </a:lnTo>
                <a:lnTo>
                  <a:pt x="4383" y="218"/>
                </a:lnTo>
                <a:lnTo>
                  <a:pt x="4407" y="276"/>
                </a:lnTo>
                <a:lnTo>
                  <a:pt x="4423" y="339"/>
                </a:lnTo>
                <a:lnTo>
                  <a:pt x="4428" y="403"/>
                </a:lnTo>
                <a:lnTo>
                  <a:pt x="4428" y="5357"/>
                </a:lnTo>
                <a:lnTo>
                  <a:pt x="4423" y="5421"/>
                </a:lnTo>
                <a:lnTo>
                  <a:pt x="4407" y="5484"/>
                </a:lnTo>
                <a:lnTo>
                  <a:pt x="4383" y="5542"/>
                </a:lnTo>
                <a:lnTo>
                  <a:pt x="4350" y="5594"/>
                </a:lnTo>
                <a:lnTo>
                  <a:pt x="4310" y="5641"/>
                </a:lnTo>
                <a:lnTo>
                  <a:pt x="4263" y="5681"/>
                </a:lnTo>
                <a:lnTo>
                  <a:pt x="4210" y="5715"/>
                </a:lnTo>
                <a:lnTo>
                  <a:pt x="4153" y="5739"/>
                </a:lnTo>
                <a:lnTo>
                  <a:pt x="4090" y="5755"/>
                </a:lnTo>
                <a:lnTo>
                  <a:pt x="4025" y="5760"/>
                </a:lnTo>
                <a:lnTo>
                  <a:pt x="2301" y="5760"/>
                </a:lnTo>
                <a:lnTo>
                  <a:pt x="2276" y="5757"/>
                </a:lnTo>
                <a:lnTo>
                  <a:pt x="2255" y="5744"/>
                </a:lnTo>
                <a:lnTo>
                  <a:pt x="2240" y="5729"/>
                </a:lnTo>
                <a:lnTo>
                  <a:pt x="2227" y="5708"/>
                </a:lnTo>
                <a:lnTo>
                  <a:pt x="2224" y="5683"/>
                </a:lnTo>
                <a:lnTo>
                  <a:pt x="2224" y="4535"/>
                </a:lnTo>
                <a:lnTo>
                  <a:pt x="2184" y="4522"/>
                </a:lnTo>
                <a:lnTo>
                  <a:pt x="2147" y="4505"/>
                </a:lnTo>
                <a:lnTo>
                  <a:pt x="2114" y="4482"/>
                </a:lnTo>
                <a:lnTo>
                  <a:pt x="2084" y="4454"/>
                </a:lnTo>
                <a:lnTo>
                  <a:pt x="2049" y="4484"/>
                </a:lnTo>
                <a:lnTo>
                  <a:pt x="2011" y="4510"/>
                </a:lnTo>
                <a:lnTo>
                  <a:pt x="1967" y="4528"/>
                </a:lnTo>
                <a:lnTo>
                  <a:pt x="1922" y="4540"/>
                </a:lnTo>
                <a:lnTo>
                  <a:pt x="1873" y="4543"/>
                </a:lnTo>
                <a:lnTo>
                  <a:pt x="1824" y="4540"/>
                </a:lnTo>
                <a:lnTo>
                  <a:pt x="1779" y="4528"/>
                </a:lnTo>
                <a:lnTo>
                  <a:pt x="1737" y="4510"/>
                </a:lnTo>
                <a:lnTo>
                  <a:pt x="1697" y="4484"/>
                </a:lnTo>
                <a:lnTo>
                  <a:pt x="1664" y="4454"/>
                </a:lnTo>
                <a:lnTo>
                  <a:pt x="1629" y="4484"/>
                </a:lnTo>
                <a:lnTo>
                  <a:pt x="1591" y="4510"/>
                </a:lnTo>
                <a:lnTo>
                  <a:pt x="1547" y="4528"/>
                </a:lnTo>
                <a:lnTo>
                  <a:pt x="1502" y="4540"/>
                </a:lnTo>
                <a:lnTo>
                  <a:pt x="1453" y="4543"/>
                </a:lnTo>
                <a:lnTo>
                  <a:pt x="1406" y="4540"/>
                </a:lnTo>
                <a:lnTo>
                  <a:pt x="1359" y="4528"/>
                </a:lnTo>
                <a:lnTo>
                  <a:pt x="1317" y="4510"/>
                </a:lnTo>
                <a:lnTo>
                  <a:pt x="1279" y="4484"/>
                </a:lnTo>
                <a:lnTo>
                  <a:pt x="1244" y="4454"/>
                </a:lnTo>
                <a:lnTo>
                  <a:pt x="1211" y="4484"/>
                </a:lnTo>
                <a:lnTo>
                  <a:pt x="1172" y="4509"/>
                </a:lnTo>
                <a:lnTo>
                  <a:pt x="1129" y="4528"/>
                </a:lnTo>
                <a:lnTo>
                  <a:pt x="1083" y="4538"/>
                </a:lnTo>
                <a:lnTo>
                  <a:pt x="1085" y="5683"/>
                </a:lnTo>
                <a:lnTo>
                  <a:pt x="1082" y="5702"/>
                </a:lnTo>
                <a:lnTo>
                  <a:pt x="1075" y="5722"/>
                </a:lnTo>
                <a:lnTo>
                  <a:pt x="1062" y="5737"/>
                </a:lnTo>
                <a:lnTo>
                  <a:pt x="1047" y="5750"/>
                </a:lnTo>
                <a:lnTo>
                  <a:pt x="1027" y="5757"/>
                </a:lnTo>
                <a:lnTo>
                  <a:pt x="1008" y="5760"/>
                </a:lnTo>
                <a:lnTo>
                  <a:pt x="405" y="5760"/>
                </a:lnTo>
                <a:lnTo>
                  <a:pt x="339" y="5755"/>
                </a:lnTo>
                <a:lnTo>
                  <a:pt x="278" y="5739"/>
                </a:lnTo>
                <a:lnTo>
                  <a:pt x="218" y="5715"/>
                </a:lnTo>
                <a:lnTo>
                  <a:pt x="166" y="5681"/>
                </a:lnTo>
                <a:lnTo>
                  <a:pt x="119" y="5641"/>
                </a:lnTo>
                <a:lnTo>
                  <a:pt x="79" y="5594"/>
                </a:lnTo>
                <a:lnTo>
                  <a:pt x="46" y="5542"/>
                </a:lnTo>
                <a:lnTo>
                  <a:pt x="21" y="5484"/>
                </a:lnTo>
                <a:lnTo>
                  <a:pt x="5" y="5421"/>
                </a:lnTo>
                <a:lnTo>
                  <a:pt x="0" y="5357"/>
                </a:lnTo>
                <a:lnTo>
                  <a:pt x="0" y="403"/>
                </a:lnTo>
                <a:lnTo>
                  <a:pt x="5" y="339"/>
                </a:lnTo>
                <a:lnTo>
                  <a:pt x="21" y="276"/>
                </a:lnTo>
                <a:lnTo>
                  <a:pt x="46" y="218"/>
                </a:lnTo>
                <a:lnTo>
                  <a:pt x="79" y="166"/>
                </a:lnTo>
                <a:lnTo>
                  <a:pt x="119" y="119"/>
                </a:lnTo>
                <a:lnTo>
                  <a:pt x="166" y="79"/>
                </a:lnTo>
                <a:lnTo>
                  <a:pt x="218" y="45"/>
                </a:lnTo>
                <a:lnTo>
                  <a:pt x="278" y="21"/>
                </a:lnTo>
                <a:lnTo>
                  <a:pt x="339" y="5"/>
                </a:lnTo>
                <a:lnTo>
                  <a:pt x="405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0" name="Freeform 5">
            <a:extLst>
              <a:ext uri="{FF2B5EF4-FFF2-40B4-BE49-F238E27FC236}">
                <a16:creationId xmlns:a16="http://schemas.microsoft.com/office/drawing/2014/main" id="{DA1525E0-4273-4C94-8CAB-84EA6A34F4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94653" y="6244120"/>
            <a:ext cx="231706" cy="162568"/>
          </a:xfrm>
          <a:custGeom>
            <a:avLst/>
            <a:gdLst>
              <a:gd name="T0" fmla="*/ 3931 w 4812"/>
              <a:gd name="T1" fmla="*/ 2394 h 3375"/>
              <a:gd name="T2" fmla="*/ 3339 w 4812"/>
              <a:gd name="T3" fmla="*/ 2193 h 3375"/>
              <a:gd name="T4" fmla="*/ 4065 w 4812"/>
              <a:gd name="T5" fmla="*/ 2260 h 3375"/>
              <a:gd name="T6" fmla="*/ 3931 w 4812"/>
              <a:gd name="T7" fmla="*/ 1925 h 3375"/>
              <a:gd name="T8" fmla="*/ 3217 w 4812"/>
              <a:gd name="T9" fmla="*/ 2260 h 3375"/>
              <a:gd name="T10" fmla="*/ 4186 w 4812"/>
              <a:gd name="T11" fmla="*/ 2260 h 3375"/>
              <a:gd name="T12" fmla="*/ 3931 w 4812"/>
              <a:gd name="T13" fmla="*/ 1925 h 3375"/>
              <a:gd name="T14" fmla="*/ 1324 w 4812"/>
              <a:gd name="T15" fmla="*/ 2394 h 3375"/>
              <a:gd name="T16" fmla="*/ 733 w 4812"/>
              <a:gd name="T17" fmla="*/ 2181 h 3375"/>
              <a:gd name="T18" fmla="*/ 1458 w 4812"/>
              <a:gd name="T19" fmla="*/ 2260 h 3375"/>
              <a:gd name="T20" fmla="*/ 875 w 4812"/>
              <a:gd name="T21" fmla="*/ 1926 h 3375"/>
              <a:gd name="T22" fmla="*/ 611 w 4812"/>
              <a:gd name="T23" fmla="*/ 2260 h 3375"/>
              <a:gd name="T24" fmla="*/ 1580 w 4812"/>
              <a:gd name="T25" fmla="*/ 2260 h 3375"/>
              <a:gd name="T26" fmla="*/ 875 w 4812"/>
              <a:gd name="T27" fmla="*/ 1926 h 3375"/>
              <a:gd name="T28" fmla="*/ 4660 w 4812"/>
              <a:gd name="T29" fmla="*/ 1428 h 3375"/>
              <a:gd name="T30" fmla="*/ 4354 w 4812"/>
              <a:gd name="T31" fmla="*/ 1100 h 3375"/>
              <a:gd name="T32" fmla="*/ 4532 w 4812"/>
              <a:gd name="T33" fmla="*/ 1073 h 3375"/>
              <a:gd name="T34" fmla="*/ 4682 w 4812"/>
              <a:gd name="T35" fmla="*/ 1401 h 3375"/>
              <a:gd name="T36" fmla="*/ 4368 w 4812"/>
              <a:gd name="T37" fmla="*/ 2600 h 3375"/>
              <a:gd name="T38" fmla="*/ 587 w 4812"/>
              <a:gd name="T39" fmla="*/ 2750 h 3375"/>
              <a:gd name="T40" fmla="*/ 502 w 4812"/>
              <a:gd name="T41" fmla="*/ 1402 h 3375"/>
              <a:gd name="T42" fmla="*/ 4292 w 4812"/>
              <a:gd name="T43" fmla="*/ 1340 h 3375"/>
              <a:gd name="T44" fmla="*/ 4368 w 4812"/>
              <a:gd name="T45" fmla="*/ 2600 h 3375"/>
              <a:gd name="T46" fmla="*/ 4219 w 4812"/>
              <a:gd name="T47" fmla="*/ 3253 h 3375"/>
              <a:gd name="T48" fmla="*/ 3618 w 4812"/>
              <a:gd name="T49" fmla="*/ 2872 h 3375"/>
              <a:gd name="T50" fmla="*/ 4369 w 4812"/>
              <a:gd name="T51" fmla="*/ 3102 h 3375"/>
              <a:gd name="T52" fmla="*/ 1187 w 4812"/>
              <a:gd name="T53" fmla="*/ 3102 h 3375"/>
              <a:gd name="T54" fmla="*/ 586 w 4812"/>
              <a:gd name="T55" fmla="*/ 3253 h 3375"/>
              <a:gd name="T56" fmla="*/ 587 w 4812"/>
              <a:gd name="T57" fmla="*/ 2872 h 3375"/>
              <a:gd name="T58" fmla="*/ 1187 w 4812"/>
              <a:gd name="T59" fmla="*/ 3102 h 3375"/>
              <a:gd name="T60" fmla="*/ 151 w 4812"/>
              <a:gd name="T61" fmla="*/ 1428 h 3375"/>
              <a:gd name="T62" fmla="*/ 201 w 4812"/>
              <a:gd name="T63" fmla="*/ 1131 h 3375"/>
              <a:gd name="T64" fmla="*/ 435 w 4812"/>
              <a:gd name="T65" fmla="*/ 1074 h 3375"/>
              <a:gd name="T66" fmla="*/ 458 w 4812"/>
              <a:gd name="T67" fmla="*/ 1091 h 3375"/>
              <a:gd name="T68" fmla="*/ 307 w 4812"/>
              <a:gd name="T69" fmla="*/ 1428 h 3375"/>
              <a:gd name="T70" fmla="*/ 2948 w 4812"/>
              <a:gd name="T71" fmla="*/ 1444 h 3375"/>
              <a:gd name="T72" fmla="*/ 3412 w 4812"/>
              <a:gd name="T73" fmla="*/ 948 h 3375"/>
              <a:gd name="T74" fmla="*/ 2948 w 4812"/>
              <a:gd name="T75" fmla="*/ 1444 h 3375"/>
              <a:gd name="T76" fmla="*/ 3410 w 4812"/>
              <a:gd name="T77" fmla="*/ 121 h 3375"/>
              <a:gd name="T78" fmla="*/ 4235 w 4812"/>
              <a:gd name="T79" fmla="*/ 1122 h 3375"/>
              <a:gd name="T80" fmla="*/ 3987 w 4812"/>
              <a:gd name="T81" fmla="*/ 1298 h 3375"/>
              <a:gd name="T82" fmla="*/ 2827 w 4812"/>
              <a:gd name="T83" fmla="*/ 1451 h 3375"/>
              <a:gd name="T84" fmla="*/ 575 w 4812"/>
              <a:gd name="T85" fmla="*/ 1132 h 3375"/>
              <a:gd name="T86" fmla="*/ 1401 w 4812"/>
              <a:gd name="T87" fmla="*/ 121 h 3375"/>
              <a:gd name="T88" fmla="*/ 4727 w 4812"/>
              <a:gd name="T89" fmla="*/ 1099 h 3375"/>
              <a:gd name="T90" fmla="*/ 4376 w 4812"/>
              <a:gd name="T91" fmla="*/ 952 h 3375"/>
              <a:gd name="T92" fmla="*/ 1401 w 4812"/>
              <a:gd name="T93" fmla="*/ 0 h 3375"/>
              <a:gd name="T94" fmla="*/ 279 w 4812"/>
              <a:gd name="T95" fmla="*/ 951 h 3375"/>
              <a:gd name="T96" fmla="*/ 11 w 4812"/>
              <a:gd name="T97" fmla="*/ 1370 h 3375"/>
              <a:gd name="T98" fmla="*/ 307 w 4812"/>
              <a:gd name="T99" fmla="*/ 1550 h 3375"/>
              <a:gd name="T100" fmla="*/ 315 w 4812"/>
              <a:gd name="T101" fmla="*/ 2309 h 3375"/>
              <a:gd name="T102" fmla="*/ 586 w 4812"/>
              <a:gd name="T103" fmla="*/ 3375 h 3375"/>
              <a:gd name="T104" fmla="*/ 1308 w 4812"/>
              <a:gd name="T105" fmla="*/ 2872 h 3375"/>
              <a:gd name="T106" fmla="*/ 3769 w 4812"/>
              <a:gd name="T107" fmla="*/ 3375 h 3375"/>
              <a:gd name="T108" fmla="*/ 4491 w 4812"/>
              <a:gd name="T109" fmla="*/ 2309 h 3375"/>
              <a:gd name="T110" fmla="*/ 4504 w 4812"/>
              <a:gd name="T111" fmla="*/ 1550 h 3375"/>
              <a:gd name="T112" fmla="*/ 4778 w 4812"/>
              <a:gd name="T113" fmla="*/ 1495 h 3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812" h="3375">
                <a:moveTo>
                  <a:pt x="4065" y="2260"/>
                </a:moveTo>
                <a:lnTo>
                  <a:pt x="4065" y="2260"/>
                </a:lnTo>
                <a:cubicBezTo>
                  <a:pt x="4065" y="2334"/>
                  <a:pt x="4005" y="2394"/>
                  <a:pt x="3931" y="2394"/>
                </a:cubicBezTo>
                <a:lnTo>
                  <a:pt x="3473" y="2394"/>
                </a:lnTo>
                <a:cubicBezTo>
                  <a:pt x="3399" y="2394"/>
                  <a:pt x="3339" y="2334"/>
                  <a:pt x="3339" y="2260"/>
                </a:cubicBezTo>
                <a:lnTo>
                  <a:pt x="3339" y="2193"/>
                </a:lnTo>
                <a:cubicBezTo>
                  <a:pt x="3392" y="2146"/>
                  <a:pt x="3683" y="2081"/>
                  <a:pt x="3934" y="2047"/>
                </a:cubicBezTo>
                <a:cubicBezTo>
                  <a:pt x="4007" y="2049"/>
                  <a:pt x="4065" y="2108"/>
                  <a:pt x="4065" y="2181"/>
                </a:cubicBezTo>
                <a:lnTo>
                  <a:pt x="4065" y="2260"/>
                </a:lnTo>
                <a:lnTo>
                  <a:pt x="4065" y="2260"/>
                </a:lnTo>
                <a:close/>
                <a:moveTo>
                  <a:pt x="3931" y="1925"/>
                </a:moveTo>
                <a:lnTo>
                  <a:pt x="3931" y="1925"/>
                </a:lnTo>
                <a:lnTo>
                  <a:pt x="3923" y="1926"/>
                </a:lnTo>
                <a:cubicBezTo>
                  <a:pt x="3217" y="2021"/>
                  <a:pt x="3217" y="2137"/>
                  <a:pt x="3217" y="2181"/>
                </a:cubicBezTo>
                <a:lnTo>
                  <a:pt x="3217" y="2260"/>
                </a:lnTo>
                <a:cubicBezTo>
                  <a:pt x="3217" y="2401"/>
                  <a:pt x="3332" y="2516"/>
                  <a:pt x="3473" y="2516"/>
                </a:cubicBezTo>
                <a:lnTo>
                  <a:pt x="3931" y="2516"/>
                </a:lnTo>
                <a:cubicBezTo>
                  <a:pt x="4072" y="2516"/>
                  <a:pt x="4186" y="2401"/>
                  <a:pt x="4186" y="2260"/>
                </a:cubicBezTo>
                <a:lnTo>
                  <a:pt x="4186" y="2181"/>
                </a:lnTo>
                <a:cubicBezTo>
                  <a:pt x="4186" y="2040"/>
                  <a:pt x="4072" y="1925"/>
                  <a:pt x="3931" y="1925"/>
                </a:cubicBezTo>
                <a:lnTo>
                  <a:pt x="3931" y="1925"/>
                </a:lnTo>
                <a:close/>
                <a:moveTo>
                  <a:pt x="1458" y="2260"/>
                </a:moveTo>
                <a:lnTo>
                  <a:pt x="1458" y="2260"/>
                </a:lnTo>
                <a:cubicBezTo>
                  <a:pt x="1458" y="2334"/>
                  <a:pt x="1398" y="2394"/>
                  <a:pt x="1324" y="2394"/>
                </a:cubicBezTo>
                <a:lnTo>
                  <a:pt x="867" y="2394"/>
                </a:lnTo>
                <a:cubicBezTo>
                  <a:pt x="793" y="2394"/>
                  <a:pt x="733" y="2334"/>
                  <a:pt x="733" y="2260"/>
                </a:cubicBezTo>
                <a:lnTo>
                  <a:pt x="733" y="2181"/>
                </a:lnTo>
                <a:cubicBezTo>
                  <a:pt x="733" y="2108"/>
                  <a:pt x="791" y="2049"/>
                  <a:pt x="863" y="2047"/>
                </a:cubicBezTo>
                <a:cubicBezTo>
                  <a:pt x="1114" y="2081"/>
                  <a:pt x="1405" y="2146"/>
                  <a:pt x="1458" y="2193"/>
                </a:cubicBezTo>
                <a:lnTo>
                  <a:pt x="1458" y="2260"/>
                </a:lnTo>
                <a:lnTo>
                  <a:pt x="1458" y="2260"/>
                </a:lnTo>
                <a:close/>
                <a:moveTo>
                  <a:pt x="875" y="1926"/>
                </a:moveTo>
                <a:lnTo>
                  <a:pt x="875" y="1926"/>
                </a:lnTo>
                <a:lnTo>
                  <a:pt x="867" y="1925"/>
                </a:lnTo>
                <a:cubicBezTo>
                  <a:pt x="726" y="1925"/>
                  <a:pt x="611" y="2040"/>
                  <a:pt x="611" y="2181"/>
                </a:cubicBezTo>
                <a:lnTo>
                  <a:pt x="611" y="2260"/>
                </a:lnTo>
                <a:cubicBezTo>
                  <a:pt x="611" y="2401"/>
                  <a:pt x="726" y="2516"/>
                  <a:pt x="867" y="2516"/>
                </a:cubicBezTo>
                <a:lnTo>
                  <a:pt x="1324" y="2516"/>
                </a:lnTo>
                <a:cubicBezTo>
                  <a:pt x="1465" y="2516"/>
                  <a:pt x="1580" y="2401"/>
                  <a:pt x="1580" y="2260"/>
                </a:cubicBezTo>
                <a:lnTo>
                  <a:pt x="1580" y="2181"/>
                </a:lnTo>
                <a:cubicBezTo>
                  <a:pt x="1580" y="2137"/>
                  <a:pt x="1580" y="2021"/>
                  <a:pt x="875" y="1926"/>
                </a:cubicBezTo>
                <a:lnTo>
                  <a:pt x="875" y="1926"/>
                </a:lnTo>
                <a:close/>
                <a:moveTo>
                  <a:pt x="4681" y="1421"/>
                </a:moveTo>
                <a:lnTo>
                  <a:pt x="4681" y="1421"/>
                </a:lnTo>
                <a:cubicBezTo>
                  <a:pt x="4678" y="1425"/>
                  <a:pt x="4670" y="1428"/>
                  <a:pt x="4660" y="1428"/>
                </a:cubicBezTo>
                <a:lnTo>
                  <a:pt x="4504" y="1428"/>
                </a:lnTo>
                <a:cubicBezTo>
                  <a:pt x="4475" y="1429"/>
                  <a:pt x="4435" y="1401"/>
                  <a:pt x="4427" y="1371"/>
                </a:cubicBezTo>
                <a:lnTo>
                  <a:pt x="4354" y="1100"/>
                </a:lnTo>
                <a:cubicBezTo>
                  <a:pt x="4353" y="1095"/>
                  <a:pt x="4351" y="1086"/>
                  <a:pt x="4355" y="1081"/>
                </a:cubicBezTo>
                <a:cubicBezTo>
                  <a:pt x="4359" y="1076"/>
                  <a:pt x="4366" y="1074"/>
                  <a:pt x="4376" y="1074"/>
                </a:cubicBezTo>
                <a:lnTo>
                  <a:pt x="4532" y="1073"/>
                </a:lnTo>
                <a:lnTo>
                  <a:pt x="4533" y="1073"/>
                </a:lnTo>
                <a:cubicBezTo>
                  <a:pt x="4565" y="1073"/>
                  <a:pt x="4602" y="1101"/>
                  <a:pt x="4610" y="1131"/>
                </a:cubicBezTo>
                <a:lnTo>
                  <a:pt x="4682" y="1401"/>
                </a:lnTo>
                <a:cubicBezTo>
                  <a:pt x="4684" y="1406"/>
                  <a:pt x="4685" y="1415"/>
                  <a:pt x="4681" y="1421"/>
                </a:cubicBezTo>
                <a:lnTo>
                  <a:pt x="4681" y="1421"/>
                </a:lnTo>
                <a:close/>
                <a:moveTo>
                  <a:pt x="4368" y="2600"/>
                </a:moveTo>
                <a:lnTo>
                  <a:pt x="4368" y="2600"/>
                </a:lnTo>
                <a:cubicBezTo>
                  <a:pt x="4368" y="2683"/>
                  <a:pt x="4300" y="2750"/>
                  <a:pt x="4217" y="2750"/>
                </a:cubicBezTo>
                <a:lnTo>
                  <a:pt x="587" y="2750"/>
                </a:lnTo>
                <a:cubicBezTo>
                  <a:pt x="504" y="2750"/>
                  <a:pt x="437" y="2683"/>
                  <a:pt x="437" y="2600"/>
                </a:cubicBezTo>
                <a:lnTo>
                  <a:pt x="437" y="1500"/>
                </a:lnTo>
                <a:cubicBezTo>
                  <a:pt x="468" y="1474"/>
                  <a:pt x="491" y="1440"/>
                  <a:pt x="502" y="1402"/>
                </a:cubicBezTo>
                <a:lnTo>
                  <a:pt x="518" y="1342"/>
                </a:lnTo>
                <a:cubicBezTo>
                  <a:pt x="699" y="1400"/>
                  <a:pt x="1350" y="1583"/>
                  <a:pt x="2413" y="1583"/>
                </a:cubicBezTo>
                <a:cubicBezTo>
                  <a:pt x="3484" y="1583"/>
                  <a:pt x="4122" y="1397"/>
                  <a:pt x="4292" y="1340"/>
                </a:cubicBezTo>
                <a:lnTo>
                  <a:pt x="4309" y="1402"/>
                </a:lnTo>
                <a:cubicBezTo>
                  <a:pt x="4319" y="1438"/>
                  <a:pt x="4340" y="1469"/>
                  <a:pt x="4368" y="1495"/>
                </a:cubicBezTo>
                <a:lnTo>
                  <a:pt x="4368" y="2600"/>
                </a:lnTo>
                <a:lnTo>
                  <a:pt x="4368" y="2600"/>
                </a:lnTo>
                <a:close/>
                <a:moveTo>
                  <a:pt x="4219" y="3253"/>
                </a:moveTo>
                <a:lnTo>
                  <a:pt x="4219" y="3253"/>
                </a:lnTo>
                <a:lnTo>
                  <a:pt x="3769" y="3253"/>
                </a:lnTo>
                <a:cubicBezTo>
                  <a:pt x="3686" y="3253"/>
                  <a:pt x="3618" y="3185"/>
                  <a:pt x="3618" y="3102"/>
                </a:cubicBezTo>
                <a:lnTo>
                  <a:pt x="3618" y="2872"/>
                </a:lnTo>
                <a:lnTo>
                  <a:pt x="4217" y="2872"/>
                </a:lnTo>
                <a:cubicBezTo>
                  <a:pt x="4274" y="2872"/>
                  <a:pt x="4326" y="2855"/>
                  <a:pt x="4369" y="2825"/>
                </a:cubicBezTo>
                <a:lnTo>
                  <a:pt x="4369" y="3102"/>
                </a:lnTo>
                <a:cubicBezTo>
                  <a:pt x="4369" y="3185"/>
                  <a:pt x="4302" y="3253"/>
                  <a:pt x="4219" y="3253"/>
                </a:cubicBezTo>
                <a:lnTo>
                  <a:pt x="4219" y="3253"/>
                </a:lnTo>
                <a:close/>
                <a:moveTo>
                  <a:pt x="1187" y="3102"/>
                </a:moveTo>
                <a:lnTo>
                  <a:pt x="1187" y="3102"/>
                </a:lnTo>
                <a:cubicBezTo>
                  <a:pt x="1187" y="3185"/>
                  <a:pt x="1119" y="3253"/>
                  <a:pt x="1036" y="3253"/>
                </a:cubicBezTo>
                <a:lnTo>
                  <a:pt x="586" y="3253"/>
                </a:lnTo>
                <a:cubicBezTo>
                  <a:pt x="503" y="3253"/>
                  <a:pt x="436" y="3185"/>
                  <a:pt x="436" y="3102"/>
                </a:cubicBezTo>
                <a:lnTo>
                  <a:pt x="436" y="2826"/>
                </a:lnTo>
                <a:cubicBezTo>
                  <a:pt x="479" y="2855"/>
                  <a:pt x="531" y="2872"/>
                  <a:pt x="587" y="2872"/>
                </a:cubicBezTo>
                <a:lnTo>
                  <a:pt x="1187" y="2872"/>
                </a:lnTo>
                <a:lnTo>
                  <a:pt x="1187" y="3102"/>
                </a:lnTo>
                <a:lnTo>
                  <a:pt x="1187" y="3102"/>
                </a:lnTo>
                <a:close/>
                <a:moveTo>
                  <a:pt x="307" y="1428"/>
                </a:moveTo>
                <a:lnTo>
                  <a:pt x="307" y="1428"/>
                </a:lnTo>
                <a:lnTo>
                  <a:pt x="151" y="1428"/>
                </a:lnTo>
                <a:cubicBezTo>
                  <a:pt x="141" y="1428"/>
                  <a:pt x="133" y="1425"/>
                  <a:pt x="130" y="1421"/>
                </a:cubicBezTo>
                <a:cubicBezTo>
                  <a:pt x="126" y="1415"/>
                  <a:pt x="127" y="1406"/>
                  <a:pt x="129" y="1401"/>
                </a:cubicBezTo>
                <a:lnTo>
                  <a:pt x="201" y="1131"/>
                </a:lnTo>
                <a:cubicBezTo>
                  <a:pt x="209" y="1101"/>
                  <a:pt x="246" y="1073"/>
                  <a:pt x="279" y="1073"/>
                </a:cubicBezTo>
                <a:cubicBezTo>
                  <a:pt x="279" y="1073"/>
                  <a:pt x="279" y="1073"/>
                  <a:pt x="279" y="1073"/>
                </a:cubicBezTo>
                <a:lnTo>
                  <a:pt x="435" y="1074"/>
                </a:lnTo>
                <a:cubicBezTo>
                  <a:pt x="445" y="1074"/>
                  <a:pt x="452" y="1076"/>
                  <a:pt x="456" y="1081"/>
                </a:cubicBezTo>
                <a:cubicBezTo>
                  <a:pt x="458" y="1083"/>
                  <a:pt x="458" y="1087"/>
                  <a:pt x="458" y="1090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5"/>
                  <a:pt x="458" y="1098"/>
                  <a:pt x="457" y="1100"/>
                </a:cubicBezTo>
                <a:lnTo>
                  <a:pt x="384" y="1371"/>
                </a:lnTo>
                <a:cubicBezTo>
                  <a:pt x="376" y="1401"/>
                  <a:pt x="339" y="1428"/>
                  <a:pt x="307" y="1428"/>
                </a:cubicBezTo>
                <a:lnTo>
                  <a:pt x="307" y="1428"/>
                </a:lnTo>
                <a:lnTo>
                  <a:pt x="307" y="1428"/>
                </a:lnTo>
                <a:close/>
                <a:moveTo>
                  <a:pt x="2948" y="1444"/>
                </a:moveTo>
                <a:lnTo>
                  <a:pt x="2948" y="1444"/>
                </a:lnTo>
                <a:cubicBezTo>
                  <a:pt x="2948" y="1434"/>
                  <a:pt x="2947" y="1423"/>
                  <a:pt x="2947" y="1413"/>
                </a:cubicBezTo>
                <a:cubicBezTo>
                  <a:pt x="2947" y="1156"/>
                  <a:pt x="3155" y="948"/>
                  <a:pt x="3412" y="948"/>
                </a:cubicBezTo>
                <a:cubicBezTo>
                  <a:pt x="3635" y="948"/>
                  <a:pt x="3826" y="1109"/>
                  <a:pt x="3868" y="1324"/>
                </a:cubicBezTo>
                <a:cubicBezTo>
                  <a:pt x="3645" y="1371"/>
                  <a:pt x="3336" y="1419"/>
                  <a:pt x="2948" y="1444"/>
                </a:cubicBezTo>
                <a:lnTo>
                  <a:pt x="2948" y="1444"/>
                </a:lnTo>
                <a:close/>
                <a:moveTo>
                  <a:pt x="1401" y="121"/>
                </a:moveTo>
                <a:lnTo>
                  <a:pt x="1401" y="121"/>
                </a:lnTo>
                <a:lnTo>
                  <a:pt x="3410" y="121"/>
                </a:lnTo>
                <a:cubicBezTo>
                  <a:pt x="3539" y="121"/>
                  <a:pt x="3955" y="590"/>
                  <a:pt x="4218" y="1084"/>
                </a:cubicBezTo>
                <a:cubicBezTo>
                  <a:pt x="4218" y="1084"/>
                  <a:pt x="4229" y="1108"/>
                  <a:pt x="4233" y="1119"/>
                </a:cubicBezTo>
                <a:cubicBezTo>
                  <a:pt x="4234" y="1120"/>
                  <a:pt x="4234" y="1121"/>
                  <a:pt x="4235" y="1122"/>
                </a:cubicBezTo>
                <a:cubicBezTo>
                  <a:pt x="4236" y="1125"/>
                  <a:pt x="4236" y="1128"/>
                  <a:pt x="4236" y="1132"/>
                </a:cubicBezTo>
                <a:lnTo>
                  <a:pt x="4261" y="1222"/>
                </a:lnTo>
                <a:cubicBezTo>
                  <a:pt x="4215" y="1237"/>
                  <a:pt x="4123" y="1266"/>
                  <a:pt x="3987" y="1298"/>
                </a:cubicBezTo>
                <a:cubicBezTo>
                  <a:pt x="3932" y="1028"/>
                  <a:pt x="3693" y="826"/>
                  <a:pt x="3412" y="826"/>
                </a:cubicBezTo>
                <a:cubicBezTo>
                  <a:pt x="3088" y="826"/>
                  <a:pt x="2825" y="1089"/>
                  <a:pt x="2825" y="1413"/>
                </a:cubicBezTo>
                <a:cubicBezTo>
                  <a:pt x="2825" y="1425"/>
                  <a:pt x="2826" y="1438"/>
                  <a:pt x="2827" y="1451"/>
                </a:cubicBezTo>
                <a:cubicBezTo>
                  <a:pt x="2697" y="1457"/>
                  <a:pt x="2559" y="1461"/>
                  <a:pt x="2413" y="1461"/>
                </a:cubicBezTo>
                <a:cubicBezTo>
                  <a:pt x="1364" y="1461"/>
                  <a:pt x="712" y="1276"/>
                  <a:pt x="550" y="1224"/>
                </a:cubicBezTo>
                <a:lnTo>
                  <a:pt x="575" y="1132"/>
                </a:lnTo>
                <a:cubicBezTo>
                  <a:pt x="576" y="1126"/>
                  <a:pt x="576" y="1120"/>
                  <a:pt x="577" y="1115"/>
                </a:cubicBezTo>
                <a:cubicBezTo>
                  <a:pt x="833" y="621"/>
                  <a:pt x="1270" y="121"/>
                  <a:pt x="1401" y="121"/>
                </a:cubicBezTo>
                <a:lnTo>
                  <a:pt x="1401" y="121"/>
                </a:lnTo>
                <a:close/>
                <a:moveTo>
                  <a:pt x="4800" y="1370"/>
                </a:moveTo>
                <a:lnTo>
                  <a:pt x="4800" y="1370"/>
                </a:lnTo>
                <a:lnTo>
                  <a:pt x="4727" y="1099"/>
                </a:lnTo>
                <a:cubicBezTo>
                  <a:pt x="4705" y="1016"/>
                  <a:pt x="4619" y="951"/>
                  <a:pt x="4533" y="951"/>
                </a:cubicBezTo>
                <a:lnTo>
                  <a:pt x="4532" y="951"/>
                </a:lnTo>
                <a:lnTo>
                  <a:pt x="4376" y="952"/>
                </a:lnTo>
                <a:cubicBezTo>
                  <a:pt x="4346" y="952"/>
                  <a:pt x="4319" y="960"/>
                  <a:pt x="4296" y="974"/>
                </a:cubicBezTo>
                <a:cubicBezTo>
                  <a:pt x="4085" y="598"/>
                  <a:pt x="3644" y="0"/>
                  <a:pt x="3410" y="0"/>
                </a:cubicBezTo>
                <a:lnTo>
                  <a:pt x="1401" y="0"/>
                </a:lnTo>
                <a:cubicBezTo>
                  <a:pt x="1180" y="0"/>
                  <a:pt x="752" y="547"/>
                  <a:pt x="515" y="974"/>
                </a:cubicBezTo>
                <a:cubicBezTo>
                  <a:pt x="492" y="960"/>
                  <a:pt x="465" y="952"/>
                  <a:pt x="435" y="952"/>
                </a:cubicBezTo>
                <a:lnTo>
                  <a:pt x="279" y="951"/>
                </a:lnTo>
                <a:lnTo>
                  <a:pt x="279" y="951"/>
                </a:lnTo>
                <a:cubicBezTo>
                  <a:pt x="192" y="951"/>
                  <a:pt x="106" y="1016"/>
                  <a:pt x="84" y="1099"/>
                </a:cubicBezTo>
                <a:lnTo>
                  <a:pt x="11" y="1370"/>
                </a:lnTo>
                <a:cubicBezTo>
                  <a:pt x="0" y="1415"/>
                  <a:pt x="7" y="1460"/>
                  <a:pt x="33" y="1495"/>
                </a:cubicBezTo>
                <a:cubicBezTo>
                  <a:pt x="60" y="1529"/>
                  <a:pt x="103" y="1550"/>
                  <a:pt x="150" y="1550"/>
                </a:cubicBezTo>
                <a:lnTo>
                  <a:pt x="307" y="1550"/>
                </a:lnTo>
                <a:lnTo>
                  <a:pt x="307" y="1550"/>
                </a:lnTo>
                <a:cubicBezTo>
                  <a:pt x="310" y="1550"/>
                  <a:pt x="312" y="1549"/>
                  <a:pt x="315" y="1549"/>
                </a:cubicBezTo>
                <a:lnTo>
                  <a:pt x="315" y="2309"/>
                </a:lnTo>
                <a:lnTo>
                  <a:pt x="314" y="2309"/>
                </a:lnTo>
                <a:lnTo>
                  <a:pt x="314" y="3102"/>
                </a:lnTo>
                <a:cubicBezTo>
                  <a:pt x="314" y="3252"/>
                  <a:pt x="436" y="3375"/>
                  <a:pt x="586" y="3375"/>
                </a:cubicBezTo>
                <a:lnTo>
                  <a:pt x="1036" y="3375"/>
                </a:lnTo>
                <a:cubicBezTo>
                  <a:pt x="1186" y="3375"/>
                  <a:pt x="1308" y="3252"/>
                  <a:pt x="1308" y="3102"/>
                </a:cubicBezTo>
                <a:lnTo>
                  <a:pt x="1308" y="2872"/>
                </a:lnTo>
                <a:lnTo>
                  <a:pt x="3497" y="2872"/>
                </a:lnTo>
                <a:lnTo>
                  <a:pt x="3497" y="3102"/>
                </a:lnTo>
                <a:cubicBezTo>
                  <a:pt x="3497" y="3252"/>
                  <a:pt x="3619" y="3375"/>
                  <a:pt x="3769" y="3375"/>
                </a:cubicBezTo>
                <a:lnTo>
                  <a:pt x="4219" y="3375"/>
                </a:lnTo>
                <a:cubicBezTo>
                  <a:pt x="4369" y="3375"/>
                  <a:pt x="4491" y="3252"/>
                  <a:pt x="4491" y="3102"/>
                </a:cubicBezTo>
                <a:lnTo>
                  <a:pt x="4491" y="2309"/>
                </a:lnTo>
                <a:lnTo>
                  <a:pt x="4490" y="2309"/>
                </a:lnTo>
                <a:lnTo>
                  <a:pt x="4490" y="1549"/>
                </a:lnTo>
                <a:cubicBezTo>
                  <a:pt x="4495" y="1549"/>
                  <a:pt x="4499" y="1550"/>
                  <a:pt x="4504" y="1550"/>
                </a:cubicBezTo>
                <a:lnTo>
                  <a:pt x="4505" y="1550"/>
                </a:lnTo>
                <a:lnTo>
                  <a:pt x="4661" y="1550"/>
                </a:lnTo>
                <a:cubicBezTo>
                  <a:pt x="4708" y="1550"/>
                  <a:pt x="4751" y="1529"/>
                  <a:pt x="4778" y="1495"/>
                </a:cubicBezTo>
                <a:cubicBezTo>
                  <a:pt x="4804" y="1460"/>
                  <a:pt x="4812" y="1415"/>
                  <a:pt x="4800" y="137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1" name="Freeform 16">
            <a:extLst>
              <a:ext uri="{FF2B5EF4-FFF2-40B4-BE49-F238E27FC236}">
                <a16:creationId xmlns:a16="http://schemas.microsoft.com/office/drawing/2014/main" id="{53657FEC-46BE-4536-B368-5AFC981FA3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50475" y="6077315"/>
            <a:ext cx="230858" cy="229414"/>
          </a:xfrm>
          <a:custGeom>
            <a:avLst/>
            <a:gdLst>
              <a:gd name="T0" fmla="*/ 2836 w 5760"/>
              <a:gd name="T1" fmla="*/ 4684 h 5724"/>
              <a:gd name="T2" fmla="*/ 4131 w 5760"/>
              <a:gd name="T3" fmla="*/ 4824 h 5724"/>
              <a:gd name="T4" fmla="*/ 3978 w 5760"/>
              <a:gd name="T5" fmla="*/ 4592 h 5724"/>
              <a:gd name="T6" fmla="*/ 508 w 5760"/>
              <a:gd name="T7" fmla="*/ 3929 h 5724"/>
              <a:gd name="T8" fmla="*/ 529 w 5760"/>
              <a:gd name="T9" fmla="*/ 4386 h 5724"/>
              <a:gd name="T10" fmla="*/ 798 w 5760"/>
              <a:gd name="T11" fmla="*/ 4325 h 5724"/>
              <a:gd name="T12" fmla="*/ 555 w 5760"/>
              <a:gd name="T13" fmla="*/ 3910 h 5724"/>
              <a:gd name="T14" fmla="*/ 888 w 5760"/>
              <a:gd name="T15" fmla="*/ 3819 h 5724"/>
              <a:gd name="T16" fmla="*/ 950 w 5760"/>
              <a:gd name="T17" fmla="*/ 4370 h 5724"/>
              <a:gd name="T18" fmla="*/ 777 w 5760"/>
              <a:gd name="T19" fmla="*/ 4543 h 5724"/>
              <a:gd name="T20" fmla="*/ 398 w 5760"/>
              <a:gd name="T21" fmla="*/ 4482 h 5724"/>
              <a:gd name="T22" fmla="*/ 337 w 5760"/>
              <a:gd name="T23" fmla="*/ 3931 h 5724"/>
              <a:gd name="T24" fmla="*/ 510 w 5760"/>
              <a:gd name="T25" fmla="*/ 3758 h 5724"/>
              <a:gd name="T26" fmla="*/ 2709 w 5760"/>
              <a:gd name="T27" fmla="*/ 2863 h 5724"/>
              <a:gd name="T28" fmla="*/ 2952 w 5760"/>
              <a:gd name="T29" fmla="*/ 3278 h 5724"/>
              <a:gd name="T30" fmla="*/ 3013 w 5760"/>
              <a:gd name="T31" fmla="*/ 2837 h 5724"/>
              <a:gd name="T32" fmla="*/ 529 w 5760"/>
              <a:gd name="T33" fmla="*/ 2802 h 5724"/>
              <a:gd name="T34" fmla="*/ 508 w 5760"/>
              <a:gd name="T35" fmla="*/ 3259 h 5724"/>
              <a:gd name="T36" fmla="*/ 792 w 5760"/>
              <a:gd name="T37" fmla="*/ 3238 h 5724"/>
              <a:gd name="T38" fmla="*/ 731 w 5760"/>
              <a:gd name="T39" fmla="*/ 2797 h 5724"/>
              <a:gd name="T40" fmla="*/ 3075 w 5760"/>
              <a:gd name="T41" fmla="*/ 2678 h 5724"/>
              <a:gd name="T42" fmla="*/ 3175 w 5760"/>
              <a:gd name="T43" fmla="*/ 3212 h 5724"/>
              <a:gd name="T44" fmla="*/ 3039 w 5760"/>
              <a:gd name="T45" fmla="*/ 3418 h 5724"/>
              <a:gd name="T46" fmla="*/ 2650 w 5760"/>
              <a:gd name="T47" fmla="*/ 3397 h 5724"/>
              <a:gd name="T48" fmla="*/ 2552 w 5760"/>
              <a:gd name="T49" fmla="*/ 2863 h 5724"/>
              <a:gd name="T50" fmla="*/ 2688 w 5760"/>
              <a:gd name="T51" fmla="*/ 2657 h 5724"/>
              <a:gd name="T52" fmla="*/ 819 w 5760"/>
              <a:gd name="T53" fmla="*/ 2657 h 5724"/>
              <a:gd name="T54" fmla="*/ 955 w 5760"/>
              <a:gd name="T55" fmla="*/ 2863 h 5724"/>
              <a:gd name="T56" fmla="*/ 855 w 5760"/>
              <a:gd name="T57" fmla="*/ 3397 h 5724"/>
              <a:gd name="T58" fmla="*/ 468 w 5760"/>
              <a:gd name="T59" fmla="*/ 3418 h 5724"/>
              <a:gd name="T60" fmla="*/ 332 w 5760"/>
              <a:gd name="T61" fmla="*/ 3212 h 5724"/>
              <a:gd name="T62" fmla="*/ 431 w 5760"/>
              <a:gd name="T63" fmla="*/ 2678 h 5724"/>
              <a:gd name="T64" fmla="*/ 2636 w 5760"/>
              <a:gd name="T65" fmla="*/ 5567 h 5724"/>
              <a:gd name="T66" fmla="*/ 2756 w 5760"/>
              <a:gd name="T67" fmla="*/ 4536 h 5724"/>
              <a:gd name="T68" fmla="*/ 3880 w 5760"/>
              <a:gd name="T69" fmla="*/ 4416 h 5724"/>
              <a:gd name="T70" fmla="*/ 4208 w 5760"/>
              <a:gd name="T71" fmla="*/ 4583 h 5724"/>
              <a:gd name="T72" fmla="*/ 4563 w 5760"/>
              <a:gd name="T73" fmla="*/ 5567 h 5724"/>
              <a:gd name="T74" fmla="*/ 157 w 5760"/>
              <a:gd name="T75" fmla="*/ 5312 h 5724"/>
              <a:gd name="T76" fmla="*/ 312 w 5760"/>
              <a:gd name="T77" fmla="*/ 5546 h 5724"/>
              <a:gd name="T78" fmla="*/ 5078 w 5760"/>
              <a:gd name="T79" fmla="*/ 157 h 5724"/>
              <a:gd name="T80" fmla="*/ 4896 w 5760"/>
              <a:gd name="T81" fmla="*/ 298 h 5724"/>
              <a:gd name="T82" fmla="*/ 5430 w 5760"/>
              <a:gd name="T83" fmla="*/ 258 h 5724"/>
              <a:gd name="T84" fmla="*/ 5078 w 5760"/>
              <a:gd name="T85" fmla="*/ 157 h 5724"/>
              <a:gd name="T86" fmla="*/ 5486 w 5760"/>
              <a:gd name="T87" fmla="*/ 79 h 5724"/>
              <a:gd name="T88" fmla="*/ 5760 w 5760"/>
              <a:gd name="T89" fmla="*/ 5642 h 5724"/>
              <a:gd name="T90" fmla="*/ 5681 w 5760"/>
              <a:gd name="T91" fmla="*/ 5724 h 5724"/>
              <a:gd name="T92" fmla="*/ 281 w 5760"/>
              <a:gd name="T93" fmla="*/ 5703 h 5724"/>
              <a:gd name="T94" fmla="*/ 21 w 5760"/>
              <a:gd name="T95" fmla="*/ 5441 h 5724"/>
              <a:gd name="T96" fmla="*/ 23 w 5760"/>
              <a:gd name="T97" fmla="*/ 1237 h 5724"/>
              <a:gd name="T98" fmla="*/ 2122 w 5760"/>
              <a:gd name="T99" fmla="*/ 1291 h 5724"/>
              <a:gd name="T100" fmla="*/ 2203 w 5760"/>
              <a:gd name="T101" fmla="*/ 1212 h 5724"/>
              <a:gd name="T102" fmla="*/ 4753 w 5760"/>
              <a:gd name="T103" fmla="*/ 232 h 5724"/>
              <a:gd name="T104" fmla="*/ 4969 w 5760"/>
              <a:gd name="T105" fmla="*/ 17 h 5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760" h="5724">
                <a:moveTo>
                  <a:pt x="3044" y="4573"/>
                </a:moveTo>
                <a:lnTo>
                  <a:pt x="2993" y="4578"/>
                </a:lnTo>
                <a:lnTo>
                  <a:pt x="2946" y="4592"/>
                </a:lnTo>
                <a:lnTo>
                  <a:pt x="2904" y="4616"/>
                </a:lnTo>
                <a:lnTo>
                  <a:pt x="2866" y="4646"/>
                </a:lnTo>
                <a:lnTo>
                  <a:pt x="2836" y="4684"/>
                </a:lnTo>
                <a:lnTo>
                  <a:pt x="2812" y="4726"/>
                </a:lnTo>
                <a:lnTo>
                  <a:pt x="2798" y="4773"/>
                </a:lnTo>
                <a:lnTo>
                  <a:pt x="2793" y="4824"/>
                </a:lnTo>
                <a:lnTo>
                  <a:pt x="2793" y="5567"/>
                </a:lnTo>
                <a:lnTo>
                  <a:pt x="4131" y="5567"/>
                </a:lnTo>
                <a:lnTo>
                  <a:pt x="4131" y="4824"/>
                </a:lnTo>
                <a:lnTo>
                  <a:pt x="4126" y="4773"/>
                </a:lnTo>
                <a:lnTo>
                  <a:pt x="4111" y="4726"/>
                </a:lnTo>
                <a:lnTo>
                  <a:pt x="4088" y="4684"/>
                </a:lnTo>
                <a:lnTo>
                  <a:pt x="4056" y="4646"/>
                </a:lnTo>
                <a:lnTo>
                  <a:pt x="4020" y="4616"/>
                </a:lnTo>
                <a:lnTo>
                  <a:pt x="3978" y="4592"/>
                </a:lnTo>
                <a:lnTo>
                  <a:pt x="3931" y="4578"/>
                </a:lnTo>
                <a:lnTo>
                  <a:pt x="3880" y="4573"/>
                </a:lnTo>
                <a:lnTo>
                  <a:pt x="3044" y="4573"/>
                </a:lnTo>
                <a:close/>
                <a:moveTo>
                  <a:pt x="555" y="3910"/>
                </a:moveTo>
                <a:lnTo>
                  <a:pt x="529" y="3915"/>
                </a:lnTo>
                <a:lnTo>
                  <a:pt x="508" y="3929"/>
                </a:lnTo>
                <a:lnTo>
                  <a:pt x="494" y="3950"/>
                </a:lnTo>
                <a:lnTo>
                  <a:pt x="489" y="3976"/>
                </a:lnTo>
                <a:lnTo>
                  <a:pt x="489" y="4325"/>
                </a:lnTo>
                <a:lnTo>
                  <a:pt x="494" y="4351"/>
                </a:lnTo>
                <a:lnTo>
                  <a:pt x="508" y="4372"/>
                </a:lnTo>
                <a:lnTo>
                  <a:pt x="529" y="4386"/>
                </a:lnTo>
                <a:lnTo>
                  <a:pt x="555" y="4391"/>
                </a:lnTo>
                <a:lnTo>
                  <a:pt x="731" y="4391"/>
                </a:lnTo>
                <a:lnTo>
                  <a:pt x="758" y="4386"/>
                </a:lnTo>
                <a:lnTo>
                  <a:pt x="778" y="4372"/>
                </a:lnTo>
                <a:lnTo>
                  <a:pt x="792" y="4351"/>
                </a:lnTo>
                <a:lnTo>
                  <a:pt x="798" y="4325"/>
                </a:lnTo>
                <a:lnTo>
                  <a:pt x="798" y="3976"/>
                </a:lnTo>
                <a:lnTo>
                  <a:pt x="792" y="3950"/>
                </a:lnTo>
                <a:lnTo>
                  <a:pt x="778" y="3929"/>
                </a:lnTo>
                <a:lnTo>
                  <a:pt x="758" y="3915"/>
                </a:lnTo>
                <a:lnTo>
                  <a:pt x="731" y="3910"/>
                </a:lnTo>
                <a:lnTo>
                  <a:pt x="555" y="3910"/>
                </a:lnTo>
                <a:close/>
                <a:moveTo>
                  <a:pt x="555" y="3753"/>
                </a:moveTo>
                <a:lnTo>
                  <a:pt x="731" y="3753"/>
                </a:lnTo>
                <a:lnTo>
                  <a:pt x="777" y="3758"/>
                </a:lnTo>
                <a:lnTo>
                  <a:pt x="819" y="3770"/>
                </a:lnTo>
                <a:lnTo>
                  <a:pt x="855" y="3791"/>
                </a:lnTo>
                <a:lnTo>
                  <a:pt x="888" y="3819"/>
                </a:lnTo>
                <a:lnTo>
                  <a:pt x="916" y="3850"/>
                </a:lnTo>
                <a:lnTo>
                  <a:pt x="937" y="3889"/>
                </a:lnTo>
                <a:lnTo>
                  <a:pt x="950" y="3931"/>
                </a:lnTo>
                <a:lnTo>
                  <a:pt x="955" y="3976"/>
                </a:lnTo>
                <a:lnTo>
                  <a:pt x="955" y="4325"/>
                </a:lnTo>
                <a:lnTo>
                  <a:pt x="950" y="4370"/>
                </a:lnTo>
                <a:lnTo>
                  <a:pt x="937" y="4412"/>
                </a:lnTo>
                <a:lnTo>
                  <a:pt x="916" y="4449"/>
                </a:lnTo>
                <a:lnTo>
                  <a:pt x="888" y="4482"/>
                </a:lnTo>
                <a:lnTo>
                  <a:pt x="855" y="4510"/>
                </a:lnTo>
                <a:lnTo>
                  <a:pt x="819" y="4529"/>
                </a:lnTo>
                <a:lnTo>
                  <a:pt x="777" y="4543"/>
                </a:lnTo>
                <a:lnTo>
                  <a:pt x="731" y="4548"/>
                </a:lnTo>
                <a:lnTo>
                  <a:pt x="555" y="4548"/>
                </a:lnTo>
                <a:lnTo>
                  <a:pt x="510" y="4543"/>
                </a:lnTo>
                <a:lnTo>
                  <a:pt x="468" y="4529"/>
                </a:lnTo>
                <a:lnTo>
                  <a:pt x="431" y="4510"/>
                </a:lnTo>
                <a:lnTo>
                  <a:pt x="398" y="4482"/>
                </a:lnTo>
                <a:lnTo>
                  <a:pt x="370" y="4449"/>
                </a:lnTo>
                <a:lnTo>
                  <a:pt x="349" y="4412"/>
                </a:lnTo>
                <a:lnTo>
                  <a:pt x="337" y="4370"/>
                </a:lnTo>
                <a:lnTo>
                  <a:pt x="332" y="4325"/>
                </a:lnTo>
                <a:lnTo>
                  <a:pt x="332" y="3976"/>
                </a:lnTo>
                <a:lnTo>
                  <a:pt x="337" y="3931"/>
                </a:lnTo>
                <a:lnTo>
                  <a:pt x="349" y="3889"/>
                </a:lnTo>
                <a:lnTo>
                  <a:pt x="370" y="3850"/>
                </a:lnTo>
                <a:lnTo>
                  <a:pt x="398" y="3819"/>
                </a:lnTo>
                <a:lnTo>
                  <a:pt x="431" y="3791"/>
                </a:lnTo>
                <a:lnTo>
                  <a:pt x="468" y="3770"/>
                </a:lnTo>
                <a:lnTo>
                  <a:pt x="510" y="3758"/>
                </a:lnTo>
                <a:lnTo>
                  <a:pt x="555" y="3753"/>
                </a:lnTo>
                <a:close/>
                <a:moveTo>
                  <a:pt x="2775" y="2797"/>
                </a:moveTo>
                <a:lnTo>
                  <a:pt x="2749" y="2802"/>
                </a:lnTo>
                <a:lnTo>
                  <a:pt x="2728" y="2816"/>
                </a:lnTo>
                <a:lnTo>
                  <a:pt x="2714" y="2837"/>
                </a:lnTo>
                <a:lnTo>
                  <a:pt x="2709" y="2863"/>
                </a:lnTo>
                <a:lnTo>
                  <a:pt x="2709" y="3212"/>
                </a:lnTo>
                <a:lnTo>
                  <a:pt x="2714" y="3238"/>
                </a:lnTo>
                <a:lnTo>
                  <a:pt x="2728" y="3259"/>
                </a:lnTo>
                <a:lnTo>
                  <a:pt x="2749" y="3273"/>
                </a:lnTo>
                <a:lnTo>
                  <a:pt x="2775" y="3278"/>
                </a:lnTo>
                <a:lnTo>
                  <a:pt x="2952" y="3278"/>
                </a:lnTo>
                <a:lnTo>
                  <a:pt x="2978" y="3273"/>
                </a:lnTo>
                <a:lnTo>
                  <a:pt x="2999" y="3259"/>
                </a:lnTo>
                <a:lnTo>
                  <a:pt x="3013" y="3238"/>
                </a:lnTo>
                <a:lnTo>
                  <a:pt x="3018" y="3212"/>
                </a:lnTo>
                <a:lnTo>
                  <a:pt x="3018" y="2863"/>
                </a:lnTo>
                <a:lnTo>
                  <a:pt x="3013" y="2837"/>
                </a:lnTo>
                <a:lnTo>
                  <a:pt x="2999" y="2816"/>
                </a:lnTo>
                <a:lnTo>
                  <a:pt x="2978" y="2802"/>
                </a:lnTo>
                <a:lnTo>
                  <a:pt x="2952" y="2797"/>
                </a:lnTo>
                <a:lnTo>
                  <a:pt x="2775" y="2797"/>
                </a:lnTo>
                <a:close/>
                <a:moveTo>
                  <a:pt x="555" y="2797"/>
                </a:moveTo>
                <a:lnTo>
                  <a:pt x="529" y="2802"/>
                </a:lnTo>
                <a:lnTo>
                  <a:pt x="508" y="2816"/>
                </a:lnTo>
                <a:lnTo>
                  <a:pt x="494" y="2837"/>
                </a:lnTo>
                <a:lnTo>
                  <a:pt x="489" y="2863"/>
                </a:lnTo>
                <a:lnTo>
                  <a:pt x="489" y="3212"/>
                </a:lnTo>
                <a:lnTo>
                  <a:pt x="494" y="3238"/>
                </a:lnTo>
                <a:lnTo>
                  <a:pt x="508" y="3259"/>
                </a:lnTo>
                <a:lnTo>
                  <a:pt x="529" y="3273"/>
                </a:lnTo>
                <a:lnTo>
                  <a:pt x="555" y="3278"/>
                </a:lnTo>
                <a:lnTo>
                  <a:pt x="731" y="3278"/>
                </a:lnTo>
                <a:lnTo>
                  <a:pt x="758" y="3273"/>
                </a:lnTo>
                <a:lnTo>
                  <a:pt x="778" y="3259"/>
                </a:lnTo>
                <a:lnTo>
                  <a:pt x="792" y="3238"/>
                </a:lnTo>
                <a:lnTo>
                  <a:pt x="798" y="3212"/>
                </a:lnTo>
                <a:lnTo>
                  <a:pt x="798" y="2863"/>
                </a:lnTo>
                <a:lnTo>
                  <a:pt x="792" y="2837"/>
                </a:lnTo>
                <a:lnTo>
                  <a:pt x="778" y="2816"/>
                </a:lnTo>
                <a:lnTo>
                  <a:pt x="758" y="2802"/>
                </a:lnTo>
                <a:lnTo>
                  <a:pt x="731" y="2797"/>
                </a:lnTo>
                <a:lnTo>
                  <a:pt x="555" y="2797"/>
                </a:lnTo>
                <a:close/>
                <a:moveTo>
                  <a:pt x="2775" y="2640"/>
                </a:moveTo>
                <a:lnTo>
                  <a:pt x="2952" y="2640"/>
                </a:lnTo>
                <a:lnTo>
                  <a:pt x="2997" y="2645"/>
                </a:lnTo>
                <a:lnTo>
                  <a:pt x="3039" y="2657"/>
                </a:lnTo>
                <a:lnTo>
                  <a:pt x="3075" y="2678"/>
                </a:lnTo>
                <a:lnTo>
                  <a:pt x="3109" y="2706"/>
                </a:lnTo>
                <a:lnTo>
                  <a:pt x="3137" y="2739"/>
                </a:lnTo>
                <a:lnTo>
                  <a:pt x="3156" y="2776"/>
                </a:lnTo>
                <a:lnTo>
                  <a:pt x="3170" y="2818"/>
                </a:lnTo>
                <a:lnTo>
                  <a:pt x="3175" y="2863"/>
                </a:lnTo>
                <a:lnTo>
                  <a:pt x="3175" y="3212"/>
                </a:lnTo>
                <a:lnTo>
                  <a:pt x="3170" y="3257"/>
                </a:lnTo>
                <a:lnTo>
                  <a:pt x="3156" y="3299"/>
                </a:lnTo>
                <a:lnTo>
                  <a:pt x="3137" y="3336"/>
                </a:lnTo>
                <a:lnTo>
                  <a:pt x="3109" y="3369"/>
                </a:lnTo>
                <a:lnTo>
                  <a:pt x="3075" y="3397"/>
                </a:lnTo>
                <a:lnTo>
                  <a:pt x="3039" y="3418"/>
                </a:lnTo>
                <a:lnTo>
                  <a:pt x="2997" y="3430"/>
                </a:lnTo>
                <a:lnTo>
                  <a:pt x="2952" y="3435"/>
                </a:lnTo>
                <a:lnTo>
                  <a:pt x="2775" y="3435"/>
                </a:lnTo>
                <a:lnTo>
                  <a:pt x="2730" y="3430"/>
                </a:lnTo>
                <a:lnTo>
                  <a:pt x="2688" y="3418"/>
                </a:lnTo>
                <a:lnTo>
                  <a:pt x="2650" y="3397"/>
                </a:lnTo>
                <a:lnTo>
                  <a:pt x="2618" y="3369"/>
                </a:lnTo>
                <a:lnTo>
                  <a:pt x="2590" y="3336"/>
                </a:lnTo>
                <a:lnTo>
                  <a:pt x="2569" y="3299"/>
                </a:lnTo>
                <a:lnTo>
                  <a:pt x="2557" y="3257"/>
                </a:lnTo>
                <a:lnTo>
                  <a:pt x="2552" y="3212"/>
                </a:lnTo>
                <a:lnTo>
                  <a:pt x="2552" y="2863"/>
                </a:lnTo>
                <a:lnTo>
                  <a:pt x="2557" y="2818"/>
                </a:lnTo>
                <a:lnTo>
                  <a:pt x="2569" y="2776"/>
                </a:lnTo>
                <a:lnTo>
                  <a:pt x="2590" y="2739"/>
                </a:lnTo>
                <a:lnTo>
                  <a:pt x="2618" y="2706"/>
                </a:lnTo>
                <a:lnTo>
                  <a:pt x="2650" y="2678"/>
                </a:lnTo>
                <a:lnTo>
                  <a:pt x="2688" y="2657"/>
                </a:lnTo>
                <a:lnTo>
                  <a:pt x="2730" y="2645"/>
                </a:lnTo>
                <a:lnTo>
                  <a:pt x="2775" y="2640"/>
                </a:lnTo>
                <a:close/>
                <a:moveTo>
                  <a:pt x="555" y="2640"/>
                </a:moveTo>
                <a:lnTo>
                  <a:pt x="731" y="2640"/>
                </a:lnTo>
                <a:lnTo>
                  <a:pt x="777" y="2645"/>
                </a:lnTo>
                <a:lnTo>
                  <a:pt x="819" y="2657"/>
                </a:lnTo>
                <a:lnTo>
                  <a:pt x="855" y="2678"/>
                </a:lnTo>
                <a:lnTo>
                  <a:pt x="888" y="2706"/>
                </a:lnTo>
                <a:lnTo>
                  <a:pt x="916" y="2739"/>
                </a:lnTo>
                <a:lnTo>
                  <a:pt x="937" y="2776"/>
                </a:lnTo>
                <a:lnTo>
                  <a:pt x="950" y="2818"/>
                </a:lnTo>
                <a:lnTo>
                  <a:pt x="955" y="2863"/>
                </a:lnTo>
                <a:lnTo>
                  <a:pt x="955" y="3212"/>
                </a:lnTo>
                <a:lnTo>
                  <a:pt x="950" y="3257"/>
                </a:lnTo>
                <a:lnTo>
                  <a:pt x="937" y="3299"/>
                </a:lnTo>
                <a:lnTo>
                  <a:pt x="916" y="3336"/>
                </a:lnTo>
                <a:lnTo>
                  <a:pt x="888" y="3369"/>
                </a:lnTo>
                <a:lnTo>
                  <a:pt x="855" y="3397"/>
                </a:lnTo>
                <a:lnTo>
                  <a:pt x="819" y="3418"/>
                </a:lnTo>
                <a:lnTo>
                  <a:pt x="777" y="3430"/>
                </a:lnTo>
                <a:lnTo>
                  <a:pt x="731" y="3435"/>
                </a:lnTo>
                <a:lnTo>
                  <a:pt x="555" y="3435"/>
                </a:lnTo>
                <a:lnTo>
                  <a:pt x="510" y="3430"/>
                </a:lnTo>
                <a:lnTo>
                  <a:pt x="468" y="3418"/>
                </a:lnTo>
                <a:lnTo>
                  <a:pt x="431" y="3397"/>
                </a:lnTo>
                <a:lnTo>
                  <a:pt x="398" y="3369"/>
                </a:lnTo>
                <a:lnTo>
                  <a:pt x="370" y="3336"/>
                </a:lnTo>
                <a:lnTo>
                  <a:pt x="349" y="3299"/>
                </a:lnTo>
                <a:lnTo>
                  <a:pt x="337" y="3257"/>
                </a:lnTo>
                <a:lnTo>
                  <a:pt x="332" y="3212"/>
                </a:lnTo>
                <a:lnTo>
                  <a:pt x="332" y="2863"/>
                </a:lnTo>
                <a:lnTo>
                  <a:pt x="337" y="2818"/>
                </a:lnTo>
                <a:lnTo>
                  <a:pt x="349" y="2776"/>
                </a:lnTo>
                <a:lnTo>
                  <a:pt x="370" y="2739"/>
                </a:lnTo>
                <a:lnTo>
                  <a:pt x="398" y="2706"/>
                </a:lnTo>
                <a:lnTo>
                  <a:pt x="431" y="2678"/>
                </a:lnTo>
                <a:lnTo>
                  <a:pt x="468" y="2657"/>
                </a:lnTo>
                <a:lnTo>
                  <a:pt x="510" y="2645"/>
                </a:lnTo>
                <a:lnTo>
                  <a:pt x="555" y="2640"/>
                </a:lnTo>
                <a:close/>
                <a:moveTo>
                  <a:pt x="2280" y="1436"/>
                </a:moveTo>
                <a:lnTo>
                  <a:pt x="2280" y="5567"/>
                </a:lnTo>
                <a:lnTo>
                  <a:pt x="2636" y="5567"/>
                </a:lnTo>
                <a:lnTo>
                  <a:pt x="2636" y="4824"/>
                </a:lnTo>
                <a:lnTo>
                  <a:pt x="2641" y="4757"/>
                </a:lnTo>
                <a:lnTo>
                  <a:pt x="2657" y="4695"/>
                </a:lnTo>
                <a:lnTo>
                  <a:pt x="2681" y="4637"/>
                </a:lnTo>
                <a:lnTo>
                  <a:pt x="2714" y="4583"/>
                </a:lnTo>
                <a:lnTo>
                  <a:pt x="2756" y="4536"/>
                </a:lnTo>
                <a:lnTo>
                  <a:pt x="2803" y="4494"/>
                </a:lnTo>
                <a:lnTo>
                  <a:pt x="2857" y="4461"/>
                </a:lnTo>
                <a:lnTo>
                  <a:pt x="2915" y="4436"/>
                </a:lnTo>
                <a:lnTo>
                  <a:pt x="2978" y="4421"/>
                </a:lnTo>
                <a:lnTo>
                  <a:pt x="3044" y="4416"/>
                </a:lnTo>
                <a:lnTo>
                  <a:pt x="3880" y="4416"/>
                </a:lnTo>
                <a:lnTo>
                  <a:pt x="3946" y="4421"/>
                </a:lnTo>
                <a:lnTo>
                  <a:pt x="4008" y="4436"/>
                </a:lnTo>
                <a:lnTo>
                  <a:pt x="4067" y="4461"/>
                </a:lnTo>
                <a:lnTo>
                  <a:pt x="4121" y="4494"/>
                </a:lnTo>
                <a:lnTo>
                  <a:pt x="4168" y="4536"/>
                </a:lnTo>
                <a:lnTo>
                  <a:pt x="4208" y="4583"/>
                </a:lnTo>
                <a:lnTo>
                  <a:pt x="4241" y="4637"/>
                </a:lnTo>
                <a:lnTo>
                  <a:pt x="4268" y="4695"/>
                </a:lnTo>
                <a:lnTo>
                  <a:pt x="4282" y="4757"/>
                </a:lnTo>
                <a:lnTo>
                  <a:pt x="4287" y="4824"/>
                </a:lnTo>
                <a:lnTo>
                  <a:pt x="4287" y="5567"/>
                </a:lnTo>
                <a:lnTo>
                  <a:pt x="4563" y="5567"/>
                </a:lnTo>
                <a:lnTo>
                  <a:pt x="4648" y="2973"/>
                </a:lnTo>
                <a:lnTo>
                  <a:pt x="4646" y="2973"/>
                </a:lnTo>
                <a:lnTo>
                  <a:pt x="4645" y="2973"/>
                </a:lnTo>
                <a:lnTo>
                  <a:pt x="2280" y="1436"/>
                </a:lnTo>
                <a:close/>
                <a:moveTo>
                  <a:pt x="157" y="1429"/>
                </a:moveTo>
                <a:lnTo>
                  <a:pt x="157" y="5312"/>
                </a:lnTo>
                <a:lnTo>
                  <a:pt x="162" y="5363"/>
                </a:lnTo>
                <a:lnTo>
                  <a:pt x="176" y="5412"/>
                </a:lnTo>
                <a:lnTo>
                  <a:pt x="201" y="5455"/>
                </a:lnTo>
                <a:lnTo>
                  <a:pt x="232" y="5492"/>
                </a:lnTo>
                <a:lnTo>
                  <a:pt x="269" y="5523"/>
                </a:lnTo>
                <a:lnTo>
                  <a:pt x="312" y="5546"/>
                </a:lnTo>
                <a:lnTo>
                  <a:pt x="360" y="5562"/>
                </a:lnTo>
                <a:lnTo>
                  <a:pt x="412" y="5567"/>
                </a:lnTo>
                <a:lnTo>
                  <a:pt x="2122" y="5567"/>
                </a:lnTo>
                <a:lnTo>
                  <a:pt x="2122" y="2575"/>
                </a:lnTo>
                <a:lnTo>
                  <a:pt x="157" y="1429"/>
                </a:lnTo>
                <a:close/>
                <a:moveTo>
                  <a:pt x="5078" y="157"/>
                </a:moveTo>
                <a:lnTo>
                  <a:pt x="5036" y="161"/>
                </a:lnTo>
                <a:lnTo>
                  <a:pt x="4995" y="174"/>
                </a:lnTo>
                <a:lnTo>
                  <a:pt x="4961" y="197"/>
                </a:lnTo>
                <a:lnTo>
                  <a:pt x="4933" y="225"/>
                </a:lnTo>
                <a:lnTo>
                  <a:pt x="4910" y="260"/>
                </a:lnTo>
                <a:lnTo>
                  <a:pt x="4896" y="298"/>
                </a:lnTo>
                <a:lnTo>
                  <a:pt x="4893" y="342"/>
                </a:lnTo>
                <a:lnTo>
                  <a:pt x="4720" y="5567"/>
                </a:lnTo>
                <a:lnTo>
                  <a:pt x="5601" y="5567"/>
                </a:lnTo>
                <a:lnTo>
                  <a:pt x="5449" y="338"/>
                </a:lnTo>
                <a:lnTo>
                  <a:pt x="5444" y="297"/>
                </a:lnTo>
                <a:lnTo>
                  <a:pt x="5430" y="258"/>
                </a:lnTo>
                <a:lnTo>
                  <a:pt x="5409" y="223"/>
                </a:lnTo>
                <a:lnTo>
                  <a:pt x="5381" y="195"/>
                </a:lnTo>
                <a:lnTo>
                  <a:pt x="5348" y="174"/>
                </a:lnTo>
                <a:lnTo>
                  <a:pt x="5311" y="161"/>
                </a:lnTo>
                <a:lnTo>
                  <a:pt x="5270" y="157"/>
                </a:lnTo>
                <a:lnTo>
                  <a:pt x="5078" y="157"/>
                </a:lnTo>
                <a:close/>
                <a:moveTo>
                  <a:pt x="5078" y="0"/>
                </a:moveTo>
                <a:lnTo>
                  <a:pt x="5270" y="0"/>
                </a:lnTo>
                <a:lnTo>
                  <a:pt x="5331" y="5"/>
                </a:lnTo>
                <a:lnTo>
                  <a:pt x="5386" y="21"/>
                </a:lnTo>
                <a:lnTo>
                  <a:pt x="5439" y="45"/>
                </a:lnTo>
                <a:lnTo>
                  <a:pt x="5486" y="79"/>
                </a:lnTo>
                <a:lnTo>
                  <a:pt x="5526" y="119"/>
                </a:lnTo>
                <a:lnTo>
                  <a:pt x="5559" y="166"/>
                </a:lnTo>
                <a:lnTo>
                  <a:pt x="5585" y="218"/>
                </a:lnTo>
                <a:lnTo>
                  <a:pt x="5601" y="276"/>
                </a:lnTo>
                <a:lnTo>
                  <a:pt x="5606" y="335"/>
                </a:lnTo>
                <a:lnTo>
                  <a:pt x="5760" y="5642"/>
                </a:lnTo>
                <a:lnTo>
                  <a:pt x="5758" y="5663"/>
                </a:lnTo>
                <a:lnTo>
                  <a:pt x="5750" y="5682"/>
                </a:lnTo>
                <a:lnTo>
                  <a:pt x="5737" y="5700"/>
                </a:lnTo>
                <a:lnTo>
                  <a:pt x="5722" y="5712"/>
                </a:lnTo>
                <a:lnTo>
                  <a:pt x="5702" y="5721"/>
                </a:lnTo>
                <a:lnTo>
                  <a:pt x="5681" y="5724"/>
                </a:lnTo>
                <a:lnTo>
                  <a:pt x="4833" y="5724"/>
                </a:lnTo>
                <a:lnTo>
                  <a:pt x="4833" y="5724"/>
                </a:lnTo>
                <a:lnTo>
                  <a:pt x="4833" y="5724"/>
                </a:lnTo>
                <a:lnTo>
                  <a:pt x="412" y="5724"/>
                </a:lnTo>
                <a:lnTo>
                  <a:pt x="346" y="5719"/>
                </a:lnTo>
                <a:lnTo>
                  <a:pt x="281" y="5703"/>
                </a:lnTo>
                <a:lnTo>
                  <a:pt x="223" y="5677"/>
                </a:lnTo>
                <a:lnTo>
                  <a:pt x="169" y="5644"/>
                </a:lnTo>
                <a:lnTo>
                  <a:pt x="120" y="5604"/>
                </a:lnTo>
                <a:lnTo>
                  <a:pt x="80" y="5555"/>
                </a:lnTo>
                <a:lnTo>
                  <a:pt x="45" y="5501"/>
                </a:lnTo>
                <a:lnTo>
                  <a:pt x="21" y="5441"/>
                </a:lnTo>
                <a:lnTo>
                  <a:pt x="5" y="5379"/>
                </a:lnTo>
                <a:lnTo>
                  <a:pt x="0" y="5312"/>
                </a:lnTo>
                <a:lnTo>
                  <a:pt x="0" y="1291"/>
                </a:lnTo>
                <a:lnTo>
                  <a:pt x="3" y="1272"/>
                </a:lnTo>
                <a:lnTo>
                  <a:pt x="10" y="1253"/>
                </a:lnTo>
                <a:lnTo>
                  <a:pt x="23" y="1237"/>
                </a:lnTo>
                <a:lnTo>
                  <a:pt x="40" y="1223"/>
                </a:lnTo>
                <a:lnTo>
                  <a:pt x="65" y="1214"/>
                </a:lnTo>
                <a:lnTo>
                  <a:pt x="93" y="1214"/>
                </a:lnTo>
                <a:lnTo>
                  <a:pt x="119" y="1225"/>
                </a:lnTo>
                <a:lnTo>
                  <a:pt x="2122" y="2394"/>
                </a:lnTo>
                <a:lnTo>
                  <a:pt x="2122" y="1291"/>
                </a:lnTo>
                <a:lnTo>
                  <a:pt x="2124" y="1270"/>
                </a:lnTo>
                <a:lnTo>
                  <a:pt x="2133" y="1251"/>
                </a:lnTo>
                <a:lnTo>
                  <a:pt x="2145" y="1235"/>
                </a:lnTo>
                <a:lnTo>
                  <a:pt x="2163" y="1223"/>
                </a:lnTo>
                <a:lnTo>
                  <a:pt x="2182" y="1216"/>
                </a:lnTo>
                <a:lnTo>
                  <a:pt x="2203" y="1212"/>
                </a:lnTo>
                <a:lnTo>
                  <a:pt x="2224" y="1216"/>
                </a:lnTo>
                <a:lnTo>
                  <a:pt x="2243" y="1226"/>
                </a:lnTo>
                <a:lnTo>
                  <a:pt x="4653" y="2791"/>
                </a:lnTo>
                <a:lnTo>
                  <a:pt x="4735" y="338"/>
                </a:lnTo>
                <a:lnTo>
                  <a:pt x="4739" y="284"/>
                </a:lnTo>
                <a:lnTo>
                  <a:pt x="4753" y="232"/>
                </a:lnTo>
                <a:lnTo>
                  <a:pt x="4774" y="183"/>
                </a:lnTo>
                <a:lnTo>
                  <a:pt x="4802" y="140"/>
                </a:lnTo>
                <a:lnTo>
                  <a:pt x="4835" y="99"/>
                </a:lnTo>
                <a:lnTo>
                  <a:pt x="4875" y="66"/>
                </a:lnTo>
                <a:lnTo>
                  <a:pt x="4920" y="38"/>
                </a:lnTo>
                <a:lnTo>
                  <a:pt x="4969" y="17"/>
                </a:lnTo>
                <a:lnTo>
                  <a:pt x="5022" y="3"/>
                </a:lnTo>
                <a:lnTo>
                  <a:pt x="5078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2" name="Freeform 5">
            <a:extLst>
              <a:ext uri="{FF2B5EF4-FFF2-40B4-BE49-F238E27FC236}">
                <a16:creationId xmlns:a16="http://schemas.microsoft.com/office/drawing/2014/main" id="{4DDF98ED-FA17-4466-91B0-095002EF0A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26124" y="6169123"/>
            <a:ext cx="277342" cy="249926"/>
          </a:xfrm>
          <a:custGeom>
            <a:avLst/>
            <a:gdLst>
              <a:gd name="T0" fmla="*/ 1378 w 4805"/>
              <a:gd name="T1" fmla="*/ 2636 h 4330"/>
              <a:gd name="T2" fmla="*/ 1443 w 4805"/>
              <a:gd name="T3" fmla="*/ 955 h 4330"/>
              <a:gd name="T4" fmla="*/ 2768 w 4805"/>
              <a:gd name="T5" fmla="*/ 1012 h 4330"/>
              <a:gd name="T6" fmla="*/ 3103 w 4805"/>
              <a:gd name="T7" fmla="*/ 2655 h 4330"/>
              <a:gd name="T8" fmla="*/ 1443 w 4805"/>
              <a:gd name="T9" fmla="*/ 2679 h 4330"/>
              <a:gd name="T10" fmla="*/ 1378 w 4805"/>
              <a:gd name="T11" fmla="*/ 2636 h 4330"/>
              <a:gd name="T12" fmla="*/ 3205 w 4805"/>
              <a:gd name="T13" fmla="*/ 2740 h 4330"/>
              <a:gd name="T14" fmla="*/ 2898 w 4805"/>
              <a:gd name="T15" fmla="*/ 985 h 4330"/>
              <a:gd name="T16" fmla="*/ 1443 w 4805"/>
              <a:gd name="T17" fmla="*/ 822 h 4330"/>
              <a:gd name="T18" fmla="*/ 1245 w 4805"/>
              <a:gd name="T19" fmla="*/ 2636 h 4330"/>
              <a:gd name="T20" fmla="*/ 3040 w 4805"/>
              <a:gd name="T21" fmla="*/ 2812 h 4330"/>
              <a:gd name="T22" fmla="*/ 3205 w 4805"/>
              <a:gd name="T23" fmla="*/ 2740 h 4330"/>
              <a:gd name="T24" fmla="*/ 3416 w 4805"/>
              <a:gd name="T25" fmla="*/ 4196 h 4330"/>
              <a:gd name="T26" fmla="*/ 3416 w 4805"/>
              <a:gd name="T27" fmla="*/ 3152 h 4330"/>
              <a:gd name="T28" fmla="*/ 3416 w 4805"/>
              <a:gd name="T29" fmla="*/ 4196 h 4330"/>
              <a:gd name="T30" fmla="*/ 2761 w 4805"/>
              <a:gd name="T31" fmla="*/ 3675 h 4330"/>
              <a:gd name="T32" fmla="*/ 1951 w 4805"/>
              <a:gd name="T33" fmla="*/ 3675 h 4330"/>
              <a:gd name="T34" fmla="*/ 1296 w 4805"/>
              <a:gd name="T35" fmla="*/ 3019 h 4330"/>
              <a:gd name="T36" fmla="*/ 641 w 4805"/>
              <a:gd name="T37" fmla="*/ 3675 h 4330"/>
              <a:gd name="T38" fmla="*/ 262 w 4805"/>
              <a:gd name="T39" fmla="*/ 3494 h 4330"/>
              <a:gd name="T40" fmla="*/ 307 w 4805"/>
              <a:gd name="T41" fmla="*/ 1922 h 4330"/>
              <a:gd name="T42" fmla="*/ 1060 w 4805"/>
              <a:gd name="T43" fmla="*/ 1856 h 4330"/>
              <a:gd name="T44" fmla="*/ 1181 w 4805"/>
              <a:gd name="T45" fmla="*/ 632 h 4330"/>
              <a:gd name="T46" fmla="*/ 3093 w 4805"/>
              <a:gd name="T47" fmla="*/ 764 h 4330"/>
              <a:gd name="T48" fmla="*/ 3416 w 4805"/>
              <a:gd name="T49" fmla="*/ 3019 h 4330"/>
              <a:gd name="T50" fmla="*/ 2761 w 4805"/>
              <a:gd name="T51" fmla="*/ 3675 h 4330"/>
              <a:gd name="T52" fmla="*/ 1296 w 4805"/>
              <a:gd name="T53" fmla="*/ 4196 h 4330"/>
              <a:gd name="T54" fmla="*/ 774 w 4805"/>
              <a:gd name="T55" fmla="*/ 3674 h 4330"/>
              <a:gd name="T56" fmla="*/ 1818 w 4805"/>
              <a:gd name="T57" fmla="*/ 3674 h 4330"/>
              <a:gd name="T58" fmla="*/ 1296 w 4805"/>
              <a:gd name="T59" fmla="*/ 4196 h 4330"/>
              <a:gd name="T60" fmla="*/ 3621 w 4805"/>
              <a:gd name="T61" fmla="*/ 3053 h 4330"/>
              <a:gd name="T62" fmla="*/ 2972 w 4805"/>
              <a:gd name="T63" fmla="*/ 499 h 4330"/>
              <a:gd name="T64" fmla="*/ 927 w 4805"/>
              <a:gd name="T65" fmla="*/ 752 h 4330"/>
              <a:gd name="T66" fmla="*/ 307 w 4805"/>
              <a:gd name="T67" fmla="*/ 1789 h 4330"/>
              <a:gd name="T68" fmla="*/ 129 w 4805"/>
              <a:gd name="T69" fmla="*/ 3500 h 4330"/>
              <a:gd name="T70" fmla="*/ 655 w 4805"/>
              <a:gd name="T71" fmla="*/ 3808 h 4330"/>
              <a:gd name="T72" fmla="*/ 1937 w 4805"/>
              <a:gd name="T73" fmla="*/ 3808 h 4330"/>
              <a:gd name="T74" fmla="*/ 3416 w 4805"/>
              <a:gd name="T75" fmla="*/ 4330 h 4330"/>
              <a:gd name="T76" fmla="*/ 3621 w 4805"/>
              <a:gd name="T77" fmla="*/ 3053 h 4330"/>
              <a:gd name="T78" fmla="*/ 3417 w 4805"/>
              <a:gd name="T79" fmla="*/ 3790 h 4330"/>
              <a:gd name="T80" fmla="*/ 3301 w 4805"/>
              <a:gd name="T81" fmla="*/ 3674 h 4330"/>
              <a:gd name="T82" fmla="*/ 3532 w 4805"/>
              <a:gd name="T83" fmla="*/ 3674 h 4330"/>
              <a:gd name="T84" fmla="*/ 3417 w 4805"/>
              <a:gd name="T85" fmla="*/ 3790 h 4330"/>
              <a:gd name="T86" fmla="*/ 3417 w 4805"/>
              <a:gd name="T87" fmla="*/ 3426 h 4330"/>
              <a:gd name="T88" fmla="*/ 3417 w 4805"/>
              <a:gd name="T89" fmla="*/ 3923 h 4330"/>
              <a:gd name="T90" fmla="*/ 3417 w 4805"/>
              <a:gd name="T91" fmla="*/ 3426 h 4330"/>
              <a:gd name="T92" fmla="*/ 4799 w 4805"/>
              <a:gd name="T93" fmla="*/ 2708 h 4330"/>
              <a:gd name="T94" fmla="*/ 4744 w 4805"/>
              <a:gd name="T95" fmla="*/ 2785 h 4330"/>
              <a:gd name="T96" fmla="*/ 3834 w 4805"/>
              <a:gd name="T97" fmla="*/ 2939 h 4330"/>
              <a:gd name="T98" fmla="*/ 3288 w 4805"/>
              <a:gd name="T99" fmla="*/ 82 h 4330"/>
              <a:gd name="T100" fmla="*/ 3419 w 4805"/>
              <a:gd name="T101" fmla="*/ 60 h 4330"/>
              <a:gd name="T102" fmla="*/ 4722 w 4805"/>
              <a:gd name="T103" fmla="*/ 2654 h 4330"/>
              <a:gd name="T104" fmla="*/ 4799 w 4805"/>
              <a:gd name="T105" fmla="*/ 2708 h 4330"/>
              <a:gd name="T106" fmla="*/ 1296 w 4805"/>
              <a:gd name="T107" fmla="*/ 3790 h 4330"/>
              <a:gd name="T108" fmla="*/ 1296 w 4805"/>
              <a:gd name="T109" fmla="*/ 3559 h 4330"/>
              <a:gd name="T110" fmla="*/ 1296 w 4805"/>
              <a:gd name="T111" fmla="*/ 3790 h 4330"/>
              <a:gd name="T112" fmla="*/ 1296 w 4805"/>
              <a:gd name="T113" fmla="*/ 3426 h 4330"/>
              <a:gd name="T114" fmla="*/ 1047 w 4805"/>
              <a:gd name="T115" fmla="*/ 3674 h 4330"/>
              <a:gd name="T116" fmla="*/ 1544 w 4805"/>
              <a:gd name="T117" fmla="*/ 3674 h 4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05" h="4330">
                <a:moveTo>
                  <a:pt x="1378" y="2636"/>
                </a:moveTo>
                <a:lnTo>
                  <a:pt x="1378" y="2636"/>
                </a:lnTo>
                <a:lnTo>
                  <a:pt x="1378" y="998"/>
                </a:lnTo>
                <a:cubicBezTo>
                  <a:pt x="1378" y="978"/>
                  <a:pt x="1406" y="955"/>
                  <a:pt x="1443" y="955"/>
                </a:cubicBezTo>
                <a:lnTo>
                  <a:pt x="2702" y="955"/>
                </a:lnTo>
                <a:cubicBezTo>
                  <a:pt x="2752" y="955"/>
                  <a:pt x="2765" y="995"/>
                  <a:pt x="2768" y="1012"/>
                </a:cubicBezTo>
                <a:lnTo>
                  <a:pt x="3106" y="2648"/>
                </a:lnTo>
                <a:cubicBezTo>
                  <a:pt x="3106" y="2649"/>
                  <a:pt x="3105" y="2652"/>
                  <a:pt x="3103" y="2655"/>
                </a:cubicBezTo>
                <a:cubicBezTo>
                  <a:pt x="3093" y="2667"/>
                  <a:pt x="3068" y="2679"/>
                  <a:pt x="3040" y="2679"/>
                </a:cubicBezTo>
                <a:lnTo>
                  <a:pt x="1443" y="2679"/>
                </a:lnTo>
                <a:cubicBezTo>
                  <a:pt x="1406" y="2679"/>
                  <a:pt x="1378" y="2656"/>
                  <a:pt x="1378" y="2636"/>
                </a:cubicBezTo>
                <a:lnTo>
                  <a:pt x="1378" y="2636"/>
                </a:lnTo>
                <a:close/>
                <a:moveTo>
                  <a:pt x="3205" y="2740"/>
                </a:moveTo>
                <a:lnTo>
                  <a:pt x="3205" y="2740"/>
                </a:lnTo>
                <a:cubicBezTo>
                  <a:pt x="3233" y="2706"/>
                  <a:pt x="3244" y="2665"/>
                  <a:pt x="3237" y="2622"/>
                </a:cubicBezTo>
                <a:lnTo>
                  <a:pt x="2898" y="985"/>
                </a:lnTo>
                <a:cubicBezTo>
                  <a:pt x="2879" y="888"/>
                  <a:pt x="2800" y="822"/>
                  <a:pt x="2702" y="822"/>
                </a:cubicBezTo>
                <a:lnTo>
                  <a:pt x="1443" y="822"/>
                </a:lnTo>
                <a:cubicBezTo>
                  <a:pt x="1334" y="822"/>
                  <a:pt x="1245" y="901"/>
                  <a:pt x="1245" y="998"/>
                </a:cubicBezTo>
                <a:lnTo>
                  <a:pt x="1245" y="2636"/>
                </a:lnTo>
                <a:cubicBezTo>
                  <a:pt x="1245" y="2733"/>
                  <a:pt x="1334" y="2812"/>
                  <a:pt x="1443" y="2812"/>
                </a:cubicBezTo>
                <a:lnTo>
                  <a:pt x="3040" y="2812"/>
                </a:lnTo>
                <a:cubicBezTo>
                  <a:pt x="3105" y="2812"/>
                  <a:pt x="3168" y="2784"/>
                  <a:pt x="3205" y="2740"/>
                </a:cubicBezTo>
                <a:lnTo>
                  <a:pt x="3205" y="2740"/>
                </a:lnTo>
                <a:close/>
                <a:moveTo>
                  <a:pt x="3416" y="4196"/>
                </a:moveTo>
                <a:lnTo>
                  <a:pt x="3416" y="4196"/>
                </a:lnTo>
                <a:cubicBezTo>
                  <a:pt x="3128" y="4196"/>
                  <a:pt x="2894" y="3962"/>
                  <a:pt x="2894" y="3674"/>
                </a:cubicBezTo>
                <a:cubicBezTo>
                  <a:pt x="2894" y="3387"/>
                  <a:pt x="3128" y="3152"/>
                  <a:pt x="3416" y="3152"/>
                </a:cubicBezTo>
                <a:cubicBezTo>
                  <a:pt x="3704" y="3152"/>
                  <a:pt x="3938" y="3387"/>
                  <a:pt x="3938" y="3674"/>
                </a:cubicBezTo>
                <a:cubicBezTo>
                  <a:pt x="3938" y="3962"/>
                  <a:pt x="3704" y="4196"/>
                  <a:pt x="3416" y="4196"/>
                </a:cubicBezTo>
                <a:lnTo>
                  <a:pt x="3416" y="4196"/>
                </a:lnTo>
                <a:close/>
                <a:moveTo>
                  <a:pt x="2761" y="3675"/>
                </a:moveTo>
                <a:lnTo>
                  <a:pt x="2761" y="3675"/>
                </a:lnTo>
                <a:lnTo>
                  <a:pt x="1951" y="3675"/>
                </a:lnTo>
                <a:lnTo>
                  <a:pt x="1951" y="3674"/>
                </a:lnTo>
                <a:cubicBezTo>
                  <a:pt x="1951" y="3313"/>
                  <a:pt x="1657" y="3019"/>
                  <a:pt x="1296" y="3019"/>
                </a:cubicBezTo>
                <a:cubicBezTo>
                  <a:pt x="935" y="3019"/>
                  <a:pt x="641" y="3313"/>
                  <a:pt x="641" y="3674"/>
                </a:cubicBezTo>
                <a:cubicBezTo>
                  <a:pt x="641" y="3675"/>
                  <a:pt x="641" y="3675"/>
                  <a:pt x="641" y="3675"/>
                </a:cubicBezTo>
                <a:lnTo>
                  <a:pt x="437" y="3675"/>
                </a:lnTo>
                <a:cubicBezTo>
                  <a:pt x="341" y="3675"/>
                  <a:pt x="262" y="3597"/>
                  <a:pt x="262" y="3494"/>
                </a:cubicBezTo>
                <a:lnTo>
                  <a:pt x="132" y="2097"/>
                </a:lnTo>
                <a:cubicBezTo>
                  <a:pt x="132" y="2001"/>
                  <a:pt x="211" y="1922"/>
                  <a:pt x="307" y="1922"/>
                </a:cubicBezTo>
                <a:lnTo>
                  <a:pt x="993" y="1922"/>
                </a:lnTo>
                <a:cubicBezTo>
                  <a:pt x="1030" y="1922"/>
                  <a:pt x="1060" y="1892"/>
                  <a:pt x="1060" y="1856"/>
                </a:cubicBezTo>
                <a:lnTo>
                  <a:pt x="1060" y="752"/>
                </a:lnTo>
                <a:cubicBezTo>
                  <a:pt x="1060" y="686"/>
                  <a:pt x="1114" y="632"/>
                  <a:pt x="1181" y="632"/>
                </a:cubicBezTo>
                <a:lnTo>
                  <a:pt x="2972" y="632"/>
                </a:lnTo>
                <a:cubicBezTo>
                  <a:pt x="3045" y="632"/>
                  <a:pt x="3083" y="700"/>
                  <a:pt x="3093" y="764"/>
                </a:cubicBezTo>
                <a:lnTo>
                  <a:pt x="3481" y="3023"/>
                </a:lnTo>
                <a:cubicBezTo>
                  <a:pt x="3460" y="3021"/>
                  <a:pt x="3438" y="3019"/>
                  <a:pt x="3416" y="3019"/>
                </a:cubicBezTo>
                <a:cubicBezTo>
                  <a:pt x="3055" y="3019"/>
                  <a:pt x="2761" y="3313"/>
                  <a:pt x="2761" y="3674"/>
                </a:cubicBezTo>
                <a:lnTo>
                  <a:pt x="2761" y="3675"/>
                </a:lnTo>
                <a:lnTo>
                  <a:pt x="2761" y="3675"/>
                </a:lnTo>
                <a:close/>
                <a:moveTo>
                  <a:pt x="1296" y="4196"/>
                </a:moveTo>
                <a:lnTo>
                  <a:pt x="1296" y="4196"/>
                </a:lnTo>
                <a:cubicBezTo>
                  <a:pt x="1008" y="4196"/>
                  <a:pt x="774" y="3962"/>
                  <a:pt x="774" y="3674"/>
                </a:cubicBezTo>
                <a:cubicBezTo>
                  <a:pt x="774" y="3387"/>
                  <a:pt x="1008" y="3152"/>
                  <a:pt x="1296" y="3152"/>
                </a:cubicBezTo>
                <a:cubicBezTo>
                  <a:pt x="1584" y="3152"/>
                  <a:pt x="1818" y="3387"/>
                  <a:pt x="1818" y="3674"/>
                </a:cubicBezTo>
                <a:cubicBezTo>
                  <a:pt x="1818" y="3962"/>
                  <a:pt x="1584" y="4196"/>
                  <a:pt x="1296" y="4196"/>
                </a:cubicBezTo>
                <a:lnTo>
                  <a:pt x="1296" y="4196"/>
                </a:lnTo>
                <a:close/>
                <a:moveTo>
                  <a:pt x="3621" y="3053"/>
                </a:moveTo>
                <a:lnTo>
                  <a:pt x="3621" y="3053"/>
                </a:lnTo>
                <a:lnTo>
                  <a:pt x="3225" y="742"/>
                </a:lnTo>
                <a:cubicBezTo>
                  <a:pt x="3201" y="596"/>
                  <a:pt x="3099" y="499"/>
                  <a:pt x="2972" y="499"/>
                </a:cubicBezTo>
                <a:lnTo>
                  <a:pt x="1181" y="499"/>
                </a:lnTo>
                <a:cubicBezTo>
                  <a:pt x="1041" y="499"/>
                  <a:pt x="927" y="613"/>
                  <a:pt x="927" y="752"/>
                </a:cubicBezTo>
                <a:lnTo>
                  <a:pt x="927" y="1789"/>
                </a:lnTo>
                <a:lnTo>
                  <a:pt x="307" y="1789"/>
                </a:lnTo>
                <a:cubicBezTo>
                  <a:pt x="137" y="1789"/>
                  <a:pt x="0" y="1927"/>
                  <a:pt x="0" y="2103"/>
                </a:cubicBezTo>
                <a:lnTo>
                  <a:pt x="129" y="3500"/>
                </a:lnTo>
                <a:cubicBezTo>
                  <a:pt x="129" y="3670"/>
                  <a:pt x="268" y="3808"/>
                  <a:pt x="437" y="3808"/>
                </a:cubicBezTo>
                <a:lnTo>
                  <a:pt x="655" y="3808"/>
                </a:lnTo>
                <a:cubicBezTo>
                  <a:pt x="717" y="4105"/>
                  <a:pt x="981" y="4330"/>
                  <a:pt x="1296" y="4330"/>
                </a:cubicBezTo>
                <a:cubicBezTo>
                  <a:pt x="1611" y="4330"/>
                  <a:pt x="1875" y="4105"/>
                  <a:pt x="1937" y="3808"/>
                </a:cubicBezTo>
                <a:lnTo>
                  <a:pt x="2775" y="3808"/>
                </a:lnTo>
                <a:cubicBezTo>
                  <a:pt x="2837" y="4105"/>
                  <a:pt x="3101" y="4330"/>
                  <a:pt x="3416" y="4330"/>
                </a:cubicBezTo>
                <a:cubicBezTo>
                  <a:pt x="3778" y="4330"/>
                  <a:pt x="4071" y="4036"/>
                  <a:pt x="4071" y="3674"/>
                </a:cubicBezTo>
                <a:cubicBezTo>
                  <a:pt x="4071" y="3385"/>
                  <a:pt x="3882" y="3139"/>
                  <a:pt x="3621" y="3053"/>
                </a:cubicBezTo>
                <a:lnTo>
                  <a:pt x="3621" y="3053"/>
                </a:lnTo>
                <a:close/>
                <a:moveTo>
                  <a:pt x="3417" y="3790"/>
                </a:moveTo>
                <a:lnTo>
                  <a:pt x="3417" y="3790"/>
                </a:lnTo>
                <a:cubicBezTo>
                  <a:pt x="3353" y="3790"/>
                  <a:pt x="3301" y="3738"/>
                  <a:pt x="3301" y="3674"/>
                </a:cubicBezTo>
                <a:cubicBezTo>
                  <a:pt x="3301" y="3611"/>
                  <a:pt x="3353" y="3559"/>
                  <a:pt x="3417" y="3559"/>
                </a:cubicBezTo>
                <a:cubicBezTo>
                  <a:pt x="3480" y="3559"/>
                  <a:pt x="3532" y="3611"/>
                  <a:pt x="3532" y="3674"/>
                </a:cubicBezTo>
                <a:cubicBezTo>
                  <a:pt x="3532" y="3738"/>
                  <a:pt x="3480" y="3790"/>
                  <a:pt x="3417" y="3790"/>
                </a:cubicBezTo>
                <a:lnTo>
                  <a:pt x="3417" y="3790"/>
                </a:lnTo>
                <a:close/>
                <a:moveTo>
                  <a:pt x="3417" y="3426"/>
                </a:moveTo>
                <a:lnTo>
                  <a:pt x="3417" y="3426"/>
                </a:lnTo>
                <a:cubicBezTo>
                  <a:pt x="3280" y="3426"/>
                  <a:pt x="3168" y="3538"/>
                  <a:pt x="3168" y="3674"/>
                </a:cubicBezTo>
                <a:cubicBezTo>
                  <a:pt x="3168" y="3811"/>
                  <a:pt x="3280" y="3923"/>
                  <a:pt x="3417" y="3923"/>
                </a:cubicBezTo>
                <a:cubicBezTo>
                  <a:pt x="3554" y="3923"/>
                  <a:pt x="3665" y="3811"/>
                  <a:pt x="3665" y="3674"/>
                </a:cubicBezTo>
                <a:cubicBezTo>
                  <a:pt x="3665" y="3538"/>
                  <a:pt x="3554" y="3426"/>
                  <a:pt x="3417" y="3426"/>
                </a:cubicBezTo>
                <a:lnTo>
                  <a:pt x="3417" y="3426"/>
                </a:lnTo>
                <a:close/>
                <a:moveTo>
                  <a:pt x="4799" y="2708"/>
                </a:moveTo>
                <a:lnTo>
                  <a:pt x="4799" y="2708"/>
                </a:lnTo>
                <a:cubicBezTo>
                  <a:pt x="4805" y="2744"/>
                  <a:pt x="4780" y="2779"/>
                  <a:pt x="4744" y="2785"/>
                </a:cubicBezTo>
                <a:lnTo>
                  <a:pt x="3845" y="2938"/>
                </a:lnTo>
                <a:cubicBezTo>
                  <a:pt x="3842" y="2939"/>
                  <a:pt x="3838" y="2939"/>
                  <a:pt x="3834" y="2939"/>
                </a:cubicBezTo>
                <a:cubicBezTo>
                  <a:pt x="3802" y="2939"/>
                  <a:pt x="3774" y="2916"/>
                  <a:pt x="3769" y="2884"/>
                </a:cubicBezTo>
                <a:lnTo>
                  <a:pt x="3288" y="82"/>
                </a:lnTo>
                <a:cubicBezTo>
                  <a:pt x="3281" y="46"/>
                  <a:pt x="3306" y="11"/>
                  <a:pt x="3342" y="5"/>
                </a:cubicBezTo>
                <a:cubicBezTo>
                  <a:pt x="3378" y="0"/>
                  <a:pt x="3412" y="23"/>
                  <a:pt x="3419" y="60"/>
                </a:cubicBezTo>
                <a:lnTo>
                  <a:pt x="3889" y="2796"/>
                </a:lnTo>
                <a:lnTo>
                  <a:pt x="4722" y="2654"/>
                </a:lnTo>
                <a:cubicBezTo>
                  <a:pt x="4758" y="2648"/>
                  <a:pt x="4792" y="2672"/>
                  <a:pt x="4799" y="2708"/>
                </a:cubicBezTo>
                <a:lnTo>
                  <a:pt x="4799" y="2708"/>
                </a:lnTo>
                <a:close/>
                <a:moveTo>
                  <a:pt x="1296" y="3790"/>
                </a:moveTo>
                <a:lnTo>
                  <a:pt x="1296" y="3790"/>
                </a:lnTo>
                <a:cubicBezTo>
                  <a:pt x="1232" y="3790"/>
                  <a:pt x="1180" y="3738"/>
                  <a:pt x="1180" y="3674"/>
                </a:cubicBezTo>
                <a:cubicBezTo>
                  <a:pt x="1180" y="3611"/>
                  <a:pt x="1232" y="3559"/>
                  <a:pt x="1296" y="3559"/>
                </a:cubicBezTo>
                <a:cubicBezTo>
                  <a:pt x="1360" y="3559"/>
                  <a:pt x="1411" y="3611"/>
                  <a:pt x="1411" y="3674"/>
                </a:cubicBezTo>
                <a:cubicBezTo>
                  <a:pt x="1411" y="3738"/>
                  <a:pt x="1360" y="3790"/>
                  <a:pt x="1296" y="3790"/>
                </a:cubicBezTo>
                <a:lnTo>
                  <a:pt x="1296" y="3790"/>
                </a:lnTo>
                <a:close/>
                <a:moveTo>
                  <a:pt x="1296" y="3426"/>
                </a:moveTo>
                <a:lnTo>
                  <a:pt x="1296" y="3426"/>
                </a:lnTo>
                <a:cubicBezTo>
                  <a:pt x="1159" y="3426"/>
                  <a:pt x="1047" y="3538"/>
                  <a:pt x="1047" y="3674"/>
                </a:cubicBezTo>
                <a:cubicBezTo>
                  <a:pt x="1047" y="3811"/>
                  <a:pt x="1159" y="3923"/>
                  <a:pt x="1296" y="3923"/>
                </a:cubicBezTo>
                <a:cubicBezTo>
                  <a:pt x="1433" y="3923"/>
                  <a:pt x="1544" y="3811"/>
                  <a:pt x="1544" y="3674"/>
                </a:cubicBezTo>
                <a:cubicBezTo>
                  <a:pt x="1544" y="3538"/>
                  <a:pt x="1433" y="3426"/>
                  <a:pt x="1296" y="3426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cxnSp>
        <p:nvCxnSpPr>
          <p:cNvPr id="143" name="Соединитель: уступ 142">
            <a:extLst>
              <a:ext uri="{FF2B5EF4-FFF2-40B4-BE49-F238E27FC236}">
                <a16:creationId xmlns:a16="http://schemas.microsoft.com/office/drawing/2014/main" id="{AF98205D-7A3F-4256-9582-40C0474E6FEB}"/>
              </a:ext>
            </a:extLst>
          </p:cNvPr>
          <p:cNvCxnSpPr>
            <a:cxnSpLocks/>
          </p:cNvCxnSpPr>
          <p:nvPr/>
        </p:nvCxnSpPr>
        <p:spPr>
          <a:xfrm rot="10800000">
            <a:off x="722619" y="5286375"/>
            <a:ext cx="394808" cy="935236"/>
          </a:xfrm>
          <a:prstGeom prst="bentConnector2">
            <a:avLst/>
          </a:prstGeom>
          <a:ln>
            <a:solidFill>
              <a:srgbClr val="A20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Соединитель: уступ 143">
            <a:extLst>
              <a:ext uri="{FF2B5EF4-FFF2-40B4-BE49-F238E27FC236}">
                <a16:creationId xmlns:a16="http://schemas.microsoft.com/office/drawing/2014/main" id="{E96B9773-40E7-43CA-BC06-22FACB005CDB}"/>
              </a:ext>
            </a:extLst>
          </p:cNvPr>
          <p:cNvCxnSpPr>
            <a:cxnSpLocks/>
          </p:cNvCxnSpPr>
          <p:nvPr/>
        </p:nvCxnSpPr>
        <p:spPr>
          <a:xfrm rot="5400000">
            <a:off x="2522189" y="4905417"/>
            <a:ext cx="741581" cy="1890807"/>
          </a:xfrm>
          <a:prstGeom prst="bentConnector2">
            <a:avLst/>
          </a:prstGeom>
          <a:ln>
            <a:solidFill>
              <a:srgbClr val="A20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Соединитель: уступ 144">
            <a:extLst>
              <a:ext uri="{FF2B5EF4-FFF2-40B4-BE49-F238E27FC236}">
                <a16:creationId xmlns:a16="http://schemas.microsoft.com/office/drawing/2014/main" id="{8971D312-E258-4D1E-8B96-3EABC31973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6613" y="4905416"/>
            <a:ext cx="741581" cy="1890807"/>
          </a:xfrm>
          <a:prstGeom prst="bentConnector2">
            <a:avLst/>
          </a:prstGeom>
          <a:ln>
            <a:solidFill>
              <a:srgbClr val="A20C3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8161938E-A921-4383-899C-E1A559E25B94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Номер слайда 5">
            <a:extLst>
              <a:ext uri="{FF2B5EF4-FFF2-40B4-BE49-F238E27FC236}">
                <a16:creationId xmlns:a16="http://schemas.microsoft.com/office/drawing/2014/main" id="{995D9ADA-564E-442C-93EA-EC52F941BFF0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695555-C15A-CD4B-A4E7-6C05E6A3A6CF}" type="slidenum">
              <a:rPr lang="ru-RU" sz="1000" b="1" smtClean="0">
                <a:latin typeface="Gilroy-Semibold" pitchFamily="2" charset="0"/>
              </a:rPr>
              <a:pPr algn="r"/>
              <a:t>11</a:t>
            </a:fld>
            <a:endParaRPr lang="ru-RU" sz="1000" b="1" dirty="0">
              <a:latin typeface="Gilroy-Semibold" pitchFamily="2" charset="0"/>
            </a:endParaRPr>
          </a:p>
        </p:txBody>
      </p:sp>
      <p:sp>
        <p:nvSpPr>
          <p:cNvPr id="148" name="Freeform 11">
            <a:extLst>
              <a:ext uri="{FF2B5EF4-FFF2-40B4-BE49-F238E27FC236}">
                <a16:creationId xmlns:a16="http://schemas.microsoft.com/office/drawing/2014/main" id="{5E1A9026-7A24-46FF-A23C-1C2A53F3E4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42265" y="1944271"/>
            <a:ext cx="391368" cy="352232"/>
          </a:xfrm>
          <a:custGeom>
            <a:avLst/>
            <a:gdLst>
              <a:gd name="T0" fmla="*/ 4453 w 5760"/>
              <a:gd name="T1" fmla="*/ 2751 h 5184"/>
              <a:gd name="T2" fmla="*/ 4910 w 5760"/>
              <a:gd name="T3" fmla="*/ 3555 h 5184"/>
              <a:gd name="T4" fmla="*/ 4987 w 5760"/>
              <a:gd name="T5" fmla="*/ 3611 h 5184"/>
              <a:gd name="T6" fmla="*/ 4957 w 5760"/>
              <a:gd name="T7" fmla="*/ 3702 h 5184"/>
              <a:gd name="T8" fmla="*/ 4362 w 5760"/>
              <a:gd name="T9" fmla="*/ 3713 h 5184"/>
              <a:gd name="T10" fmla="*/ 4306 w 5760"/>
              <a:gd name="T11" fmla="*/ 3636 h 5184"/>
              <a:gd name="T12" fmla="*/ 4339 w 5760"/>
              <a:gd name="T13" fmla="*/ 2733 h 5184"/>
              <a:gd name="T14" fmla="*/ 4283 w 5760"/>
              <a:gd name="T15" fmla="*/ 2548 h 5184"/>
              <a:gd name="T16" fmla="*/ 3905 w 5760"/>
              <a:gd name="T17" fmla="*/ 2667 h 5184"/>
              <a:gd name="T18" fmla="*/ 3604 w 5760"/>
              <a:gd name="T19" fmla="*/ 2913 h 5184"/>
              <a:gd name="T20" fmla="*/ 3419 w 5760"/>
              <a:gd name="T21" fmla="*/ 3257 h 5184"/>
              <a:gd name="T22" fmla="*/ 3379 w 5760"/>
              <a:gd name="T23" fmla="*/ 3662 h 5184"/>
              <a:gd name="T24" fmla="*/ 3496 w 5760"/>
              <a:gd name="T25" fmla="*/ 4041 h 5184"/>
              <a:gd name="T26" fmla="*/ 3742 w 5760"/>
              <a:gd name="T27" fmla="*/ 4339 h 5184"/>
              <a:gd name="T28" fmla="*/ 4086 w 5760"/>
              <a:gd name="T29" fmla="*/ 4526 h 5184"/>
              <a:gd name="T30" fmla="*/ 4491 w 5760"/>
              <a:gd name="T31" fmla="*/ 4566 h 5184"/>
              <a:gd name="T32" fmla="*/ 4870 w 5760"/>
              <a:gd name="T33" fmla="*/ 4449 h 5184"/>
              <a:gd name="T34" fmla="*/ 5170 w 5760"/>
              <a:gd name="T35" fmla="*/ 4203 h 5184"/>
              <a:gd name="T36" fmla="*/ 5355 w 5760"/>
              <a:gd name="T37" fmla="*/ 3859 h 5184"/>
              <a:gd name="T38" fmla="*/ 5395 w 5760"/>
              <a:gd name="T39" fmla="*/ 3454 h 5184"/>
              <a:gd name="T40" fmla="*/ 5278 w 5760"/>
              <a:gd name="T41" fmla="*/ 3075 h 5184"/>
              <a:gd name="T42" fmla="*/ 5032 w 5760"/>
              <a:gd name="T43" fmla="*/ 2775 h 5184"/>
              <a:gd name="T44" fmla="*/ 4688 w 5760"/>
              <a:gd name="T45" fmla="*/ 2590 h 5184"/>
              <a:gd name="T46" fmla="*/ 5688 w 5760"/>
              <a:gd name="T47" fmla="*/ 1332 h 5184"/>
              <a:gd name="T48" fmla="*/ 5758 w 5760"/>
              <a:gd name="T49" fmla="*/ 1398 h 5184"/>
              <a:gd name="T50" fmla="*/ 4810 w 5760"/>
              <a:gd name="T51" fmla="*/ 2461 h 5184"/>
              <a:gd name="T52" fmla="*/ 5175 w 5760"/>
              <a:gd name="T53" fmla="*/ 2686 h 5184"/>
              <a:gd name="T54" fmla="*/ 5435 w 5760"/>
              <a:gd name="T55" fmla="*/ 3025 h 5184"/>
              <a:gd name="T56" fmla="*/ 5558 w 5760"/>
              <a:gd name="T57" fmla="*/ 3444 h 5184"/>
              <a:gd name="T58" fmla="*/ 5516 w 5760"/>
              <a:gd name="T59" fmla="*/ 3887 h 5184"/>
              <a:gd name="T60" fmla="*/ 5324 w 5760"/>
              <a:gd name="T61" fmla="*/ 4269 h 5184"/>
              <a:gd name="T62" fmla="*/ 5011 w 5760"/>
              <a:gd name="T63" fmla="*/ 4554 h 5184"/>
              <a:gd name="T64" fmla="*/ 4610 w 5760"/>
              <a:gd name="T65" fmla="*/ 4713 h 5184"/>
              <a:gd name="T66" fmla="*/ 4165 w 5760"/>
              <a:gd name="T67" fmla="*/ 4713 h 5184"/>
              <a:gd name="T68" fmla="*/ 3763 w 5760"/>
              <a:gd name="T69" fmla="*/ 4554 h 5184"/>
              <a:gd name="T70" fmla="*/ 3451 w 5760"/>
              <a:gd name="T71" fmla="*/ 4269 h 5184"/>
              <a:gd name="T72" fmla="*/ 3259 w 5760"/>
              <a:gd name="T73" fmla="*/ 3887 h 5184"/>
              <a:gd name="T74" fmla="*/ 3215 w 5760"/>
              <a:gd name="T75" fmla="*/ 3466 h 5184"/>
              <a:gd name="T76" fmla="*/ 3297 w 5760"/>
              <a:gd name="T77" fmla="*/ 3121 h 5184"/>
              <a:gd name="T78" fmla="*/ 920 w 5760"/>
              <a:gd name="T79" fmla="*/ 4323 h 5184"/>
              <a:gd name="T80" fmla="*/ 843 w 5760"/>
              <a:gd name="T81" fmla="*/ 4301 h 5184"/>
              <a:gd name="T82" fmla="*/ 829 w 5760"/>
              <a:gd name="T83" fmla="*/ 4207 h 5184"/>
              <a:gd name="T84" fmla="*/ 2728 w 5760"/>
              <a:gd name="T85" fmla="*/ 2356 h 5184"/>
              <a:gd name="T86" fmla="*/ 2807 w 5760"/>
              <a:gd name="T87" fmla="*/ 2379 h 5184"/>
              <a:gd name="T88" fmla="*/ 3555 w 5760"/>
              <a:gd name="T89" fmla="*/ 2728 h 5184"/>
              <a:gd name="T90" fmla="*/ 3884 w 5760"/>
              <a:gd name="T91" fmla="*/ 2496 h 5184"/>
              <a:gd name="T92" fmla="*/ 4280 w 5760"/>
              <a:gd name="T93" fmla="*/ 2386 h 5184"/>
              <a:gd name="T94" fmla="*/ 4638 w 5760"/>
              <a:gd name="T95" fmla="*/ 2409 h 5184"/>
              <a:gd name="T96" fmla="*/ 5688 w 5760"/>
              <a:gd name="T97" fmla="*/ 1332 h 5184"/>
              <a:gd name="T98" fmla="*/ 147 w 5760"/>
              <a:gd name="T99" fmla="*/ 33 h 5184"/>
              <a:gd name="T100" fmla="*/ 168 w 5760"/>
              <a:gd name="T101" fmla="*/ 4835 h 5184"/>
              <a:gd name="T102" fmla="*/ 265 w 5760"/>
              <a:gd name="T103" fmla="*/ 4982 h 5184"/>
              <a:gd name="T104" fmla="*/ 5116 w 5760"/>
              <a:gd name="T105" fmla="*/ 5022 h 5184"/>
              <a:gd name="T106" fmla="*/ 5193 w 5760"/>
              <a:gd name="T107" fmla="*/ 5078 h 5184"/>
              <a:gd name="T108" fmla="*/ 5163 w 5760"/>
              <a:gd name="T109" fmla="*/ 5168 h 5184"/>
              <a:gd name="T110" fmla="*/ 332 w 5760"/>
              <a:gd name="T111" fmla="*/ 5179 h 5184"/>
              <a:gd name="T112" fmla="*/ 115 w 5760"/>
              <a:gd name="T113" fmla="*/ 5069 h 5184"/>
              <a:gd name="T114" fmla="*/ 5 w 5760"/>
              <a:gd name="T115" fmla="*/ 4852 h 5184"/>
              <a:gd name="T116" fmla="*/ 16 w 5760"/>
              <a:gd name="T117" fmla="*/ 33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0" h="5184">
                <a:moveTo>
                  <a:pt x="4388" y="2718"/>
                </a:moveTo>
                <a:lnTo>
                  <a:pt x="4413" y="2721"/>
                </a:lnTo>
                <a:lnTo>
                  <a:pt x="4435" y="2733"/>
                </a:lnTo>
                <a:lnTo>
                  <a:pt x="4453" y="2751"/>
                </a:lnTo>
                <a:lnTo>
                  <a:pt x="4465" y="2774"/>
                </a:lnTo>
                <a:lnTo>
                  <a:pt x="4468" y="2798"/>
                </a:lnTo>
                <a:lnTo>
                  <a:pt x="4468" y="3555"/>
                </a:lnTo>
                <a:lnTo>
                  <a:pt x="4910" y="3555"/>
                </a:lnTo>
                <a:lnTo>
                  <a:pt x="4936" y="3559"/>
                </a:lnTo>
                <a:lnTo>
                  <a:pt x="4957" y="3571"/>
                </a:lnTo>
                <a:lnTo>
                  <a:pt x="4975" y="3589"/>
                </a:lnTo>
                <a:lnTo>
                  <a:pt x="4987" y="3611"/>
                </a:lnTo>
                <a:lnTo>
                  <a:pt x="4990" y="3636"/>
                </a:lnTo>
                <a:lnTo>
                  <a:pt x="4987" y="3662"/>
                </a:lnTo>
                <a:lnTo>
                  <a:pt x="4975" y="3685"/>
                </a:lnTo>
                <a:lnTo>
                  <a:pt x="4957" y="3702"/>
                </a:lnTo>
                <a:lnTo>
                  <a:pt x="4936" y="3713"/>
                </a:lnTo>
                <a:lnTo>
                  <a:pt x="4910" y="3718"/>
                </a:lnTo>
                <a:lnTo>
                  <a:pt x="4388" y="3718"/>
                </a:lnTo>
                <a:lnTo>
                  <a:pt x="4362" y="3713"/>
                </a:lnTo>
                <a:lnTo>
                  <a:pt x="4339" y="3702"/>
                </a:lnTo>
                <a:lnTo>
                  <a:pt x="4322" y="3685"/>
                </a:lnTo>
                <a:lnTo>
                  <a:pt x="4310" y="3662"/>
                </a:lnTo>
                <a:lnTo>
                  <a:pt x="4306" y="3636"/>
                </a:lnTo>
                <a:lnTo>
                  <a:pt x="4306" y="2798"/>
                </a:lnTo>
                <a:lnTo>
                  <a:pt x="4310" y="2774"/>
                </a:lnTo>
                <a:lnTo>
                  <a:pt x="4322" y="2751"/>
                </a:lnTo>
                <a:lnTo>
                  <a:pt x="4339" y="2733"/>
                </a:lnTo>
                <a:lnTo>
                  <a:pt x="4362" y="2721"/>
                </a:lnTo>
                <a:lnTo>
                  <a:pt x="4388" y="2718"/>
                </a:lnTo>
                <a:close/>
                <a:moveTo>
                  <a:pt x="4388" y="2543"/>
                </a:moveTo>
                <a:lnTo>
                  <a:pt x="4283" y="2548"/>
                </a:lnTo>
                <a:lnTo>
                  <a:pt x="4184" y="2564"/>
                </a:lnTo>
                <a:lnTo>
                  <a:pt x="4086" y="2590"/>
                </a:lnTo>
                <a:lnTo>
                  <a:pt x="3994" y="2623"/>
                </a:lnTo>
                <a:lnTo>
                  <a:pt x="3905" y="2667"/>
                </a:lnTo>
                <a:lnTo>
                  <a:pt x="3821" y="2718"/>
                </a:lnTo>
                <a:lnTo>
                  <a:pt x="3742" y="2775"/>
                </a:lnTo>
                <a:lnTo>
                  <a:pt x="3671" y="2842"/>
                </a:lnTo>
                <a:lnTo>
                  <a:pt x="3604" y="2913"/>
                </a:lnTo>
                <a:lnTo>
                  <a:pt x="3547" y="2992"/>
                </a:lnTo>
                <a:lnTo>
                  <a:pt x="3496" y="3075"/>
                </a:lnTo>
                <a:lnTo>
                  <a:pt x="3453" y="3163"/>
                </a:lnTo>
                <a:lnTo>
                  <a:pt x="3419" y="3257"/>
                </a:lnTo>
                <a:lnTo>
                  <a:pt x="3393" y="3353"/>
                </a:lnTo>
                <a:lnTo>
                  <a:pt x="3379" y="3454"/>
                </a:lnTo>
                <a:lnTo>
                  <a:pt x="3374" y="3557"/>
                </a:lnTo>
                <a:lnTo>
                  <a:pt x="3379" y="3662"/>
                </a:lnTo>
                <a:lnTo>
                  <a:pt x="3393" y="3761"/>
                </a:lnTo>
                <a:lnTo>
                  <a:pt x="3419" y="3859"/>
                </a:lnTo>
                <a:lnTo>
                  <a:pt x="3453" y="3952"/>
                </a:lnTo>
                <a:lnTo>
                  <a:pt x="3496" y="4041"/>
                </a:lnTo>
                <a:lnTo>
                  <a:pt x="3547" y="4125"/>
                </a:lnTo>
                <a:lnTo>
                  <a:pt x="3604" y="4203"/>
                </a:lnTo>
                <a:lnTo>
                  <a:pt x="3671" y="4275"/>
                </a:lnTo>
                <a:lnTo>
                  <a:pt x="3742" y="4339"/>
                </a:lnTo>
                <a:lnTo>
                  <a:pt x="3821" y="4399"/>
                </a:lnTo>
                <a:lnTo>
                  <a:pt x="3905" y="4449"/>
                </a:lnTo>
                <a:lnTo>
                  <a:pt x="3994" y="4493"/>
                </a:lnTo>
                <a:lnTo>
                  <a:pt x="4086" y="4526"/>
                </a:lnTo>
                <a:lnTo>
                  <a:pt x="4184" y="4550"/>
                </a:lnTo>
                <a:lnTo>
                  <a:pt x="4283" y="4566"/>
                </a:lnTo>
                <a:lnTo>
                  <a:pt x="4388" y="4571"/>
                </a:lnTo>
                <a:lnTo>
                  <a:pt x="4491" y="4566"/>
                </a:lnTo>
                <a:lnTo>
                  <a:pt x="4591" y="4550"/>
                </a:lnTo>
                <a:lnTo>
                  <a:pt x="4688" y="4526"/>
                </a:lnTo>
                <a:lnTo>
                  <a:pt x="4781" y="4493"/>
                </a:lnTo>
                <a:lnTo>
                  <a:pt x="4870" y="4449"/>
                </a:lnTo>
                <a:lnTo>
                  <a:pt x="4954" y="4399"/>
                </a:lnTo>
                <a:lnTo>
                  <a:pt x="5032" y="4339"/>
                </a:lnTo>
                <a:lnTo>
                  <a:pt x="5104" y="4275"/>
                </a:lnTo>
                <a:lnTo>
                  <a:pt x="5170" y="4203"/>
                </a:lnTo>
                <a:lnTo>
                  <a:pt x="5228" y="4125"/>
                </a:lnTo>
                <a:lnTo>
                  <a:pt x="5278" y="4041"/>
                </a:lnTo>
                <a:lnTo>
                  <a:pt x="5322" y="3952"/>
                </a:lnTo>
                <a:lnTo>
                  <a:pt x="5355" y="3859"/>
                </a:lnTo>
                <a:lnTo>
                  <a:pt x="5381" y="3761"/>
                </a:lnTo>
                <a:lnTo>
                  <a:pt x="5395" y="3662"/>
                </a:lnTo>
                <a:lnTo>
                  <a:pt x="5402" y="3557"/>
                </a:lnTo>
                <a:lnTo>
                  <a:pt x="5395" y="3454"/>
                </a:lnTo>
                <a:lnTo>
                  <a:pt x="5381" y="3353"/>
                </a:lnTo>
                <a:lnTo>
                  <a:pt x="5355" y="3257"/>
                </a:lnTo>
                <a:lnTo>
                  <a:pt x="5322" y="3163"/>
                </a:lnTo>
                <a:lnTo>
                  <a:pt x="5278" y="3075"/>
                </a:lnTo>
                <a:lnTo>
                  <a:pt x="5228" y="2992"/>
                </a:lnTo>
                <a:lnTo>
                  <a:pt x="5170" y="2913"/>
                </a:lnTo>
                <a:lnTo>
                  <a:pt x="5104" y="2842"/>
                </a:lnTo>
                <a:lnTo>
                  <a:pt x="5032" y="2775"/>
                </a:lnTo>
                <a:lnTo>
                  <a:pt x="4954" y="2718"/>
                </a:lnTo>
                <a:lnTo>
                  <a:pt x="4870" y="2667"/>
                </a:lnTo>
                <a:lnTo>
                  <a:pt x="4781" y="2623"/>
                </a:lnTo>
                <a:lnTo>
                  <a:pt x="4688" y="2590"/>
                </a:lnTo>
                <a:lnTo>
                  <a:pt x="4591" y="2564"/>
                </a:lnTo>
                <a:lnTo>
                  <a:pt x="4491" y="2548"/>
                </a:lnTo>
                <a:lnTo>
                  <a:pt x="4388" y="2543"/>
                </a:lnTo>
                <a:close/>
                <a:moveTo>
                  <a:pt x="5688" y="1332"/>
                </a:moveTo>
                <a:lnTo>
                  <a:pt x="5713" y="1339"/>
                </a:lnTo>
                <a:lnTo>
                  <a:pt x="5734" y="1353"/>
                </a:lnTo>
                <a:lnTo>
                  <a:pt x="5750" y="1374"/>
                </a:lnTo>
                <a:lnTo>
                  <a:pt x="5758" y="1398"/>
                </a:lnTo>
                <a:lnTo>
                  <a:pt x="5760" y="1423"/>
                </a:lnTo>
                <a:lnTo>
                  <a:pt x="5753" y="1447"/>
                </a:lnTo>
                <a:lnTo>
                  <a:pt x="5739" y="1468"/>
                </a:lnTo>
                <a:lnTo>
                  <a:pt x="4810" y="2461"/>
                </a:lnTo>
                <a:lnTo>
                  <a:pt x="4910" y="2506"/>
                </a:lnTo>
                <a:lnTo>
                  <a:pt x="5004" y="2559"/>
                </a:lnTo>
                <a:lnTo>
                  <a:pt x="5093" y="2618"/>
                </a:lnTo>
                <a:lnTo>
                  <a:pt x="5175" y="2686"/>
                </a:lnTo>
                <a:lnTo>
                  <a:pt x="5250" y="2761"/>
                </a:lnTo>
                <a:lnTo>
                  <a:pt x="5320" y="2843"/>
                </a:lnTo>
                <a:lnTo>
                  <a:pt x="5381" y="2931"/>
                </a:lnTo>
                <a:lnTo>
                  <a:pt x="5435" y="3025"/>
                </a:lnTo>
                <a:lnTo>
                  <a:pt x="5481" y="3123"/>
                </a:lnTo>
                <a:lnTo>
                  <a:pt x="5516" y="3226"/>
                </a:lnTo>
                <a:lnTo>
                  <a:pt x="5542" y="3334"/>
                </a:lnTo>
                <a:lnTo>
                  <a:pt x="5558" y="3444"/>
                </a:lnTo>
                <a:lnTo>
                  <a:pt x="5563" y="3557"/>
                </a:lnTo>
                <a:lnTo>
                  <a:pt x="5558" y="3671"/>
                </a:lnTo>
                <a:lnTo>
                  <a:pt x="5542" y="3781"/>
                </a:lnTo>
                <a:lnTo>
                  <a:pt x="5516" y="3887"/>
                </a:lnTo>
                <a:lnTo>
                  <a:pt x="5481" y="3990"/>
                </a:lnTo>
                <a:lnTo>
                  <a:pt x="5437" y="4088"/>
                </a:lnTo>
                <a:lnTo>
                  <a:pt x="5385" y="4182"/>
                </a:lnTo>
                <a:lnTo>
                  <a:pt x="5324" y="4269"/>
                </a:lnTo>
                <a:lnTo>
                  <a:pt x="5256" y="4351"/>
                </a:lnTo>
                <a:lnTo>
                  <a:pt x="5181" y="4426"/>
                </a:lnTo>
                <a:lnTo>
                  <a:pt x="5098" y="4495"/>
                </a:lnTo>
                <a:lnTo>
                  <a:pt x="5011" y="4554"/>
                </a:lnTo>
                <a:lnTo>
                  <a:pt x="4917" y="4608"/>
                </a:lnTo>
                <a:lnTo>
                  <a:pt x="4819" y="4652"/>
                </a:lnTo>
                <a:lnTo>
                  <a:pt x="4716" y="4687"/>
                </a:lnTo>
                <a:lnTo>
                  <a:pt x="4610" y="4713"/>
                </a:lnTo>
                <a:lnTo>
                  <a:pt x="4500" y="4728"/>
                </a:lnTo>
                <a:lnTo>
                  <a:pt x="4388" y="4734"/>
                </a:lnTo>
                <a:lnTo>
                  <a:pt x="4275" y="4728"/>
                </a:lnTo>
                <a:lnTo>
                  <a:pt x="4165" y="4713"/>
                </a:lnTo>
                <a:lnTo>
                  <a:pt x="4058" y="4687"/>
                </a:lnTo>
                <a:lnTo>
                  <a:pt x="3955" y="4652"/>
                </a:lnTo>
                <a:lnTo>
                  <a:pt x="3857" y="4608"/>
                </a:lnTo>
                <a:lnTo>
                  <a:pt x="3763" y="4554"/>
                </a:lnTo>
                <a:lnTo>
                  <a:pt x="3676" y="4495"/>
                </a:lnTo>
                <a:lnTo>
                  <a:pt x="3594" y="4426"/>
                </a:lnTo>
                <a:lnTo>
                  <a:pt x="3519" y="4351"/>
                </a:lnTo>
                <a:lnTo>
                  <a:pt x="3451" y="4269"/>
                </a:lnTo>
                <a:lnTo>
                  <a:pt x="3390" y="4182"/>
                </a:lnTo>
                <a:lnTo>
                  <a:pt x="3337" y="4088"/>
                </a:lnTo>
                <a:lnTo>
                  <a:pt x="3294" y="3990"/>
                </a:lnTo>
                <a:lnTo>
                  <a:pt x="3259" y="3887"/>
                </a:lnTo>
                <a:lnTo>
                  <a:pt x="3233" y="3781"/>
                </a:lnTo>
                <a:lnTo>
                  <a:pt x="3217" y="3671"/>
                </a:lnTo>
                <a:lnTo>
                  <a:pt x="3212" y="3557"/>
                </a:lnTo>
                <a:lnTo>
                  <a:pt x="3215" y="3466"/>
                </a:lnTo>
                <a:lnTo>
                  <a:pt x="3226" y="3376"/>
                </a:lnTo>
                <a:lnTo>
                  <a:pt x="3243" y="3288"/>
                </a:lnTo>
                <a:lnTo>
                  <a:pt x="3266" y="3203"/>
                </a:lnTo>
                <a:lnTo>
                  <a:pt x="3297" y="3121"/>
                </a:lnTo>
                <a:lnTo>
                  <a:pt x="2747" y="2550"/>
                </a:lnTo>
                <a:lnTo>
                  <a:pt x="957" y="4303"/>
                </a:lnTo>
                <a:lnTo>
                  <a:pt x="939" y="4315"/>
                </a:lnTo>
                <a:lnTo>
                  <a:pt x="920" y="4323"/>
                </a:lnTo>
                <a:lnTo>
                  <a:pt x="901" y="4325"/>
                </a:lnTo>
                <a:lnTo>
                  <a:pt x="880" y="4323"/>
                </a:lnTo>
                <a:lnTo>
                  <a:pt x="861" y="4315"/>
                </a:lnTo>
                <a:lnTo>
                  <a:pt x="843" y="4301"/>
                </a:lnTo>
                <a:lnTo>
                  <a:pt x="827" y="4280"/>
                </a:lnTo>
                <a:lnTo>
                  <a:pt x="820" y="4255"/>
                </a:lnTo>
                <a:lnTo>
                  <a:pt x="820" y="4231"/>
                </a:lnTo>
                <a:lnTo>
                  <a:pt x="829" y="4207"/>
                </a:lnTo>
                <a:lnTo>
                  <a:pt x="843" y="4186"/>
                </a:lnTo>
                <a:lnTo>
                  <a:pt x="2691" y="2377"/>
                </a:lnTo>
                <a:lnTo>
                  <a:pt x="2709" y="2365"/>
                </a:lnTo>
                <a:lnTo>
                  <a:pt x="2728" y="2356"/>
                </a:lnTo>
                <a:lnTo>
                  <a:pt x="2751" y="2355"/>
                </a:lnTo>
                <a:lnTo>
                  <a:pt x="2772" y="2358"/>
                </a:lnTo>
                <a:lnTo>
                  <a:pt x="2791" y="2365"/>
                </a:lnTo>
                <a:lnTo>
                  <a:pt x="2807" y="2379"/>
                </a:lnTo>
                <a:lnTo>
                  <a:pt x="3372" y="2966"/>
                </a:lnTo>
                <a:lnTo>
                  <a:pt x="3426" y="2882"/>
                </a:lnTo>
                <a:lnTo>
                  <a:pt x="3489" y="2801"/>
                </a:lnTo>
                <a:lnTo>
                  <a:pt x="3555" y="2728"/>
                </a:lnTo>
                <a:lnTo>
                  <a:pt x="3631" y="2660"/>
                </a:lnTo>
                <a:lnTo>
                  <a:pt x="3709" y="2597"/>
                </a:lnTo>
                <a:lnTo>
                  <a:pt x="3795" y="2543"/>
                </a:lnTo>
                <a:lnTo>
                  <a:pt x="3884" y="2496"/>
                </a:lnTo>
                <a:lnTo>
                  <a:pt x="3978" y="2456"/>
                </a:lnTo>
                <a:lnTo>
                  <a:pt x="4076" y="2424"/>
                </a:lnTo>
                <a:lnTo>
                  <a:pt x="4177" y="2400"/>
                </a:lnTo>
                <a:lnTo>
                  <a:pt x="4280" y="2386"/>
                </a:lnTo>
                <a:lnTo>
                  <a:pt x="4388" y="2383"/>
                </a:lnTo>
                <a:lnTo>
                  <a:pt x="4472" y="2384"/>
                </a:lnTo>
                <a:lnTo>
                  <a:pt x="4556" y="2395"/>
                </a:lnTo>
                <a:lnTo>
                  <a:pt x="4638" y="2409"/>
                </a:lnTo>
                <a:lnTo>
                  <a:pt x="5620" y="1358"/>
                </a:lnTo>
                <a:lnTo>
                  <a:pt x="5640" y="1341"/>
                </a:lnTo>
                <a:lnTo>
                  <a:pt x="5664" y="1334"/>
                </a:lnTo>
                <a:lnTo>
                  <a:pt x="5688" y="1332"/>
                </a:lnTo>
                <a:close/>
                <a:moveTo>
                  <a:pt x="80" y="0"/>
                </a:moveTo>
                <a:lnTo>
                  <a:pt x="106" y="5"/>
                </a:lnTo>
                <a:lnTo>
                  <a:pt x="129" y="16"/>
                </a:lnTo>
                <a:lnTo>
                  <a:pt x="147" y="33"/>
                </a:lnTo>
                <a:lnTo>
                  <a:pt x="157" y="56"/>
                </a:lnTo>
                <a:lnTo>
                  <a:pt x="162" y="82"/>
                </a:lnTo>
                <a:lnTo>
                  <a:pt x="162" y="4788"/>
                </a:lnTo>
                <a:lnTo>
                  <a:pt x="168" y="4835"/>
                </a:lnTo>
                <a:lnTo>
                  <a:pt x="180" y="4879"/>
                </a:lnTo>
                <a:lnTo>
                  <a:pt x="202" y="4919"/>
                </a:lnTo>
                <a:lnTo>
                  <a:pt x="230" y="4954"/>
                </a:lnTo>
                <a:lnTo>
                  <a:pt x="265" y="4982"/>
                </a:lnTo>
                <a:lnTo>
                  <a:pt x="305" y="5004"/>
                </a:lnTo>
                <a:lnTo>
                  <a:pt x="349" y="5016"/>
                </a:lnTo>
                <a:lnTo>
                  <a:pt x="396" y="5022"/>
                </a:lnTo>
                <a:lnTo>
                  <a:pt x="5116" y="5022"/>
                </a:lnTo>
                <a:lnTo>
                  <a:pt x="5140" y="5027"/>
                </a:lnTo>
                <a:lnTo>
                  <a:pt x="5163" y="5037"/>
                </a:lnTo>
                <a:lnTo>
                  <a:pt x="5181" y="5055"/>
                </a:lnTo>
                <a:lnTo>
                  <a:pt x="5193" y="5078"/>
                </a:lnTo>
                <a:lnTo>
                  <a:pt x="5196" y="5104"/>
                </a:lnTo>
                <a:lnTo>
                  <a:pt x="5193" y="5128"/>
                </a:lnTo>
                <a:lnTo>
                  <a:pt x="5181" y="5151"/>
                </a:lnTo>
                <a:lnTo>
                  <a:pt x="5163" y="5168"/>
                </a:lnTo>
                <a:lnTo>
                  <a:pt x="5140" y="5181"/>
                </a:lnTo>
                <a:lnTo>
                  <a:pt x="5116" y="5184"/>
                </a:lnTo>
                <a:lnTo>
                  <a:pt x="396" y="5184"/>
                </a:lnTo>
                <a:lnTo>
                  <a:pt x="332" y="5179"/>
                </a:lnTo>
                <a:lnTo>
                  <a:pt x="271" y="5163"/>
                </a:lnTo>
                <a:lnTo>
                  <a:pt x="215" y="5140"/>
                </a:lnTo>
                <a:lnTo>
                  <a:pt x="162" y="5107"/>
                </a:lnTo>
                <a:lnTo>
                  <a:pt x="115" y="5069"/>
                </a:lnTo>
                <a:lnTo>
                  <a:pt x="77" y="5022"/>
                </a:lnTo>
                <a:lnTo>
                  <a:pt x="44" y="4969"/>
                </a:lnTo>
                <a:lnTo>
                  <a:pt x="21" y="4913"/>
                </a:lnTo>
                <a:lnTo>
                  <a:pt x="5" y="4852"/>
                </a:lnTo>
                <a:lnTo>
                  <a:pt x="0" y="4788"/>
                </a:lnTo>
                <a:lnTo>
                  <a:pt x="0" y="82"/>
                </a:lnTo>
                <a:lnTo>
                  <a:pt x="3" y="56"/>
                </a:lnTo>
                <a:lnTo>
                  <a:pt x="16" y="33"/>
                </a:lnTo>
                <a:lnTo>
                  <a:pt x="33" y="16"/>
                </a:lnTo>
                <a:lnTo>
                  <a:pt x="56" y="5"/>
                </a:lnTo>
                <a:lnTo>
                  <a:pt x="8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9" name="Freeform 17">
            <a:extLst>
              <a:ext uri="{FF2B5EF4-FFF2-40B4-BE49-F238E27FC236}">
                <a16:creationId xmlns:a16="http://schemas.microsoft.com/office/drawing/2014/main" id="{62713350-40D4-4AB3-9C5C-6BA767C8A2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72123" y="1960282"/>
            <a:ext cx="445641" cy="320211"/>
          </a:xfrm>
          <a:custGeom>
            <a:avLst/>
            <a:gdLst>
              <a:gd name="T0" fmla="*/ 3738 w 4820"/>
              <a:gd name="T1" fmla="*/ 2566 h 3454"/>
              <a:gd name="T2" fmla="*/ 3738 w 4820"/>
              <a:gd name="T3" fmla="*/ 1642 h 3454"/>
              <a:gd name="T4" fmla="*/ 4642 w 4820"/>
              <a:gd name="T5" fmla="*/ 2157 h 3454"/>
              <a:gd name="T6" fmla="*/ 1319 w 4820"/>
              <a:gd name="T7" fmla="*/ 2349 h 3454"/>
              <a:gd name="T8" fmla="*/ 1436 w 4820"/>
              <a:gd name="T9" fmla="*/ 1519 h 3454"/>
              <a:gd name="T10" fmla="*/ 2372 w 4820"/>
              <a:gd name="T11" fmla="*/ 2788 h 3454"/>
              <a:gd name="T12" fmla="*/ 1979 w 4820"/>
              <a:gd name="T13" fmla="*/ 2921 h 3454"/>
              <a:gd name="T14" fmla="*/ 1526 w 4820"/>
              <a:gd name="T15" fmla="*/ 3319 h 3454"/>
              <a:gd name="T16" fmla="*/ 876 w 4820"/>
              <a:gd name="T17" fmla="*/ 2913 h 3454"/>
              <a:gd name="T18" fmla="*/ 402 w 4820"/>
              <a:gd name="T19" fmla="*/ 2788 h 3454"/>
              <a:gd name="T20" fmla="*/ 367 w 4820"/>
              <a:gd name="T21" fmla="*/ 2253 h 3454"/>
              <a:gd name="T22" fmla="*/ 372 w 4820"/>
              <a:gd name="T23" fmla="*/ 1880 h 3454"/>
              <a:gd name="T24" fmla="*/ 402 w 4820"/>
              <a:gd name="T25" fmla="*/ 1345 h 3454"/>
              <a:gd name="T26" fmla="*/ 905 w 4820"/>
              <a:gd name="T27" fmla="*/ 1227 h 3454"/>
              <a:gd name="T28" fmla="*/ 1200 w 4820"/>
              <a:gd name="T29" fmla="*/ 860 h 3454"/>
              <a:gd name="T30" fmla="*/ 1574 w 4820"/>
              <a:gd name="T31" fmla="*/ 1070 h 3454"/>
              <a:gd name="T32" fmla="*/ 2174 w 4820"/>
              <a:gd name="T33" fmla="*/ 1081 h 3454"/>
              <a:gd name="T34" fmla="*/ 1788 w 4820"/>
              <a:gd name="T35" fmla="*/ 1508 h 3454"/>
              <a:gd name="T36" fmla="*/ 1703 w 4820"/>
              <a:gd name="T37" fmla="*/ 2700 h 3454"/>
              <a:gd name="T38" fmla="*/ 3625 w 4820"/>
              <a:gd name="T39" fmla="*/ 1123 h 3454"/>
              <a:gd name="T40" fmla="*/ 3625 w 4820"/>
              <a:gd name="T41" fmla="*/ 1123 h 3454"/>
              <a:gd name="T42" fmla="*/ 2860 w 4820"/>
              <a:gd name="T43" fmla="*/ 1349 h 3454"/>
              <a:gd name="T44" fmla="*/ 2573 w 4820"/>
              <a:gd name="T45" fmla="*/ 1088 h 3454"/>
              <a:gd name="T46" fmla="*/ 2733 w 4820"/>
              <a:gd name="T47" fmla="*/ 828 h 3454"/>
              <a:gd name="T48" fmla="*/ 2785 w 4820"/>
              <a:gd name="T49" fmla="*/ 343 h 3454"/>
              <a:gd name="T50" fmla="*/ 3134 w 4820"/>
              <a:gd name="T51" fmla="*/ 321 h 3454"/>
              <a:gd name="T52" fmla="*/ 3376 w 4820"/>
              <a:gd name="T53" fmla="*/ 126 h 3454"/>
              <a:gd name="T54" fmla="*/ 3746 w 4820"/>
              <a:gd name="T55" fmla="*/ 231 h 3454"/>
              <a:gd name="T56" fmla="*/ 3922 w 4820"/>
              <a:gd name="T57" fmla="*/ 370 h 3454"/>
              <a:gd name="T58" fmla="*/ 3990 w 4820"/>
              <a:gd name="T59" fmla="*/ 721 h 3454"/>
              <a:gd name="T60" fmla="*/ 4135 w 4820"/>
              <a:gd name="T61" fmla="*/ 930 h 3454"/>
              <a:gd name="T62" fmla="*/ 3889 w 4820"/>
              <a:gd name="T63" fmla="*/ 1101 h 3454"/>
              <a:gd name="T64" fmla="*/ 3062 w 4820"/>
              <a:gd name="T65" fmla="*/ 1260 h 3454"/>
              <a:gd name="T66" fmla="*/ 2781 w 4820"/>
              <a:gd name="T67" fmla="*/ 1462 h 3454"/>
              <a:gd name="T68" fmla="*/ 4007 w 4820"/>
              <a:gd name="T69" fmla="*/ 1201 h 3454"/>
              <a:gd name="T70" fmla="*/ 4234 w 4820"/>
              <a:gd name="T71" fmla="*/ 715 h 3454"/>
              <a:gd name="T72" fmla="*/ 4026 w 4820"/>
              <a:gd name="T73" fmla="*/ 342 h 3454"/>
              <a:gd name="T74" fmla="*/ 3617 w 4820"/>
              <a:gd name="T75" fmla="*/ 232 h 3454"/>
              <a:gd name="T76" fmla="*/ 3079 w 4820"/>
              <a:gd name="T77" fmla="*/ 73 h 3454"/>
              <a:gd name="T78" fmla="*/ 2788 w 4820"/>
              <a:gd name="T79" fmla="*/ 235 h 3454"/>
              <a:gd name="T80" fmla="*/ 2639 w 4820"/>
              <a:gd name="T81" fmla="*/ 777 h 3454"/>
              <a:gd name="T82" fmla="*/ 2609 w 4820"/>
              <a:gd name="T83" fmla="*/ 1208 h 3454"/>
              <a:gd name="T84" fmla="*/ 2691 w 4820"/>
              <a:gd name="T85" fmla="*/ 1508 h 3454"/>
              <a:gd name="T86" fmla="*/ 2013 w 4820"/>
              <a:gd name="T87" fmla="*/ 987 h 3454"/>
              <a:gd name="T88" fmla="*/ 1247 w 4820"/>
              <a:gd name="T89" fmla="*/ 679 h 3454"/>
              <a:gd name="T90" fmla="*/ 505 w 4820"/>
              <a:gd name="T91" fmla="*/ 987 h 3454"/>
              <a:gd name="T92" fmla="*/ 321 w 4820"/>
              <a:gd name="T93" fmla="*/ 1746 h 3454"/>
              <a:gd name="T94" fmla="*/ 315 w 4820"/>
              <a:gd name="T95" fmla="*/ 2387 h 3454"/>
              <a:gd name="T96" fmla="*/ 760 w 4820"/>
              <a:gd name="T97" fmla="*/ 3146 h 3454"/>
              <a:gd name="T98" fmla="*/ 1526 w 4820"/>
              <a:gd name="T99" fmla="*/ 3454 h 3454"/>
              <a:gd name="T100" fmla="*/ 2269 w 4820"/>
              <a:gd name="T101" fmla="*/ 3146 h 3454"/>
              <a:gd name="T102" fmla="*/ 3738 w 4820"/>
              <a:gd name="T103" fmla="*/ 3162 h 3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820" h="3454">
                <a:moveTo>
                  <a:pt x="4642" y="2157"/>
                </a:moveTo>
                <a:lnTo>
                  <a:pt x="4642" y="2157"/>
                </a:lnTo>
                <a:lnTo>
                  <a:pt x="3805" y="2994"/>
                </a:lnTo>
                <a:lnTo>
                  <a:pt x="3805" y="2633"/>
                </a:lnTo>
                <a:cubicBezTo>
                  <a:pt x="3805" y="2596"/>
                  <a:pt x="3775" y="2566"/>
                  <a:pt x="3738" y="2566"/>
                </a:cubicBezTo>
                <a:lnTo>
                  <a:pt x="1518" y="2566"/>
                </a:lnTo>
                <a:cubicBezTo>
                  <a:pt x="1489" y="2491"/>
                  <a:pt x="1469" y="2418"/>
                  <a:pt x="1451" y="2324"/>
                </a:cubicBezTo>
                <a:cubicBezTo>
                  <a:pt x="1418" y="2151"/>
                  <a:pt x="1449" y="1898"/>
                  <a:pt x="1449" y="1897"/>
                </a:cubicBezTo>
                <a:cubicBezTo>
                  <a:pt x="1462" y="1811"/>
                  <a:pt x="1483" y="1731"/>
                  <a:pt x="1517" y="1642"/>
                </a:cubicBezTo>
                <a:lnTo>
                  <a:pt x="3738" y="1642"/>
                </a:lnTo>
                <a:cubicBezTo>
                  <a:pt x="3775" y="1642"/>
                  <a:pt x="3805" y="1612"/>
                  <a:pt x="3805" y="1575"/>
                </a:cubicBezTo>
                <a:lnTo>
                  <a:pt x="3805" y="1207"/>
                </a:lnTo>
                <a:lnTo>
                  <a:pt x="4642" y="2044"/>
                </a:lnTo>
                <a:cubicBezTo>
                  <a:pt x="4657" y="2059"/>
                  <a:pt x="4665" y="2079"/>
                  <a:pt x="4665" y="2100"/>
                </a:cubicBezTo>
                <a:cubicBezTo>
                  <a:pt x="4665" y="2122"/>
                  <a:pt x="4657" y="2142"/>
                  <a:pt x="4642" y="2157"/>
                </a:cubicBezTo>
                <a:lnTo>
                  <a:pt x="4642" y="2157"/>
                </a:lnTo>
                <a:close/>
                <a:moveTo>
                  <a:pt x="1409" y="1551"/>
                </a:moveTo>
                <a:lnTo>
                  <a:pt x="1409" y="1551"/>
                </a:lnTo>
                <a:cubicBezTo>
                  <a:pt x="1362" y="1666"/>
                  <a:pt x="1333" y="1766"/>
                  <a:pt x="1316" y="1879"/>
                </a:cubicBezTo>
                <a:cubicBezTo>
                  <a:pt x="1315" y="1890"/>
                  <a:pt x="1283" y="2156"/>
                  <a:pt x="1319" y="2349"/>
                </a:cubicBezTo>
                <a:cubicBezTo>
                  <a:pt x="1341" y="2464"/>
                  <a:pt x="1367" y="2554"/>
                  <a:pt x="1406" y="2648"/>
                </a:cubicBezTo>
                <a:cubicBezTo>
                  <a:pt x="1400" y="2648"/>
                  <a:pt x="1393" y="2649"/>
                  <a:pt x="1387" y="2649"/>
                </a:cubicBezTo>
                <a:cubicBezTo>
                  <a:pt x="1074" y="2649"/>
                  <a:pt x="820" y="2395"/>
                  <a:pt x="820" y="2082"/>
                </a:cubicBezTo>
                <a:cubicBezTo>
                  <a:pt x="820" y="1769"/>
                  <a:pt x="1074" y="1515"/>
                  <a:pt x="1387" y="1515"/>
                </a:cubicBezTo>
                <a:cubicBezTo>
                  <a:pt x="1404" y="1515"/>
                  <a:pt x="1420" y="1518"/>
                  <a:pt x="1436" y="1519"/>
                </a:cubicBezTo>
                <a:cubicBezTo>
                  <a:pt x="1424" y="1527"/>
                  <a:pt x="1415" y="1538"/>
                  <a:pt x="1409" y="1551"/>
                </a:cubicBezTo>
                <a:lnTo>
                  <a:pt x="1409" y="1551"/>
                </a:lnTo>
                <a:close/>
                <a:moveTo>
                  <a:pt x="2290" y="2707"/>
                </a:moveTo>
                <a:lnTo>
                  <a:pt x="2290" y="2707"/>
                </a:lnTo>
                <a:lnTo>
                  <a:pt x="2372" y="2788"/>
                </a:lnTo>
                <a:cubicBezTo>
                  <a:pt x="2380" y="2796"/>
                  <a:pt x="2385" y="2808"/>
                  <a:pt x="2385" y="2821"/>
                </a:cubicBezTo>
                <a:cubicBezTo>
                  <a:pt x="2385" y="2833"/>
                  <a:pt x="2380" y="2845"/>
                  <a:pt x="2372" y="2854"/>
                </a:cubicBezTo>
                <a:lnTo>
                  <a:pt x="2174" y="3051"/>
                </a:lnTo>
                <a:cubicBezTo>
                  <a:pt x="2156" y="3069"/>
                  <a:pt x="2126" y="3069"/>
                  <a:pt x="2108" y="3051"/>
                </a:cubicBezTo>
                <a:lnTo>
                  <a:pt x="1979" y="2921"/>
                </a:lnTo>
                <a:cubicBezTo>
                  <a:pt x="1957" y="2899"/>
                  <a:pt x="1923" y="2895"/>
                  <a:pt x="1896" y="2912"/>
                </a:cubicBezTo>
                <a:cubicBezTo>
                  <a:pt x="1811" y="2964"/>
                  <a:pt x="1720" y="3002"/>
                  <a:pt x="1624" y="3026"/>
                </a:cubicBezTo>
                <a:cubicBezTo>
                  <a:pt x="1593" y="3034"/>
                  <a:pt x="1572" y="3062"/>
                  <a:pt x="1573" y="3093"/>
                </a:cubicBezTo>
                <a:lnTo>
                  <a:pt x="1573" y="3273"/>
                </a:lnTo>
                <a:cubicBezTo>
                  <a:pt x="1573" y="3298"/>
                  <a:pt x="1552" y="3319"/>
                  <a:pt x="1526" y="3319"/>
                </a:cubicBezTo>
                <a:lnTo>
                  <a:pt x="1247" y="3319"/>
                </a:lnTo>
                <a:cubicBezTo>
                  <a:pt x="1221" y="3319"/>
                  <a:pt x="1200" y="3299"/>
                  <a:pt x="1200" y="3273"/>
                </a:cubicBezTo>
                <a:lnTo>
                  <a:pt x="1200" y="3092"/>
                </a:lnTo>
                <a:cubicBezTo>
                  <a:pt x="1200" y="3061"/>
                  <a:pt x="1178" y="3034"/>
                  <a:pt x="1148" y="3027"/>
                </a:cubicBezTo>
                <a:cubicBezTo>
                  <a:pt x="1052" y="3003"/>
                  <a:pt x="960" y="2964"/>
                  <a:pt x="876" y="2913"/>
                </a:cubicBezTo>
                <a:cubicBezTo>
                  <a:pt x="850" y="2897"/>
                  <a:pt x="816" y="2901"/>
                  <a:pt x="794" y="2923"/>
                </a:cubicBezTo>
                <a:lnTo>
                  <a:pt x="665" y="3051"/>
                </a:lnTo>
                <a:cubicBezTo>
                  <a:pt x="647" y="3069"/>
                  <a:pt x="618" y="3069"/>
                  <a:pt x="599" y="3051"/>
                </a:cubicBezTo>
                <a:lnTo>
                  <a:pt x="402" y="2854"/>
                </a:lnTo>
                <a:cubicBezTo>
                  <a:pt x="384" y="2836"/>
                  <a:pt x="384" y="2806"/>
                  <a:pt x="402" y="2788"/>
                </a:cubicBezTo>
                <a:lnTo>
                  <a:pt x="532" y="2657"/>
                </a:lnTo>
                <a:cubicBezTo>
                  <a:pt x="554" y="2636"/>
                  <a:pt x="558" y="2602"/>
                  <a:pt x="542" y="2576"/>
                </a:cubicBezTo>
                <a:cubicBezTo>
                  <a:pt x="492" y="2491"/>
                  <a:pt x="455" y="2399"/>
                  <a:pt x="432" y="2304"/>
                </a:cubicBezTo>
                <a:cubicBezTo>
                  <a:pt x="431" y="2299"/>
                  <a:pt x="429" y="2294"/>
                  <a:pt x="427" y="2290"/>
                </a:cubicBezTo>
                <a:cubicBezTo>
                  <a:pt x="416" y="2267"/>
                  <a:pt x="392" y="2253"/>
                  <a:pt x="367" y="2253"/>
                </a:cubicBezTo>
                <a:lnTo>
                  <a:pt x="180" y="2253"/>
                </a:lnTo>
                <a:cubicBezTo>
                  <a:pt x="154" y="2253"/>
                  <a:pt x="134" y="2232"/>
                  <a:pt x="134" y="2206"/>
                </a:cubicBezTo>
                <a:lnTo>
                  <a:pt x="134" y="1927"/>
                </a:lnTo>
                <a:cubicBezTo>
                  <a:pt x="134" y="1901"/>
                  <a:pt x="154" y="1880"/>
                  <a:pt x="180" y="1880"/>
                </a:cubicBezTo>
                <a:lnTo>
                  <a:pt x="372" y="1880"/>
                </a:lnTo>
                <a:cubicBezTo>
                  <a:pt x="400" y="1880"/>
                  <a:pt x="426" y="1862"/>
                  <a:pt x="435" y="1835"/>
                </a:cubicBezTo>
                <a:cubicBezTo>
                  <a:pt x="436" y="1833"/>
                  <a:pt x="437" y="1830"/>
                  <a:pt x="437" y="1829"/>
                </a:cubicBezTo>
                <a:cubicBezTo>
                  <a:pt x="461" y="1736"/>
                  <a:pt x="499" y="1647"/>
                  <a:pt x="549" y="1565"/>
                </a:cubicBezTo>
                <a:cubicBezTo>
                  <a:pt x="565" y="1539"/>
                  <a:pt x="561" y="1506"/>
                  <a:pt x="541" y="1484"/>
                </a:cubicBezTo>
                <a:lnTo>
                  <a:pt x="402" y="1345"/>
                </a:lnTo>
                <a:cubicBezTo>
                  <a:pt x="384" y="1327"/>
                  <a:pt x="384" y="1297"/>
                  <a:pt x="402" y="1279"/>
                </a:cubicBezTo>
                <a:lnTo>
                  <a:pt x="599" y="1081"/>
                </a:lnTo>
                <a:cubicBezTo>
                  <a:pt x="617" y="1064"/>
                  <a:pt x="648" y="1064"/>
                  <a:pt x="665" y="1081"/>
                </a:cubicBezTo>
                <a:lnTo>
                  <a:pt x="811" y="1227"/>
                </a:lnTo>
                <a:cubicBezTo>
                  <a:pt x="837" y="1253"/>
                  <a:pt x="879" y="1253"/>
                  <a:pt x="905" y="1227"/>
                </a:cubicBezTo>
                <a:cubicBezTo>
                  <a:pt x="908" y="1225"/>
                  <a:pt x="908" y="1222"/>
                  <a:pt x="910" y="1220"/>
                </a:cubicBezTo>
                <a:cubicBezTo>
                  <a:pt x="985" y="1178"/>
                  <a:pt x="1065" y="1146"/>
                  <a:pt x="1148" y="1125"/>
                </a:cubicBezTo>
                <a:cubicBezTo>
                  <a:pt x="1158" y="1123"/>
                  <a:pt x="1167" y="1118"/>
                  <a:pt x="1175" y="1112"/>
                </a:cubicBezTo>
                <a:cubicBezTo>
                  <a:pt x="1191" y="1099"/>
                  <a:pt x="1200" y="1076"/>
                  <a:pt x="1200" y="1055"/>
                </a:cubicBezTo>
                <a:lnTo>
                  <a:pt x="1200" y="860"/>
                </a:lnTo>
                <a:cubicBezTo>
                  <a:pt x="1200" y="834"/>
                  <a:pt x="1221" y="813"/>
                  <a:pt x="1247" y="813"/>
                </a:cubicBezTo>
                <a:lnTo>
                  <a:pt x="1526" y="813"/>
                </a:lnTo>
                <a:cubicBezTo>
                  <a:pt x="1552" y="813"/>
                  <a:pt x="1573" y="835"/>
                  <a:pt x="1573" y="860"/>
                </a:cubicBezTo>
                <a:lnTo>
                  <a:pt x="1573" y="1058"/>
                </a:lnTo>
                <a:cubicBezTo>
                  <a:pt x="1573" y="1061"/>
                  <a:pt x="1574" y="1067"/>
                  <a:pt x="1574" y="1070"/>
                </a:cubicBezTo>
                <a:cubicBezTo>
                  <a:pt x="1578" y="1097"/>
                  <a:pt x="1598" y="1119"/>
                  <a:pt x="1624" y="1126"/>
                </a:cubicBezTo>
                <a:cubicBezTo>
                  <a:pt x="1716" y="1149"/>
                  <a:pt x="1803" y="1185"/>
                  <a:pt x="1885" y="1233"/>
                </a:cubicBezTo>
                <a:cubicBezTo>
                  <a:pt x="1912" y="1250"/>
                  <a:pt x="1946" y="1244"/>
                  <a:pt x="1968" y="1222"/>
                </a:cubicBezTo>
                <a:lnTo>
                  <a:pt x="2108" y="1081"/>
                </a:lnTo>
                <a:cubicBezTo>
                  <a:pt x="2126" y="1064"/>
                  <a:pt x="2157" y="1064"/>
                  <a:pt x="2174" y="1081"/>
                </a:cubicBezTo>
                <a:lnTo>
                  <a:pt x="2372" y="1279"/>
                </a:lnTo>
                <a:cubicBezTo>
                  <a:pt x="2389" y="1297"/>
                  <a:pt x="2389" y="1327"/>
                  <a:pt x="2372" y="1345"/>
                </a:cubicBezTo>
                <a:lnTo>
                  <a:pt x="2231" y="1483"/>
                </a:lnTo>
                <a:cubicBezTo>
                  <a:pt x="2224" y="1490"/>
                  <a:pt x="2219" y="1499"/>
                  <a:pt x="2216" y="1508"/>
                </a:cubicBezTo>
                <a:lnTo>
                  <a:pt x="1788" y="1508"/>
                </a:lnTo>
                <a:cubicBezTo>
                  <a:pt x="1670" y="1425"/>
                  <a:pt x="1532" y="1381"/>
                  <a:pt x="1387" y="1381"/>
                </a:cubicBezTo>
                <a:cubicBezTo>
                  <a:pt x="1000" y="1381"/>
                  <a:pt x="686" y="1695"/>
                  <a:pt x="686" y="2082"/>
                </a:cubicBezTo>
                <a:cubicBezTo>
                  <a:pt x="686" y="2469"/>
                  <a:pt x="1000" y="2783"/>
                  <a:pt x="1387" y="2783"/>
                </a:cubicBezTo>
                <a:cubicBezTo>
                  <a:pt x="1489" y="2783"/>
                  <a:pt x="1588" y="2761"/>
                  <a:pt x="1680" y="2719"/>
                </a:cubicBezTo>
                <a:cubicBezTo>
                  <a:pt x="1690" y="2714"/>
                  <a:pt x="1697" y="2708"/>
                  <a:pt x="1703" y="2700"/>
                </a:cubicBezTo>
                <a:lnTo>
                  <a:pt x="2286" y="2700"/>
                </a:lnTo>
                <a:cubicBezTo>
                  <a:pt x="2287" y="2703"/>
                  <a:pt x="2288" y="2705"/>
                  <a:pt x="2290" y="2707"/>
                </a:cubicBezTo>
                <a:lnTo>
                  <a:pt x="2290" y="2707"/>
                </a:lnTo>
                <a:close/>
                <a:moveTo>
                  <a:pt x="3625" y="1123"/>
                </a:moveTo>
                <a:lnTo>
                  <a:pt x="3625" y="1123"/>
                </a:lnTo>
                <a:cubicBezTo>
                  <a:pt x="3503" y="1277"/>
                  <a:pt x="3278" y="1303"/>
                  <a:pt x="3124" y="1181"/>
                </a:cubicBezTo>
                <a:cubicBezTo>
                  <a:pt x="2970" y="1059"/>
                  <a:pt x="2944" y="834"/>
                  <a:pt x="3066" y="680"/>
                </a:cubicBezTo>
                <a:cubicBezTo>
                  <a:pt x="3136" y="592"/>
                  <a:pt x="3241" y="545"/>
                  <a:pt x="3346" y="545"/>
                </a:cubicBezTo>
                <a:cubicBezTo>
                  <a:pt x="3423" y="545"/>
                  <a:pt x="3501" y="570"/>
                  <a:pt x="3567" y="622"/>
                </a:cubicBezTo>
                <a:cubicBezTo>
                  <a:pt x="3721" y="744"/>
                  <a:pt x="3747" y="969"/>
                  <a:pt x="3625" y="1123"/>
                </a:cubicBezTo>
                <a:lnTo>
                  <a:pt x="3625" y="1123"/>
                </a:lnTo>
                <a:close/>
                <a:moveTo>
                  <a:pt x="2781" y="1462"/>
                </a:moveTo>
                <a:lnTo>
                  <a:pt x="2781" y="1462"/>
                </a:lnTo>
                <a:cubicBezTo>
                  <a:pt x="2780" y="1456"/>
                  <a:pt x="2781" y="1450"/>
                  <a:pt x="2785" y="1445"/>
                </a:cubicBezTo>
                <a:lnTo>
                  <a:pt x="2860" y="1349"/>
                </a:lnTo>
                <a:cubicBezTo>
                  <a:pt x="2875" y="1331"/>
                  <a:pt x="2875" y="1305"/>
                  <a:pt x="2861" y="1287"/>
                </a:cubicBezTo>
                <a:cubicBezTo>
                  <a:pt x="2823" y="1238"/>
                  <a:pt x="2792" y="1184"/>
                  <a:pt x="2770" y="1126"/>
                </a:cubicBezTo>
                <a:cubicBezTo>
                  <a:pt x="2761" y="1104"/>
                  <a:pt x="2740" y="1092"/>
                  <a:pt x="2717" y="1094"/>
                </a:cubicBezTo>
                <a:lnTo>
                  <a:pt x="2598" y="1108"/>
                </a:lnTo>
                <a:cubicBezTo>
                  <a:pt x="2586" y="1110"/>
                  <a:pt x="2574" y="1101"/>
                  <a:pt x="2573" y="1088"/>
                </a:cubicBezTo>
                <a:lnTo>
                  <a:pt x="2552" y="910"/>
                </a:lnTo>
                <a:cubicBezTo>
                  <a:pt x="2551" y="903"/>
                  <a:pt x="2555" y="897"/>
                  <a:pt x="2557" y="894"/>
                </a:cubicBezTo>
                <a:cubicBezTo>
                  <a:pt x="2559" y="891"/>
                  <a:pt x="2564" y="886"/>
                  <a:pt x="2572" y="885"/>
                </a:cubicBezTo>
                <a:lnTo>
                  <a:pt x="2689" y="872"/>
                </a:lnTo>
                <a:cubicBezTo>
                  <a:pt x="2712" y="870"/>
                  <a:pt x="2730" y="851"/>
                  <a:pt x="2733" y="828"/>
                </a:cubicBezTo>
                <a:cubicBezTo>
                  <a:pt x="2740" y="765"/>
                  <a:pt x="2757" y="705"/>
                  <a:pt x="2783" y="648"/>
                </a:cubicBezTo>
                <a:cubicBezTo>
                  <a:pt x="2793" y="627"/>
                  <a:pt x="2786" y="602"/>
                  <a:pt x="2768" y="587"/>
                </a:cubicBezTo>
                <a:lnTo>
                  <a:pt x="2677" y="515"/>
                </a:lnTo>
                <a:cubicBezTo>
                  <a:pt x="2667" y="508"/>
                  <a:pt x="2666" y="493"/>
                  <a:pt x="2673" y="483"/>
                </a:cubicBezTo>
                <a:lnTo>
                  <a:pt x="2785" y="343"/>
                </a:lnTo>
                <a:cubicBezTo>
                  <a:pt x="2790" y="337"/>
                  <a:pt x="2796" y="335"/>
                  <a:pt x="2800" y="335"/>
                </a:cubicBezTo>
                <a:cubicBezTo>
                  <a:pt x="2803" y="334"/>
                  <a:pt x="2810" y="334"/>
                  <a:pt x="2816" y="339"/>
                </a:cubicBezTo>
                <a:lnTo>
                  <a:pt x="2907" y="411"/>
                </a:lnTo>
                <a:cubicBezTo>
                  <a:pt x="2925" y="426"/>
                  <a:pt x="2952" y="425"/>
                  <a:pt x="2970" y="411"/>
                </a:cubicBezTo>
                <a:cubicBezTo>
                  <a:pt x="3020" y="373"/>
                  <a:pt x="3075" y="342"/>
                  <a:pt x="3134" y="321"/>
                </a:cubicBezTo>
                <a:cubicBezTo>
                  <a:pt x="3155" y="313"/>
                  <a:pt x="3169" y="291"/>
                  <a:pt x="3166" y="268"/>
                </a:cubicBezTo>
                <a:lnTo>
                  <a:pt x="3153" y="152"/>
                </a:lnTo>
                <a:cubicBezTo>
                  <a:pt x="3151" y="140"/>
                  <a:pt x="3160" y="128"/>
                  <a:pt x="3173" y="127"/>
                </a:cubicBezTo>
                <a:lnTo>
                  <a:pt x="3350" y="106"/>
                </a:lnTo>
                <a:cubicBezTo>
                  <a:pt x="3362" y="106"/>
                  <a:pt x="3374" y="114"/>
                  <a:pt x="3376" y="126"/>
                </a:cubicBezTo>
                <a:lnTo>
                  <a:pt x="3389" y="243"/>
                </a:lnTo>
                <a:cubicBezTo>
                  <a:pt x="3392" y="266"/>
                  <a:pt x="3410" y="284"/>
                  <a:pt x="3433" y="287"/>
                </a:cubicBezTo>
                <a:cubicBezTo>
                  <a:pt x="3495" y="296"/>
                  <a:pt x="3555" y="313"/>
                  <a:pt x="3611" y="339"/>
                </a:cubicBezTo>
                <a:cubicBezTo>
                  <a:pt x="3632" y="349"/>
                  <a:pt x="3657" y="343"/>
                  <a:pt x="3672" y="325"/>
                </a:cubicBezTo>
                <a:lnTo>
                  <a:pt x="3746" y="231"/>
                </a:lnTo>
                <a:cubicBezTo>
                  <a:pt x="3751" y="225"/>
                  <a:pt x="3758" y="223"/>
                  <a:pt x="3761" y="223"/>
                </a:cubicBezTo>
                <a:cubicBezTo>
                  <a:pt x="3765" y="223"/>
                  <a:pt x="3771" y="223"/>
                  <a:pt x="3778" y="227"/>
                </a:cubicBezTo>
                <a:lnTo>
                  <a:pt x="3918" y="339"/>
                </a:lnTo>
                <a:cubicBezTo>
                  <a:pt x="3924" y="344"/>
                  <a:pt x="3926" y="350"/>
                  <a:pt x="3927" y="354"/>
                </a:cubicBezTo>
                <a:cubicBezTo>
                  <a:pt x="3927" y="357"/>
                  <a:pt x="3927" y="364"/>
                  <a:pt x="3922" y="370"/>
                </a:cubicBezTo>
                <a:lnTo>
                  <a:pt x="3846" y="467"/>
                </a:lnTo>
                <a:cubicBezTo>
                  <a:pt x="3833" y="483"/>
                  <a:pt x="3831" y="505"/>
                  <a:pt x="3842" y="523"/>
                </a:cubicBezTo>
                <a:cubicBezTo>
                  <a:pt x="3843" y="525"/>
                  <a:pt x="3844" y="527"/>
                  <a:pt x="3845" y="529"/>
                </a:cubicBezTo>
                <a:cubicBezTo>
                  <a:pt x="3882" y="578"/>
                  <a:pt x="3911" y="631"/>
                  <a:pt x="3932" y="688"/>
                </a:cubicBezTo>
                <a:cubicBezTo>
                  <a:pt x="3940" y="710"/>
                  <a:pt x="3967" y="723"/>
                  <a:pt x="3990" y="721"/>
                </a:cubicBezTo>
                <a:lnTo>
                  <a:pt x="4109" y="707"/>
                </a:lnTo>
                <a:cubicBezTo>
                  <a:pt x="4122" y="705"/>
                  <a:pt x="4133" y="714"/>
                  <a:pt x="4134" y="727"/>
                </a:cubicBezTo>
                <a:lnTo>
                  <a:pt x="4155" y="905"/>
                </a:lnTo>
                <a:cubicBezTo>
                  <a:pt x="4156" y="913"/>
                  <a:pt x="4152" y="918"/>
                  <a:pt x="4150" y="921"/>
                </a:cubicBezTo>
                <a:cubicBezTo>
                  <a:pt x="4148" y="924"/>
                  <a:pt x="4143" y="929"/>
                  <a:pt x="4135" y="930"/>
                </a:cubicBezTo>
                <a:lnTo>
                  <a:pt x="4004" y="945"/>
                </a:lnTo>
                <a:cubicBezTo>
                  <a:pt x="3977" y="948"/>
                  <a:pt x="3957" y="973"/>
                  <a:pt x="3960" y="1001"/>
                </a:cubicBezTo>
                <a:cubicBezTo>
                  <a:pt x="3960" y="1002"/>
                  <a:pt x="3961" y="1003"/>
                  <a:pt x="3961" y="1004"/>
                </a:cubicBezTo>
                <a:cubicBezTo>
                  <a:pt x="3954" y="1050"/>
                  <a:pt x="3941" y="1094"/>
                  <a:pt x="3924" y="1136"/>
                </a:cubicBezTo>
                <a:lnTo>
                  <a:pt x="3889" y="1101"/>
                </a:lnTo>
                <a:cubicBezTo>
                  <a:pt x="3859" y="1071"/>
                  <a:pt x="3821" y="1051"/>
                  <a:pt x="3779" y="1043"/>
                </a:cubicBezTo>
                <a:cubicBezTo>
                  <a:pt x="3837" y="866"/>
                  <a:pt x="3783" y="665"/>
                  <a:pt x="3629" y="543"/>
                </a:cubicBezTo>
                <a:cubicBezTo>
                  <a:pt x="3432" y="387"/>
                  <a:pt x="3144" y="420"/>
                  <a:pt x="2987" y="618"/>
                </a:cubicBezTo>
                <a:cubicBezTo>
                  <a:pt x="2912" y="714"/>
                  <a:pt x="2878" y="833"/>
                  <a:pt x="2892" y="954"/>
                </a:cubicBezTo>
                <a:cubicBezTo>
                  <a:pt x="2906" y="1075"/>
                  <a:pt x="2966" y="1184"/>
                  <a:pt x="3062" y="1260"/>
                </a:cubicBezTo>
                <a:cubicBezTo>
                  <a:pt x="3146" y="1326"/>
                  <a:pt x="3246" y="1358"/>
                  <a:pt x="3345" y="1358"/>
                </a:cubicBezTo>
                <a:cubicBezTo>
                  <a:pt x="3464" y="1358"/>
                  <a:pt x="3583" y="1311"/>
                  <a:pt x="3671" y="1222"/>
                </a:cubicBezTo>
                <a:lnTo>
                  <a:pt x="3671" y="1508"/>
                </a:lnTo>
                <a:lnTo>
                  <a:pt x="2813" y="1508"/>
                </a:lnTo>
                <a:lnTo>
                  <a:pt x="2781" y="1462"/>
                </a:lnTo>
                <a:lnTo>
                  <a:pt x="2781" y="1462"/>
                </a:lnTo>
                <a:close/>
                <a:moveTo>
                  <a:pt x="4737" y="1949"/>
                </a:moveTo>
                <a:lnTo>
                  <a:pt x="4737" y="1949"/>
                </a:lnTo>
                <a:lnTo>
                  <a:pt x="4000" y="1212"/>
                </a:lnTo>
                <a:cubicBezTo>
                  <a:pt x="4002" y="1209"/>
                  <a:pt x="4005" y="1205"/>
                  <a:pt x="4007" y="1201"/>
                </a:cubicBezTo>
                <a:cubicBezTo>
                  <a:pt x="4030" y="1150"/>
                  <a:pt x="4045" y="1096"/>
                  <a:pt x="4056" y="1040"/>
                </a:cubicBezTo>
                <a:lnTo>
                  <a:pt x="4147" y="1030"/>
                </a:lnTo>
                <a:cubicBezTo>
                  <a:pt x="4179" y="1026"/>
                  <a:pt x="4209" y="1010"/>
                  <a:pt x="4229" y="984"/>
                </a:cubicBezTo>
                <a:cubicBezTo>
                  <a:pt x="4249" y="958"/>
                  <a:pt x="4259" y="926"/>
                  <a:pt x="4255" y="893"/>
                </a:cubicBezTo>
                <a:lnTo>
                  <a:pt x="4234" y="715"/>
                </a:lnTo>
                <a:cubicBezTo>
                  <a:pt x="4226" y="648"/>
                  <a:pt x="4165" y="600"/>
                  <a:pt x="4098" y="607"/>
                </a:cubicBezTo>
                <a:lnTo>
                  <a:pt x="4012" y="617"/>
                </a:lnTo>
                <a:cubicBezTo>
                  <a:pt x="3994" y="575"/>
                  <a:pt x="3972" y="535"/>
                  <a:pt x="3948" y="500"/>
                </a:cubicBezTo>
                <a:lnTo>
                  <a:pt x="4001" y="433"/>
                </a:lnTo>
                <a:cubicBezTo>
                  <a:pt x="4021" y="407"/>
                  <a:pt x="4030" y="375"/>
                  <a:pt x="4026" y="342"/>
                </a:cubicBezTo>
                <a:cubicBezTo>
                  <a:pt x="4023" y="310"/>
                  <a:pt x="4006" y="280"/>
                  <a:pt x="3981" y="260"/>
                </a:cubicBezTo>
                <a:lnTo>
                  <a:pt x="3840" y="149"/>
                </a:lnTo>
                <a:cubicBezTo>
                  <a:pt x="3814" y="128"/>
                  <a:pt x="3782" y="119"/>
                  <a:pt x="3749" y="123"/>
                </a:cubicBezTo>
                <a:cubicBezTo>
                  <a:pt x="3717" y="127"/>
                  <a:pt x="3687" y="143"/>
                  <a:pt x="3667" y="169"/>
                </a:cubicBezTo>
                <a:lnTo>
                  <a:pt x="3617" y="232"/>
                </a:lnTo>
                <a:cubicBezTo>
                  <a:pt x="3574" y="216"/>
                  <a:pt x="3530" y="203"/>
                  <a:pt x="3485" y="194"/>
                </a:cubicBezTo>
                <a:lnTo>
                  <a:pt x="3475" y="114"/>
                </a:lnTo>
                <a:cubicBezTo>
                  <a:pt x="3468" y="47"/>
                  <a:pt x="3406" y="0"/>
                  <a:pt x="3339" y="7"/>
                </a:cubicBezTo>
                <a:lnTo>
                  <a:pt x="3161" y="27"/>
                </a:lnTo>
                <a:cubicBezTo>
                  <a:pt x="3128" y="31"/>
                  <a:pt x="3099" y="47"/>
                  <a:pt x="3079" y="73"/>
                </a:cubicBezTo>
                <a:cubicBezTo>
                  <a:pt x="3058" y="99"/>
                  <a:pt x="3049" y="131"/>
                  <a:pt x="3053" y="163"/>
                </a:cubicBezTo>
                <a:lnTo>
                  <a:pt x="3062" y="241"/>
                </a:lnTo>
                <a:cubicBezTo>
                  <a:pt x="3019" y="259"/>
                  <a:pt x="2979" y="282"/>
                  <a:pt x="2940" y="309"/>
                </a:cubicBezTo>
                <a:lnTo>
                  <a:pt x="2879" y="260"/>
                </a:lnTo>
                <a:cubicBezTo>
                  <a:pt x="2853" y="240"/>
                  <a:pt x="2821" y="231"/>
                  <a:pt x="2788" y="235"/>
                </a:cubicBezTo>
                <a:cubicBezTo>
                  <a:pt x="2755" y="238"/>
                  <a:pt x="2726" y="255"/>
                  <a:pt x="2706" y="280"/>
                </a:cubicBezTo>
                <a:lnTo>
                  <a:pt x="2595" y="421"/>
                </a:lnTo>
                <a:cubicBezTo>
                  <a:pt x="2552" y="474"/>
                  <a:pt x="2561" y="552"/>
                  <a:pt x="2615" y="594"/>
                </a:cubicBezTo>
                <a:lnTo>
                  <a:pt x="2676" y="643"/>
                </a:lnTo>
                <a:cubicBezTo>
                  <a:pt x="2659" y="686"/>
                  <a:pt x="2647" y="731"/>
                  <a:pt x="2639" y="777"/>
                </a:cubicBezTo>
                <a:lnTo>
                  <a:pt x="2560" y="786"/>
                </a:lnTo>
                <a:cubicBezTo>
                  <a:pt x="2528" y="789"/>
                  <a:pt x="2498" y="806"/>
                  <a:pt x="2478" y="832"/>
                </a:cubicBezTo>
                <a:cubicBezTo>
                  <a:pt x="2457" y="857"/>
                  <a:pt x="2448" y="890"/>
                  <a:pt x="2452" y="922"/>
                </a:cubicBezTo>
                <a:lnTo>
                  <a:pt x="2473" y="1100"/>
                </a:lnTo>
                <a:cubicBezTo>
                  <a:pt x="2481" y="1168"/>
                  <a:pt x="2542" y="1216"/>
                  <a:pt x="2609" y="1208"/>
                </a:cubicBezTo>
                <a:lnTo>
                  <a:pt x="2691" y="1198"/>
                </a:lnTo>
                <a:cubicBezTo>
                  <a:pt x="2710" y="1240"/>
                  <a:pt x="2732" y="1280"/>
                  <a:pt x="2758" y="1317"/>
                </a:cubicBezTo>
                <a:lnTo>
                  <a:pt x="2706" y="1382"/>
                </a:lnTo>
                <a:cubicBezTo>
                  <a:pt x="2680" y="1416"/>
                  <a:pt x="2673" y="1462"/>
                  <a:pt x="2688" y="1502"/>
                </a:cubicBezTo>
                <a:cubicBezTo>
                  <a:pt x="2688" y="1504"/>
                  <a:pt x="2690" y="1506"/>
                  <a:pt x="2691" y="1508"/>
                </a:cubicBezTo>
                <a:lnTo>
                  <a:pt x="2397" y="1508"/>
                </a:lnTo>
                <a:lnTo>
                  <a:pt x="2466" y="1440"/>
                </a:lnTo>
                <a:cubicBezTo>
                  <a:pt x="2537" y="1369"/>
                  <a:pt x="2537" y="1255"/>
                  <a:pt x="2466" y="1184"/>
                </a:cubicBezTo>
                <a:lnTo>
                  <a:pt x="2269" y="987"/>
                </a:lnTo>
                <a:cubicBezTo>
                  <a:pt x="2198" y="916"/>
                  <a:pt x="2084" y="916"/>
                  <a:pt x="2013" y="987"/>
                </a:cubicBezTo>
                <a:lnTo>
                  <a:pt x="1908" y="1092"/>
                </a:lnTo>
                <a:cubicBezTo>
                  <a:pt x="1843" y="1058"/>
                  <a:pt x="1776" y="1031"/>
                  <a:pt x="1707" y="1010"/>
                </a:cubicBezTo>
                <a:lnTo>
                  <a:pt x="1707" y="860"/>
                </a:lnTo>
                <a:cubicBezTo>
                  <a:pt x="1707" y="760"/>
                  <a:pt x="1626" y="679"/>
                  <a:pt x="1526" y="679"/>
                </a:cubicBezTo>
                <a:lnTo>
                  <a:pt x="1247" y="679"/>
                </a:lnTo>
                <a:cubicBezTo>
                  <a:pt x="1147" y="679"/>
                  <a:pt x="1066" y="760"/>
                  <a:pt x="1066" y="860"/>
                </a:cubicBezTo>
                <a:lnTo>
                  <a:pt x="1066" y="1009"/>
                </a:lnTo>
                <a:cubicBezTo>
                  <a:pt x="997" y="1029"/>
                  <a:pt x="929" y="1057"/>
                  <a:pt x="865" y="1091"/>
                </a:cubicBezTo>
                <a:lnTo>
                  <a:pt x="760" y="987"/>
                </a:lnTo>
                <a:cubicBezTo>
                  <a:pt x="692" y="919"/>
                  <a:pt x="573" y="919"/>
                  <a:pt x="505" y="987"/>
                </a:cubicBezTo>
                <a:lnTo>
                  <a:pt x="307" y="1184"/>
                </a:lnTo>
                <a:cubicBezTo>
                  <a:pt x="273" y="1218"/>
                  <a:pt x="254" y="1264"/>
                  <a:pt x="254" y="1312"/>
                </a:cubicBezTo>
                <a:cubicBezTo>
                  <a:pt x="254" y="1360"/>
                  <a:pt x="273" y="1406"/>
                  <a:pt x="307" y="1440"/>
                </a:cubicBezTo>
                <a:lnTo>
                  <a:pt x="408" y="1541"/>
                </a:lnTo>
                <a:cubicBezTo>
                  <a:pt x="372" y="1607"/>
                  <a:pt x="343" y="1676"/>
                  <a:pt x="321" y="1746"/>
                </a:cubicBezTo>
                <a:lnTo>
                  <a:pt x="180" y="1746"/>
                </a:lnTo>
                <a:cubicBezTo>
                  <a:pt x="81" y="1746"/>
                  <a:pt x="0" y="1827"/>
                  <a:pt x="0" y="1927"/>
                </a:cubicBezTo>
                <a:lnTo>
                  <a:pt x="0" y="2206"/>
                </a:lnTo>
                <a:cubicBezTo>
                  <a:pt x="0" y="2306"/>
                  <a:pt x="81" y="2387"/>
                  <a:pt x="180" y="2387"/>
                </a:cubicBezTo>
                <a:lnTo>
                  <a:pt x="315" y="2387"/>
                </a:lnTo>
                <a:cubicBezTo>
                  <a:pt x="337" y="2460"/>
                  <a:pt x="365" y="2531"/>
                  <a:pt x="401" y="2598"/>
                </a:cubicBezTo>
                <a:lnTo>
                  <a:pt x="307" y="2693"/>
                </a:lnTo>
                <a:cubicBezTo>
                  <a:pt x="237" y="2763"/>
                  <a:pt x="237" y="2878"/>
                  <a:pt x="307" y="2948"/>
                </a:cubicBezTo>
                <a:lnTo>
                  <a:pt x="505" y="3146"/>
                </a:lnTo>
                <a:cubicBezTo>
                  <a:pt x="573" y="3214"/>
                  <a:pt x="692" y="3214"/>
                  <a:pt x="760" y="3146"/>
                </a:cubicBezTo>
                <a:lnTo>
                  <a:pt x="852" y="3054"/>
                </a:lnTo>
                <a:cubicBezTo>
                  <a:pt x="920" y="3091"/>
                  <a:pt x="991" y="3121"/>
                  <a:pt x="1066" y="3143"/>
                </a:cubicBezTo>
                <a:lnTo>
                  <a:pt x="1066" y="3273"/>
                </a:lnTo>
                <a:cubicBezTo>
                  <a:pt x="1066" y="3372"/>
                  <a:pt x="1147" y="3454"/>
                  <a:pt x="1247" y="3454"/>
                </a:cubicBezTo>
                <a:lnTo>
                  <a:pt x="1526" y="3454"/>
                </a:lnTo>
                <a:cubicBezTo>
                  <a:pt x="1626" y="3454"/>
                  <a:pt x="1707" y="3372"/>
                  <a:pt x="1707" y="3273"/>
                </a:cubicBezTo>
                <a:lnTo>
                  <a:pt x="1707" y="3142"/>
                </a:lnTo>
                <a:cubicBezTo>
                  <a:pt x="1781" y="3120"/>
                  <a:pt x="1852" y="3090"/>
                  <a:pt x="1920" y="3053"/>
                </a:cubicBezTo>
                <a:lnTo>
                  <a:pt x="2013" y="3146"/>
                </a:lnTo>
                <a:cubicBezTo>
                  <a:pt x="2081" y="3214"/>
                  <a:pt x="2201" y="3214"/>
                  <a:pt x="2269" y="3146"/>
                </a:cubicBezTo>
                <a:lnTo>
                  <a:pt x="2466" y="2948"/>
                </a:lnTo>
                <a:cubicBezTo>
                  <a:pt x="2534" y="2880"/>
                  <a:pt x="2536" y="2771"/>
                  <a:pt x="2472" y="2700"/>
                </a:cubicBezTo>
                <a:lnTo>
                  <a:pt x="3671" y="2700"/>
                </a:lnTo>
                <a:lnTo>
                  <a:pt x="3671" y="3095"/>
                </a:lnTo>
                <a:cubicBezTo>
                  <a:pt x="3671" y="3132"/>
                  <a:pt x="3701" y="3162"/>
                  <a:pt x="3738" y="3162"/>
                </a:cubicBezTo>
                <a:cubicBezTo>
                  <a:pt x="3795" y="3162"/>
                  <a:pt x="3849" y="3140"/>
                  <a:pt x="3889" y="3100"/>
                </a:cubicBezTo>
                <a:lnTo>
                  <a:pt x="4737" y="2251"/>
                </a:lnTo>
                <a:cubicBezTo>
                  <a:pt x="4820" y="2168"/>
                  <a:pt x="4820" y="2033"/>
                  <a:pt x="4737" y="194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0" name="Freeform 13">
            <a:extLst>
              <a:ext uri="{FF2B5EF4-FFF2-40B4-BE49-F238E27FC236}">
                <a16:creationId xmlns:a16="http://schemas.microsoft.com/office/drawing/2014/main" id="{A2219635-5056-48A9-80C7-841B5A6EFC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07443" y="1978911"/>
            <a:ext cx="531898" cy="327847"/>
          </a:xfrm>
          <a:custGeom>
            <a:avLst/>
            <a:gdLst>
              <a:gd name="T0" fmla="*/ 4438 w 4799"/>
              <a:gd name="T1" fmla="*/ 1660 h 2953"/>
              <a:gd name="T2" fmla="*/ 4438 w 4799"/>
              <a:gd name="T3" fmla="*/ 1241 h 2953"/>
              <a:gd name="T4" fmla="*/ 4438 w 4799"/>
              <a:gd name="T5" fmla="*/ 1660 h 2953"/>
              <a:gd name="T6" fmla="*/ 2765 w 4799"/>
              <a:gd name="T7" fmla="*/ 2504 h 2953"/>
              <a:gd name="T8" fmla="*/ 2415 w 4799"/>
              <a:gd name="T9" fmla="*/ 2230 h 2953"/>
              <a:gd name="T10" fmla="*/ 1421 w 4799"/>
              <a:gd name="T11" fmla="*/ 1751 h 2953"/>
              <a:gd name="T12" fmla="*/ 2415 w 4799"/>
              <a:gd name="T13" fmla="*/ 1812 h 2953"/>
              <a:gd name="T14" fmla="*/ 4079 w 4799"/>
              <a:gd name="T15" fmla="*/ 1481 h 2953"/>
              <a:gd name="T16" fmla="*/ 2765 w 4799"/>
              <a:gd name="T17" fmla="*/ 2504 h 2953"/>
              <a:gd name="T18" fmla="*/ 2415 w 4799"/>
              <a:gd name="T19" fmla="*/ 2801 h 2953"/>
              <a:gd name="T20" fmla="*/ 2206 w 4799"/>
              <a:gd name="T21" fmla="*/ 2591 h 2953"/>
              <a:gd name="T22" fmla="*/ 2625 w 4799"/>
              <a:gd name="T23" fmla="*/ 2591 h 2953"/>
              <a:gd name="T24" fmla="*/ 2415 w 4799"/>
              <a:gd name="T25" fmla="*/ 2801 h 2953"/>
              <a:gd name="T26" fmla="*/ 722 w 4799"/>
              <a:gd name="T27" fmla="*/ 2018 h 2953"/>
              <a:gd name="T28" fmla="*/ 1360 w 4799"/>
              <a:gd name="T29" fmla="*/ 1774 h 2953"/>
              <a:gd name="T30" fmla="*/ 722 w 4799"/>
              <a:gd name="T31" fmla="*/ 2018 h 2953"/>
              <a:gd name="T32" fmla="*/ 361 w 4799"/>
              <a:gd name="T33" fmla="*/ 2231 h 2953"/>
              <a:gd name="T34" fmla="*/ 151 w 4799"/>
              <a:gd name="T35" fmla="*/ 2021 h 2953"/>
              <a:gd name="T36" fmla="*/ 570 w 4799"/>
              <a:gd name="T37" fmla="*/ 2021 h 2953"/>
              <a:gd name="T38" fmla="*/ 361 w 4799"/>
              <a:gd name="T39" fmla="*/ 2231 h 2953"/>
              <a:gd name="T40" fmla="*/ 1125 w 4799"/>
              <a:gd name="T41" fmla="*/ 1511 h 2953"/>
              <a:gd name="T42" fmla="*/ 726 w 4799"/>
              <a:gd name="T43" fmla="*/ 1948 h 2953"/>
              <a:gd name="T44" fmla="*/ 1125 w 4799"/>
              <a:gd name="T45" fmla="*/ 1511 h 2953"/>
              <a:gd name="T46" fmla="*/ 715 w 4799"/>
              <a:gd name="T47" fmla="*/ 961 h 2953"/>
              <a:gd name="T48" fmla="*/ 1338 w 4799"/>
              <a:gd name="T49" fmla="*/ 1186 h 2953"/>
              <a:gd name="T50" fmla="*/ 715 w 4799"/>
              <a:gd name="T51" fmla="*/ 961 h 2953"/>
              <a:gd name="T52" fmla="*/ 361 w 4799"/>
              <a:gd name="T53" fmla="*/ 1103 h 2953"/>
              <a:gd name="T54" fmla="*/ 151 w 4799"/>
              <a:gd name="T55" fmla="*/ 894 h 2953"/>
              <a:gd name="T56" fmla="*/ 570 w 4799"/>
              <a:gd name="T57" fmla="*/ 894 h 2953"/>
              <a:gd name="T58" fmla="*/ 361 w 4799"/>
              <a:gd name="T59" fmla="*/ 1103 h 2953"/>
              <a:gd name="T60" fmla="*/ 2026 w 4799"/>
              <a:gd name="T61" fmla="*/ 431 h 2953"/>
              <a:gd name="T62" fmla="*/ 734 w 4799"/>
              <a:gd name="T63" fmla="*/ 895 h 2953"/>
              <a:gd name="T64" fmla="*/ 2026 w 4799"/>
              <a:gd name="T65" fmla="*/ 431 h 2953"/>
              <a:gd name="T66" fmla="*/ 2415 w 4799"/>
              <a:gd name="T67" fmla="*/ 152 h 2953"/>
              <a:gd name="T68" fmla="*/ 2415 w 4799"/>
              <a:gd name="T69" fmla="*/ 571 h 2953"/>
              <a:gd name="T70" fmla="*/ 2415 w 4799"/>
              <a:gd name="T71" fmla="*/ 152 h 2953"/>
              <a:gd name="T72" fmla="*/ 2044 w 4799"/>
              <a:gd name="T73" fmla="*/ 1451 h 2953"/>
              <a:gd name="T74" fmla="*/ 1377 w 4799"/>
              <a:gd name="T75" fmla="*/ 1702 h 2953"/>
              <a:gd name="T76" fmla="*/ 1399 w 4799"/>
              <a:gd name="T77" fmla="*/ 1209 h 2953"/>
              <a:gd name="T78" fmla="*/ 2044 w 4799"/>
              <a:gd name="T79" fmla="*/ 1451 h 2953"/>
              <a:gd name="T80" fmla="*/ 2625 w 4799"/>
              <a:gd name="T81" fmla="*/ 1451 h 2953"/>
              <a:gd name="T82" fmla="*/ 2206 w 4799"/>
              <a:gd name="T83" fmla="*/ 1451 h 2953"/>
              <a:gd name="T84" fmla="*/ 2625 w 4799"/>
              <a:gd name="T85" fmla="*/ 1451 h 2953"/>
              <a:gd name="T86" fmla="*/ 4062 w 4799"/>
              <a:gd name="T87" fmla="*/ 1420 h 2953"/>
              <a:gd name="T88" fmla="*/ 2775 w 4799"/>
              <a:gd name="T89" fmla="*/ 1420 h 2953"/>
              <a:gd name="T90" fmla="*/ 2060 w 4799"/>
              <a:gd name="T91" fmla="*/ 1392 h 2953"/>
              <a:gd name="T92" fmla="*/ 2071 w 4799"/>
              <a:gd name="T93" fmla="*/ 471 h 2953"/>
              <a:gd name="T94" fmla="*/ 2766 w 4799"/>
              <a:gd name="T95" fmla="*/ 448 h 2953"/>
              <a:gd name="T96" fmla="*/ 4062 w 4799"/>
              <a:gd name="T97" fmla="*/ 1420 h 2953"/>
              <a:gd name="T98" fmla="*/ 4438 w 4799"/>
              <a:gd name="T99" fmla="*/ 1089 h 2953"/>
              <a:gd name="T100" fmla="*/ 2776 w 4799"/>
              <a:gd name="T101" fmla="*/ 380 h 2953"/>
              <a:gd name="T102" fmla="*/ 2415 w 4799"/>
              <a:gd name="T103" fmla="*/ 0 h 2953"/>
              <a:gd name="T104" fmla="*/ 717 w 4799"/>
              <a:gd name="T105" fmla="*/ 836 h 2953"/>
              <a:gd name="T106" fmla="*/ 0 w 4799"/>
              <a:gd name="T107" fmla="*/ 894 h 2953"/>
              <a:gd name="T108" fmla="*/ 695 w 4799"/>
              <a:gd name="T109" fmla="*/ 1029 h 2953"/>
              <a:gd name="T110" fmla="*/ 697 w 4799"/>
              <a:gd name="T111" fmla="*/ 1890 h 2953"/>
              <a:gd name="T112" fmla="*/ 0 w 4799"/>
              <a:gd name="T113" fmla="*/ 2021 h 2953"/>
              <a:gd name="T114" fmla="*/ 716 w 4799"/>
              <a:gd name="T115" fmla="*/ 2081 h 2953"/>
              <a:gd name="T116" fmla="*/ 2415 w 4799"/>
              <a:gd name="T117" fmla="*/ 2953 h 2953"/>
              <a:gd name="T118" fmla="*/ 2776 w 4799"/>
              <a:gd name="T119" fmla="*/ 2572 h 2953"/>
              <a:gd name="T120" fmla="*/ 4438 w 4799"/>
              <a:gd name="T121" fmla="*/ 1812 h 2953"/>
              <a:gd name="T122" fmla="*/ 4438 w 4799"/>
              <a:gd name="T123" fmla="*/ 1089 h 2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99" h="2953">
                <a:moveTo>
                  <a:pt x="4438" y="1660"/>
                </a:moveTo>
                <a:lnTo>
                  <a:pt x="4438" y="1660"/>
                </a:lnTo>
                <a:cubicBezTo>
                  <a:pt x="4323" y="1660"/>
                  <a:pt x="4229" y="1566"/>
                  <a:pt x="4229" y="1451"/>
                </a:cubicBezTo>
                <a:cubicBezTo>
                  <a:pt x="4229" y="1335"/>
                  <a:pt x="4323" y="1241"/>
                  <a:pt x="4438" y="1241"/>
                </a:cubicBezTo>
                <a:cubicBezTo>
                  <a:pt x="4554" y="1241"/>
                  <a:pt x="4648" y="1335"/>
                  <a:pt x="4648" y="1451"/>
                </a:cubicBezTo>
                <a:cubicBezTo>
                  <a:pt x="4648" y="1566"/>
                  <a:pt x="4554" y="1660"/>
                  <a:pt x="4438" y="1660"/>
                </a:cubicBezTo>
                <a:lnTo>
                  <a:pt x="4438" y="1660"/>
                </a:lnTo>
                <a:close/>
                <a:moveTo>
                  <a:pt x="2765" y="2504"/>
                </a:moveTo>
                <a:lnTo>
                  <a:pt x="2765" y="2504"/>
                </a:lnTo>
                <a:cubicBezTo>
                  <a:pt x="2726" y="2347"/>
                  <a:pt x="2584" y="2230"/>
                  <a:pt x="2415" y="2230"/>
                </a:cubicBezTo>
                <a:cubicBezTo>
                  <a:pt x="2255" y="2230"/>
                  <a:pt x="2119" y="2335"/>
                  <a:pt x="2072" y="2480"/>
                </a:cubicBezTo>
                <a:lnTo>
                  <a:pt x="1421" y="1751"/>
                </a:lnTo>
                <a:lnTo>
                  <a:pt x="2060" y="1510"/>
                </a:lnTo>
                <a:cubicBezTo>
                  <a:pt x="2088" y="1681"/>
                  <a:pt x="2236" y="1812"/>
                  <a:pt x="2415" y="1812"/>
                </a:cubicBezTo>
                <a:cubicBezTo>
                  <a:pt x="2604" y="1812"/>
                  <a:pt x="2760" y="1666"/>
                  <a:pt x="2775" y="1481"/>
                </a:cubicBezTo>
                <a:lnTo>
                  <a:pt x="4079" y="1481"/>
                </a:lnTo>
                <a:cubicBezTo>
                  <a:pt x="4079" y="1485"/>
                  <a:pt x="4080" y="1490"/>
                  <a:pt x="4080" y="1494"/>
                </a:cubicBezTo>
                <a:lnTo>
                  <a:pt x="2765" y="2504"/>
                </a:lnTo>
                <a:lnTo>
                  <a:pt x="2765" y="2504"/>
                </a:lnTo>
                <a:close/>
                <a:moveTo>
                  <a:pt x="2415" y="2801"/>
                </a:moveTo>
                <a:lnTo>
                  <a:pt x="2415" y="2801"/>
                </a:lnTo>
                <a:cubicBezTo>
                  <a:pt x="2300" y="2801"/>
                  <a:pt x="2206" y="2707"/>
                  <a:pt x="2206" y="2591"/>
                </a:cubicBezTo>
                <a:cubicBezTo>
                  <a:pt x="2206" y="2476"/>
                  <a:pt x="2300" y="2382"/>
                  <a:pt x="2415" y="2382"/>
                </a:cubicBezTo>
                <a:cubicBezTo>
                  <a:pt x="2531" y="2382"/>
                  <a:pt x="2625" y="2476"/>
                  <a:pt x="2625" y="2591"/>
                </a:cubicBezTo>
                <a:cubicBezTo>
                  <a:pt x="2625" y="2707"/>
                  <a:pt x="2531" y="2801"/>
                  <a:pt x="2415" y="2801"/>
                </a:cubicBezTo>
                <a:lnTo>
                  <a:pt x="2415" y="2801"/>
                </a:lnTo>
                <a:close/>
                <a:moveTo>
                  <a:pt x="722" y="2018"/>
                </a:moveTo>
                <a:lnTo>
                  <a:pt x="722" y="2018"/>
                </a:lnTo>
                <a:cubicBezTo>
                  <a:pt x="722" y="2017"/>
                  <a:pt x="722" y="2016"/>
                  <a:pt x="721" y="2015"/>
                </a:cubicBezTo>
                <a:lnTo>
                  <a:pt x="1360" y="1774"/>
                </a:lnTo>
                <a:lnTo>
                  <a:pt x="2024" y="2518"/>
                </a:lnTo>
                <a:lnTo>
                  <a:pt x="722" y="2018"/>
                </a:lnTo>
                <a:lnTo>
                  <a:pt x="722" y="2018"/>
                </a:lnTo>
                <a:close/>
                <a:moveTo>
                  <a:pt x="361" y="2231"/>
                </a:moveTo>
                <a:lnTo>
                  <a:pt x="361" y="2231"/>
                </a:lnTo>
                <a:cubicBezTo>
                  <a:pt x="245" y="2231"/>
                  <a:pt x="151" y="2137"/>
                  <a:pt x="151" y="2021"/>
                </a:cubicBezTo>
                <a:cubicBezTo>
                  <a:pt x="151" y="1906"/>
                  <a:pt x="245" y="1812"/>
                  <a:pt x="361" y="1812"/>
                </a:cubicBezTo>
                <a:cubicBezTo>
                  <a:pt x="476" y="1812"/>
                  <a:pt x="570" y="1906"/>
                  <a:pt x="570" y="2021"/>
                </a:cubicBezTo>
                <a:cubicBezTo>
                  <a:pt x="570" y="2137"/>
                  <a:pt x="476" y="2231"/>
                  <a:pt x="361" y="2231"/>
                </a:cubicBezTo>
                <a:lnTo>
                  <a:pt x="361" y="2231"/>
                </a:lnTo>
                <a:close/>
                <a:moveTo>
                  <a:pt x="1125" y="1511"/>
                </a:moveTo>
                <a:lnTo>
                  <a:pt x="1125" y="1511"/>
                </a:lnTo>
                <a:lnTo>
                  <a:pt x="1316" y="1725"/>
                </a:lnTo>
                <a:lnTo>
                  <a:pt x="726" y="1948"/>
                </a:lnTo>
                <a:lnTo>
                  <a:pt x="1125" y="1511"/>
                </a:lnTo>
                <a:lnTo>
                  <a:pt x="1125" y="1511"/>
                </a:lnTo>
                <a:close/>
                <a:moveTo>
                  <a:pt x="715" y="961"/>
                </a:moveTo>
                <a:lnTo>
                  <a:pt x="715" y="961"/>
                </a:lnTo>
                <a:cubicBezTo>
                  <a:pt x="716" y="958"/>
                  <a:pt x="716" y="956"/>
                  <a:pt x="717" y="953"/>
                </a:cubicBezTo>
                <a:lnTo>
                  <a:pt x="1338" y="1186"/>
                </a:lnTo>
                <a:lnTo>
                  <a:pt x="1125" y="1420"/>
                </a:lnTo>
                <a:lnTo>
                  <a:pt x="715" y="961"/>
                </a:lnTo>
                <a:lnTo>
                  <a:pt x="715" y="961"/>
                </a:lnTo>
                <a:close/>
                <a:moveTo>
                  <a:pt x="361" y="1103"/>
                </a:moveTo>
                <a:lnTo>
                  <a:pt x="361" y="1103"/>
                </a:lnTo>
                <a:cubicBezTo>
                  <a:pt x="245" y="1103"/>
                  <a:pt x="151" y="1009"/>
                  <a:pt x="151" y="894"/>
                </a:cubicBezTo>
                <a:cubicBezTo>
                  <a:pt x="151" y="779"/>
                  <a:pt x="245" y="685"/>
                  <a:pt x="361" y="685"/>
                </a:cubicBezTo>
                <a:cubicBezTo>
                  <a:pt x="476" y="685"/>
                  <a:pt x="570" y="779"/>
                  <a:pt x="570" y="894"/>
                </a:cubicBezTo>
                <a:cubicBezTo>
                  <a:pt x="570" y="1009"/>
                  <a:pt x="476" y="1103"/>
                  <a:pt x="361" y="1103"/>
                </a:cubicBezTo>
                <a:lnTo>
                  <a:pt x="361" y="1103"/>
                </a:lnTo>
                <a:close/>
                <a:moveTo>
                  <a:pt x="2026" y="431"/>
                </a:moveTo>
                <a:lnTo>
                  <a:pt x="2026" y="431"/>
                </a:lnTo>
                <a:lnTo>
                  <a:pt x="1382" y="1138"/>
                </a:lnTo>
                <a:lnTo>
                  <a:pt x="734" y="895"/>
                </a:lnTo>
                <a:lnTo>
                  <a:pt x="2026" y="431"/>
                </a:lnTo>
                <a:lnTo>
                  <a:pt x="2026" y="431"/>
                </a:lnTo>
                <a:close/>
                <a:moveTo>
                  <a:pt x="2415" y="152"/>
                </a:moveTo>
                <a:lnTo>
                  <a:pt x="2415" y="152"/>
                </a:lnTo>
                <a:cubicBezTo>
                  <a:pt x="2531" y="152"/>
                  <a:pt x="2625" y="246"/>
                  <a:pt x="2625" y="361"/>
                </a:cubicBezTo>
                <a:cubicBezTo>
                  <a:pt x="2625" y="477"/>
                  <a:pt x="2531" y="571"/>
                  <a:pt x="2415" y="571"/>
                </a:cubicBezTo>
                <a:cubicBezTo>
                  <a:pt x="2300" y="571"/>
                  <a:pt x="2206" y="477"/>
                  <a:pt x="2206" y="361"/>
                </a:cubicBezTo>
                <a:cubicBezTo>
                  <a:pt x="2206" y="246"/>
                  <a:pt x="2300" y="152"/>
                  <a:pt x="2415" y="152"/>
                </a:cubicBezTo>
                <a:lnTo>
                  <a:pt x="2415" y="152"/>
                </a:lnTo>
                <a:close/>
                <a:moveTo>
                  <a:pt x="2044" y="1451"/>
                </a:moveTo>
                <a:lnTo>
                  <a:pt x="2044" y="1451"/>
                </a:lnTo>
                <a:lnTo>
                  <a:pt x="1377" y="1702"/>
                </a:lnTo>
                <a:lnTo>
                  <a:pt x="1166" y="1465"/>
                </a:lnTo>
                <a:lnTo>
                  <a:pt x="1399" y="1209"/>
                </a:lnTo>
                <a:lnTo>
                  <a:pt x="2044" y="1451"/>
                </a:lnTo>
                <a:lnTo>
                  <a:pt x="2044" y="1451"/>
                </a:lnTo>
                <a:close/>
                <a:moveTo>
                  <a:pt x="2625" y="1451"/>
                </a:moveTo>
                <a:lnTo>
                  <a:pt x="2625" y="1451"/>
                </a:lnTo>
                <a:cubicBezTo>
                  <a:pt x="2625" y="1566"/>
                  <a:pt x="2531" y="1660"/>
                  <a:pt x="2415" y="1660"/>
                </a:cubicBezTo>
                <a:cubicBezTo>
                  <a:pt x="2300" y="1660"/>
                  <a:pt x="2206" y="1566"/>
                  <a:pt x="2206" y="1451"/>
                </a:cubicBezTo>
                <a:cubicBezTo>
                  <a:pt x="2206" y="1335"/>
                  <a:pt x="2300" y="1241"/>
                  <a:pt x="2415" y="1241"/>
                </a:cubicBezTo>
                <a:cubicBezTo>
                  <a:pt x="2531" y="1241"/>
                  <a:pt x="2625" y="1335"/>
                  <a:pt x="2625" y="1451"/>
                </a:cubicBezTo>
                <a:lnTo>
                  <a:pt x="2625" y="1451"/>
                </a:lnTo>
                <a:close/>
                <a:moveTo>
                  <a:pt x="4062" y="1420"/>
                </a:moveTo>
                <a:lnTo>
                  <a:pt x="4062" y="1420"/>
                </a:lnTo>
                <a:lnTo>
                  <a:pt x="2775" y="1420"/>
                </a:lnTo>
                <a:cubicBezTo>
                  <a:pt x="2760" y="1235"/>
                  <a:pt x="2604" y="1089"/>
                  <a:pt x="2415" y="1089"/>
                </a:cubicBezTo>
                <a:cubicBezTo>
                  <a:pt x="2236" y="1089"/>
                  <a:pt x="2088" y="1221"/>
                  <a:pt x="2060" y="1392"/>
                </a:cubicBezTo>
                <a:lnTo>
                  <a:pt x="1443" y="1161"/>
                </a:lnTo>
                <a:lnTo>
                  <a:pt x="2071" y="471"/>
                </a:lnTo>
                <a:cubicBezTo>
                  <a:pt x="2118" y="617"/>
                  <a:pt x="2255" y="722"/>
                  <a:pt x="2415" y="722"/>
                </a:cubicBezTo>
                <a:cubicBezTo>
                  <a:pt x="2585" y="722"/>
                  <a:pt x="2727" y="605"/>
                  <a:pt x="2766" y="448"/>
                </a:cubicBezTo>
                <a:lnTo>
                  <a:pt x="4062" y="1420"/>
                </a:lnTo>
                <a:lnTo>
                  <a:pt x="4062" y="1420"/>
                </a:lnTo>
                <a:close/>
                <a:moveTo>
                  <a:pt x="4438" y="1089"/>
                </a:moveTo>
                <a:lnTo>
                  <a:pt x="4438" y="1089"/>
                </a:lnTo>
                <a:cubicBezTo>
                  <a:pt x="4269" y="1089"/>
                  <a:pt x="4127" y="1207"/>
                  <a:pt x="4088" y="1364"/>
                </a:cubicBezTo>
                <a:lnTo>
                  <a:pt x="2776" y="380"/>
                </a:lnTo>
                <a:cubicBezTo>
                  <a:pt x="2776" y="373"/>
                  <a:pt x="2777" y="367"/>
                  <a:pt x="2777" y="361"/>
                </a:cubicBezTo>
                <a:cubicBezTo>
                  <a:pt x="2777" y="162"/>
                  <a:pt x="2615" y="0"/>
                  <a:pt x="2415" y="0"/>
                </a:cubicBezTo>
                <a:cubicBezTo>
                  <a:pt x="2218" y="0"/>
                  <a:pt x="2057" y="159"/>
                  <a:pt x="2055" y="356"/>
                </a:cubicBezTo>
                <a:lnTo>
                  <a:pt x="717" y="836"/>
                </a:lnTo>
                <a:cubicBezTo>
                  <a:pt x="689" y="665"/>
                  <a:pt x="540" y="533"/>
                  <a:pt x="361" y="533"/>
                </a:cubicBezTo>
                <a:cubicBezTo>
                  <a:pt x="161" y="533"/>
                  <a:pt x="0" y="695"/>
                  <a:pt x="0" y="894"/>
                </a:cubicBezTo>
                <a:cubicBezTo>
                  <a:pt x="0" y="1093"/>
                  <a:pt x="161" y="1255"/>
                  <a:pt x="361" y="1255"/>
                </a:cubicBezTo>
                <a:cubicBezTo>
                  <a:pt x="512" y="1255"/>
                  <a:pt x="642" y="1162"/>
                  <a:pt x="695" y="1029"/>
                </a:cubicBezTo>
                <a:lnTo>
                  <a:pt x="1084" y="1465"/>
                </a:lnTo>
                <a:lnTo>
                  <a:pt x="697" y="1890"/>
                </a:lnTo>
                <a:cubicBezTo>
                  <a:pt x="644" y="1756"/>
                  <a:pt x="514" y="1660"/>
                  <a:pt x="361" y="1660"/>
                </a:cubicBezTo>
                <a:cubicBezTo>
                  <a:pt x="161" y="1660"/>
                  <a:pt x="0" y="1822"/>
                  <a:pt x="0" y="2021"/>
                </a:cubicBezTo>
                <a:cubicBezTo>
                  <a:pt x="0" y="2220"/>
                  <a:pt x="161" y="2382"/>
                  <a:pt x="361" y="2382"/>
                </a:cubicBezTo>
                <a:cubicBezTo>
                  <a:pt x="539" y="2382"/>
                  <a:pt x="688" y="2252"/>
                  <a:pt x="716" y="2081"/>
                </a:cubicBezTo>
                <a:lnTo>
                  <a:pt x="2054" y="2595"/>
                </a:lnTo>
                <a:cubicBezTo>
                  <a:pt x="2056" y="2792"/>
                  <a:pt x="2217" y="2953"/>
                  <a:pt x="2415" y="2953"/>
                </a:cubicBezTo>
                <a:cubicBezTo>
                  <a:pt x="2615" y="2953"/>
                  <a:pt x="2777" y="2790"/>
                  <a:pt x="2777" y="2591"/>
                </a:cubicBezTo>
                <a:cubicBezTo>
                  <a:pt x="2777" y="2585"/>
                  <a:pt x="2776" y="2579"/>
                  <a:pt x="2776" y="2572"/>
                </a:cubicBezTo>
                <a:lnTo>
                  <a:pt x="4094" y="1560"/>
                </a:lnTo>
                <a:cubicBezTo>
                  <a:pt x="4141" y="1706"/>
                  <a:pt x="4277" y="1812"/>
                  <a:pt x="4438" y="1812"/>
                </a:cubicBezTo>
                <a:cubicBezTo>
                  <a:pt x="4637" y="1812"/>
                  <a:pt x="4799" y="1650"/>
                  <a:pt x="4799" y="1451"/>
                </a:cubicBezTo>
                <a:cubicBezTo>
                  <a:pt x="4799" y="1251"/>
                  <a:pt x="4637" y="1089"/>
                  <a:pt x="4438" y="108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7D3CBC9-0F6E-4136-9AE2-75EE95AEE4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12397" y="1872650"/>
            <a:ext cx="172851" cy="163923"/>
          </a:xfrm>
          <a:custGeom>
            <a:avLst/>
            <a:gdLst>
              <a:gd name="T0" fmla="*/ 4045 w 4800"/>
              <a:gd name="T1" fmla="*/ 1256 h 4553"/>
              <a:gd name="T2" fmla="*/ 4045 w 4800"/>
              <a:gd name="T3" fmla="*/ 1256 h 4553"/>
              <a:gd name="T4" fmla="*/ 4548 w 4800"/>
              <a:gd name="T5" fmla="*/ 2833 h 4553"/>
              <a:gd name="T6" fmla="*/ 4045 w 4800"/>
              <a:gd name="T7" fmla="*/ 4410 h 4553"/>
              <a:gd name="T8" fmla="*/ 4243 w 4800"/>
              <a:gd name="T9" fmla="*/ 4536 h 4553"/>
              <a:gd name="T10" fmla="*/ 4800 w 4800"/>
              <a:gd name="T11" fmla="*/ 2833 h 4553"/>
              <a:gd name="T12" fmla="*/ 4243 w 4800"/>
              <a:gd name="T13" fmla="*/ 1131 h 4553"/>
              <a:gd name="T14" fmla="*/ 4045 w 4800"/>
              <a:gd name="T15" fmla="*/ 1256 h 4553"/>
              <a:gd name="T16" fmla="*/ 4045 w 4800"/>
              <a:gd name="T17" fmla="*/ 1256 h 4553"/>
              <a:gd name="T18" fmla="*/ 3677 w 4800"/>
              <a:gd name="T19" fmla="*/ 2448 h 4553"/>
              <a:gd name="T20" fmla="*/ 3677 w 4800"/>
              <a:gd name="T21" fmla="*/ 2448 h 4553"/>
              <a:gd name="T22" fmla="*/ 3316 w 4800"/>
              <a:gd name="T23" fmla="*/ 2809 h 4553"/>
              <a:gd name="T24" fmla="*/ 3677 w 4800"/>
              <a:gd name="T25" fmla="*/ 3169 h 4553"/>
              <a:gd name="T26" fmla="*/ 4037 w 4800"/>
              <a:gd name="T27" fmla="*/ 2809 h 4553"/>
              <a:gd name="T28" fmla="*/ 3677 w 4800"/>
              <a:gd name="T29" fmla="*/ 2448 h 4553"/>
              <a:gd name="T30" fmla="*/ 3677 w 4800"/>
              <a:gd name="T31" fmla="*/ 2448 h 4553"/>
              <a:gd name="T32" fmla="*/ 3358 w 4800"/>
              <a:gd name="T33" fmla="*/ 1256 h 4553"/>
              <a:gd name="T34" fmla="*/ 3358 w 4800"/>
              <a:gd name="T35" fmla="*/ 1256 h 4553"/>
              <a:gd name="T36" fmla="*/ 3160 w 4800"/>
              <a:gd name="T37" fmla="*/ 1131 h 4553"/>
              <a:gd name="T38" fmla="*/ 2604 w 4800"/>
              <a:gd name="T39" fmla="*/ 2833 h 4553"/>
              <a:gd name="T40" fmla="*/ 3160 w 4800"/>
              <a:gd name="T41" fmla="*/ 4536 h 4553"/>
              <a:gd name="T42" fmla="*/ 3358 w 4800"/>
              <a:gd name="T43" fmla="*/ 4410 h 4553"/>
              <a:gd name="T44" fmla="*/ 2855 w 4800"/>
              <a:gd name="T45" fmla="*/ 2833 h 4553"/>
              <a:gd name="T46" fmla="*/ 3358 w 4800"/>
              <a:gd name="T47" fmla="*/ 1256 h 4553"/>
              <a:gd name="T48" fmla="*/ 3358 w 4800"/>
              <a:gd name="T49" fmla="*/ 1256 h 4553"/>
              <a:gd name="T50" fmla="*/ 1874 w 4800"/>
              <a:gd name="T51" fmla="*/ 810 h 4553"/>
              <a:gd name="T52" fmla="*/ 1874 w 4800"/>
              <a:gd name="T53" fmla="*/ 810 h 4553"/>
              <a:gd name="T54" fmla="*/ 1758 w 4800"/>
              <a:gd name="T55" fmla="*/ 1498 h 4553"/>
              <a:gd name="T56" fmla="*/ 2381 w 4800"/>
              <a:gd name="T57" fmla="*/ 1498 h 4553"/>
              <a:gd name="T58" fmla="*/ 2381 w 4800"/>
              <a:gd name="T59" fmla="*/ 1874 h 4553"/>
              <a:gd name="T60" fmla="*/ 1722 w 4800"/>
              <a:gd name="T61" fmla="*/ 1874 h 4553"/>
              <a:gd name="T62" fmla="*/ 1454 w 4800"/>
              <a:gd name="T63" fmla="*/ 3583 h 4553"/>
              <a:gd name="T64" fmla="*/ 535 w 4800"/>
              <a:gd name="T65" fmla="*/ 4553 h 4553"/>
              <a:gd name="T66" fmla="*/ 0 w 4800"/>
              <a:gd name="T67" fmla="*/ 4386 h 4553"/>
              <a:gd name="T68" fmla="*/ 180 w 4800"/>
              <a:gd name="T69" fmla="*/ 4010 h 4553"/>
              <a:gd name="T70" fmla="*/ 528 w 4800"/>
              <a:gd name="T71" fmla="*/ 4133 h 4553"/>
              <a:gd name="T72" fmla="*/ 955 w 4800"/>
              <a:gd name="T73" fmla="*/ 3590 h 4553"/>
              <a:gd name="T74" fmla="*/ 1223 w 4800"/>
              <a:gd name="T75" fmla="*/ 1874 h 4553"/>
              <a:gd name="T76" fmla="*/ 644 w 4800"/>
              <a:gd name="T77" fmla="*/ 1874 h 4553"/>
              <a:gd name="T78" fmla="*/ 644 w 4800"/>
              <a:gd name="T79" fmla="*/ 1498 h 4553"/>
              <a:gd name="T80" fmla="*/ 1259 w 4800"/>
              <a:gd name="T81" fmla="*/ 1498 h 4553"/>
              <a:gd name="T82" fmla="*/ 1389 w 4800"/>
              <a:gd name="T83" fmla="*/ 738 h 4553"/>
              <a:gd name="T84" fmla="*/ 2193 w 4800"/>
              <a:gd name="T85" fmla="*/ 0 h 4553"/>
              <a:gd name="T86" fmla="*/ 2801 w 4800"/>
              <a:gd name="T87" fmla="*/ 217 h 4553"/>
              <a:gd name="T88" fmla="*/ 2540 w 4800"/>
              <a:gd name="T89" fmla="*/ 550 h 4553"/>
              <a:gd name="T90" fmla="*/ 2222 w 4800"/>
              <a:gd name="T91" fmla="*/ 419 h 4553"/>
              <a:gd name="T92" fmla="*/ 1874 w 4800"/>
              <a:gd name="T93" fmla="*/ 810 h 4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00" h="4553">
                <a:moveTo>
                  <a:pt x="4045" y="1256"/>
                </a:moveTo>
                <a:lnTo>
                  <a:pt x="4045" y="1256"/>
                </a:lnTo>
                <a:cubicBezTo>
                  <a:pt x="4335" y="1664"/>
                  <a:pt x="4548" y="2243"/>
                  <a:pt x="4548" y="2833"/>
                </a:cubicBezTo>
                <a:cubicBezTo>
                  <a:pt x="4548" y="3423"/>
                  <a:pt x="4335" y="4002"/>
                  <a:pt x="4045" y="4410"/>
                </a:cubicBezTo>
                <a:lnTo>
                  <a:pt x="4243" y="4536"/>
                </a:lnTo>
                <a:cubicBezTo>
                  <a:pt x="4563" y="4113"/>
                  <a:pt x="4800" y="3488"/>
                  <a:pt x="4800" y="2833"/>
                </a:cubicBezTo>
                <a:cubicBezTo>
                  <a:pt x="4800" y="2178"/>
                  <a:pt x="4563" y="1553"/>
                  <a:pt x="4243" y="1131"/>
                </a:cubicBezTo>
                <a:lnTo>
                  <a:pt x="4045" y="1256"/>
                </a:lnTo>
                <a:lnTo>
                  <a:pt x="4045" y="1256"/>
                </a:lnTo>
                <a:close/>
                <a:moveTo>
                  <a:pt x="3677" y="2448"/>
                </a:moveTo>
                <a:lnTo>
                  <a:pt x="3677" y="2448"/>
                </a:lnTo>
                <a:cubicBezTo>
                  <a:pt x="3477" y="2448"/>
                  <a:pt x="3316" y="2609"/>
                  <a:pt x="3316" y="2809"/>
                </a:cubicBezTo>
                <a:cubicBezTo>
                  <a:pt x="3316" y="3008"/>
                  <a:pt x="3477" y="3169"/>
                  <a:pt x="3677" y="3169"/>
                </a:cubicBezTo>
                <a:cubicBezTo>
                  <a:pt x="3877" y="3169"/>
                  <a:pt x="4037" y="3008"/>
                  <a:pt x="4037" y="2809"/>
                </a:cubicBezTo>
                <a:cubicBezTo>
                  <a:pt x="4037" y="2609"/>
                  <a:pt x="3877" y="2448"/>
                  <a:pt x="3677" y="2448"/>
                </a:cubicBezTo>
                <a:lnTo>
                  <a:pt x="3677" y="2448"/>
                </a:lnTo>
                <a:close/>
                <a:moveTo>
                  <a:pt x="3358" y="1256"/>
                </a:moveTo>
                <a:lnTo>
                  <a:pt x="3358" y="1256"/>
                </a:lnTo>
                <a:lnTo>
                  <a:pt x="3160" y="1131"/>
                </a:lnTo>
                <a:cubicBezTo>
                  <a:pt x="2840" y="1553"/>
                  <a:pt x="2604" y="2178"/>
                  <a:pt x="2604" y="2833"/>
                </a:cubicBezTo>
                <a:cubicBezTo>
                  <a:pt x="2604" y="3488"/>
                  <a:pt x="2840" y="4113"/>
                  <a:pt x="3160" y="4536"/>
                </a:cubicBezTo>
                <a:lnTo>
                  <a:pt x="3358" y="4410"/>
                </a:lnTo>
                <a:cubicBezTo>
                  <a:pt x="3069" y="4002"/>
                  <a:pt x="2855" y="3423"/>
                  <a:pt x="2855" y="2833"/>
                </a:cubicBezTo>
                <a:cubicBezTo>
                  <a:pt x="2855" y="2243"/>
                  <a:pt x="3069" y="1664"/>
                  <a:pt x="3358" y="1256"/>
                </a:cubicBezTo>
                <a:lnTo>
                  <a:pt x="3358" y="1256"/>
                </a:lnTo>
                <a:close/>
                <a:moveTo>
                  <a:pt x="1874" y="810"/>
                </a:moveTo>
                <a:lnTo>
                  <a:pt x="1874" y="810"/>
                </a:lnTo>
                <a:lnTo>
                  <a:pt x="1758" y="1498"/>
                </a:lnTo>
                <a:lnTo>
                  <a:pt x="2381" y="1498"/>
                </a:lnTo>
                <a:lnTo>
                  <a:pt x="2381" y="1874"/>
                </a:lnTo>
                <a:lnTo>
                  <a:pt x="1722" y="1874"/>
                </a:lnTo>
                <a:lnTo>
                  <a:pt x="1454" y="3583"/>
                </a:lnTo>
                <a:cubicBezTo>
                  <a:pt x="1353" y="4241"/>
                  <a:pt x="1049" y="4553"/>
                  <a:pt x="535" y="4553"/>
                </a:cubicBezTo>
                <a:cubicBezTo>
                  <a:pt x="347" y="4553"/>
                  <a:pt x="115" y="4480"/>
                  <a:pt x="0" y="4386"/>
                </a:cubicBezTo>
                <a:lnTo>
                  <a:pt x="180" y="4010"/>
                </a:lnTo>
                <a:cubicBezTo>
                  <a:pt x="267" y="4089"/>
                  <a:pt x="419" y="4133"/>
                  <a:pt x="528" y="4133"/>
                </a:cubicBezTo>
                <a:cubicBezTo>
                  <a:pt x="687" y="4133"/>
                  <a:pt x="883" y="4031"/>
                  <a:pt x="955" y="3590"/>
                </a:cubicBezTo>
                <a:lnTo>
                  <a:pt x="1223" y="1874"/>
                </a:lnTo>
                <a:lnTo>
                  <a:pt x="644" y="1874"/>
                </a:lnTo>
                <a:lnTo>
                  <a:pt x="644" y="1498"/>
                </a:lnTo>
                <a:lnTo>
                  <a:pt x="1259" y="1498"/>
                </a:lnTo>
                <a:lnTo>
                  <a:pt x="1389" y="738"/>
                </a:lnTo>
                <a:cubicBezTo>
                  <a:pt x="1476" y="239"/>
                  <a:pt x="1802" y="0"/>
                  <a:pt x="2193" y="0"/>
                </a:cubicBezTo>
                <a:cubicBezTo>
                  <a:pt x="2403" y="0"/>
                  <a:pt x="2641" y="79"/>
                  <a:pt x="2801" y="217"/>
                </a:cubicBezTo>
                <a:lnTo>
                  <a:pt x="2540" y="550"/>
                </a:lnTo>
                <a:cubicBezTo>
                  <a:pt x="2439" y="463"/>
                  <a:pt x="2316" y="419"/>
                  <a:pt x="2222" y="419"/>
                </a:cubicBezTo>
                <a:cubicBezTo>
                  <a:pt x="2048" y="419"/>
                  <a:pt x="1918" y="535"/>
                  <a:pt x="1874" y="81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2" name="Freeform 17">
            <a:extLst>
              <a:ext uri="{FF2B5EF4-FFF2-40B4-BE49-F238E27FC236}">
                <a16:creationId xmlns:a16="http://schemas.microsoft.com/office/drawing/2014/main" id="{071F9343-C65F-4871-A380-75749B6B84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86641" y="1944271"/>
            <a:ext cx="358569" cy="352232"/>
          </a:xfrm>
          <a:custGeom>
            <a:avLst/>
            <a:gdLst>
              <a:gd name="T0" fmla="*/ 4564 w 4857"/>
              <a:gd name="T1" fmla="*/ 1264 h 4768"/>
              <a:gd name="T2" fmla="*/ 4564 w 4857"/>
              <a:gd name="T3" fmla="*/ 1264 h 4768"/>
              <a:gd name="T4" fmla="*/ 1647 w 4857"/>
              <a:gd name="T5" fmla="*/ 1264 h 4768"/>
              <a:gd name="T6" fmla="*/ 1354 w 4857"/>
              <a:gd name="T7" fmla="*/ 1557 h 4768"/>
              <a:gd name="T8" fmla="*/ 1354 w 4857"/>
              <a:gd name="T9" fmla="*/ 2087 h 4768"/>
              <a:gd name="T10" fmla="*/ 1149 w 4857"/>
              <a:gd name="T11" fmla="*/ 2087 h 4768"/>
              <a:gd name="T12" fmla="*/ 1423 w 4857"/>
              <a:gd name="T13" fmla="*/ 2562 h 4768"/>
              <a:gd name="T14" fmla="*/ 1697 w 4857"/>
              <a:gd name="T15" fmla="*/ 2087 h 4768"/>
              <a:gd name="T16" fmla="*/ 1492 w 4857"/>
              <a:gd name="T17" fmla="*/ 2087 h 4768"/>
              <a:gd name="T18" fmla="*/ 1492 w 4857"/>
              <a:gd name="T19" fmla="*/ 1557 h 4768"/>
              <a:gd name="T20" fmla="*/ 1647 w 4857"/>
              <a:gd name="T21" fmla="*/ 1402 h 4768"/>
              <a:gd name="T22" fmla="*/ 4564 w 4857"/>
              <a:gd name="T23" fmla="*/ 1402 h 4768"/>
              <a:gd name="T24" fmla="*/ 4720 w 4857"/>
              <a:gd name="T25" fmla="*/ 1557 h 4768"/>
              <a:gd name="T26" fmla="*/ 4720 w 4857"/>
              <a:gd name="T27" fmla="*/ 4474 h 4768"/>
              <a:gd name="T28" fmla="*/ 4564 w 4857"/>
              <a:gd name="T29" fmla="*/ 4630 h 4768"/>
              <a:gd name="T30" fmla="*/ 1647 w 4857"/>
              <a:gd name="T31" fmla="*/ 4630 h 4768"/>
              <a:gd name="T32" fmla="*/ 1492 w 4857"/>
              <a:gd name="T33" fmla="*/ 4474 h 4768"/>
              <a:gd name="T34" fmla="*/ 1492 w 4857"/>
              <a:gd name="T35" fmla="*/ 3883 h 4768"/>
              <a:gd name="T36" fmla="*/ 1423 w 4857"/>
              <a:gd name="T37" fmla="*/ 3815 h 4768"/>
              <a:gd name="T38" fmla="*/ 1354 w 4857"/>
              <a:gd name="T39" fmla="*/ 3883 h 4768"/>
              <a:gd name="T40" fmla="*/ 1354 w 4857"/>
              <a:gd name="T41" fmla="*/ 4474 h 4768"/>
              <a:gd name="T42" fmla="*/ 1647 w 4857"/>
              <a:gd name="T43" fmla="*/ 4768 h 4768"/>
              <a:gd name="T44" fmla="*/ 4564 w 4857"/>
              <a:gd name="T45" fmla="*/ 4768 h 4768"/>
              <a:gd name="T46" fmla="*/ 4857 w 4857"/>
              <a:gd name="T47" fmla="*/ 4474 h 4768"/>
              <a:gd name="T48" fmla="*/ 4857 w 4857"/>
              <a:gd name="T49" fmla="*/ 1557 h 4768"/>
              <a:gd name="T50" fmla="*/ 4564 w 4857"/>
              <a:gd name="T51" fmla="*/ 1264 h 4768"/>
              <a:gd name="T52" fmla="*/ 4564 w 4857"/>
              <a:gd name="T53" fmla="*/ 1264 h 4768"/>
              <a:gd name="T54" fmla="*/ 1784 w 4857"/>
              <a:gd name="T55" fmla="*/ 3584 h 4768"/>
              <a:gd name="T56" fmla="*/ 1784 w 4857"/>
              <a:gd name="T57" fmla="*/ 3584 h 4768"/>
              <a:gd name="T58" fmla="*/ 974 w 4857"/>
              <a:gd name="T59" fmla="*/ 3380 h 4768"/>
              <a:gd name="T60" fmla="*/ 134 w 4857"/>
              <a:gd name="T61" fmla="*/ 2360 h 4768"/>
              <a:gd name="T62" fmla="*/ 261 w 4857"/>
              <a:gd name="T63" fmla="*/ 1043 h 4768"/>
              <a:gd name="T64" fmla="*/ 1282 w 4857"/>
              <a:gd name="T65" fmla="*/ 202 h 4768"/>
              <a:gd name="T66" fmla="*/ 3113 w 4857"/>
              <a:gd name="T67" fmla="*/ 747 h 4768"/>
              <a:gd name="T68" fmla="*/ 3104 w 4857"/>
              <a:gd name="T69" fmla="*/ 843 h 4768"/>
              <a:gd name="T70" fmla="*/ 3007 w 4857"/>
              <a:gd name="T71" fmla="*/ 835 h 4768"/>
              <a:gd name="T72" fmla="*/ 1322 w 4857"/>
              <a:gd name="T73" fmla="*/ 334 h 4768"/>
              <a:gd name="T74" fmla="*/ 382 w 4857"/>
              <a:gd name="T75" fmla="*/ 1108 h 4768"/>
              <a:gd name="T76" fmla="*/ 265 w 4857"/>
              <a:gd name="T77" fmla="*/ 2319 h 4768"/>
              <a:gd name="T78" fmla="*/ 1039 w 4857"/>
              <a:gd name="T79" fmla="*/ 3259 h 4768"/>
              <a:gd name="T80" fmla="*/ 2251 w 4857"/>
              <a:gd name="T81" fmla="*/ 3376 h 4768"/>
              <a:gd name="T82" fmla="*/ 3269 w 4857"/>
              <a:gd name="T83" fmla="*/ 2432 h 4768"/>
              <a:gd name="T84" fmla="*/ 3071 w 4857"/>
              <a:gd name="T85" fmla="*/ 2388 h 4768"/>
              <a:gd name="T86" fmla="*/ 3441 w 4857"/>
              <a:gd name="T87" fmla="*/ 1983 h 4768"/>
              <a:gd name="T88" fmla="*/ 3606 w 4857"/>
              <a:gd name="T89" fmla="*/ 2506 h 4768"/>
              <a:gd name="T90" fmla="*/ 3404 w 4857"/>
              <a:gd name="T91" fmla="*/ 2461 h 4768"/>
              <a:gd name="T92" fmla="*/ 2291 w 4857"/>
              <a:gd name="T93" fmla="*/ 3508 h 4768"/>
              <a:gd name="T94" fmla="*/ 1784 w 4857"/>
              <a:gd name="T95" fmla="*/ 3584 h 4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57" h="4768">
                <a:moveTo>
                  <a:pt x="4564" y="1264"/>
                </a:moveTo>
                <a:lnTo>
                  <a:pt x="4564" y="1264"/>
                </a:lnTo>
                <a:lnTo>
                  <a:pt x="1647" y="1264"/>
                </a:lnTo>
                <a:cubicBezTo>
                  <a:pt x="1486" y="1264"/>
                  <a:pt x="1354" y="1396"/>
                  <a:pt x="1354" y="1557"/>
                </a:cubicBezTo>
                <a:lnTo>
                  <a:pt x="1354" y="2087"/>
                </a:lnTo>
                <a:lnTo>
                  <a:pt x="1149" y="2087"/>
                </a:lnTo>
                <a:lnTo>
                  <a:pt x="1423" y="2562"/>
                </a:lnTo>
                <a:lnTo>
                  <a:pt x="1697" y="2087"/>
                </a:lnTo>
                <a:lnTo>
                  <a:pt x="1492" y="2087"/>
                </a:lnTo>
                <a:lnTo>
                  <a:pt x="1492" y="1557"/>
                </a:lnTo>
                <a:cubicBezTo>
                  <a:pt x="1492" y="1471"/>
                  <a:pt x="1561" y="1402"/>
                  <a:pt x="1647" y="1402"/>
                </a:cubicBezTo>
                <a:lnTo>
                  <a:pt x="4564" y="1402"/>
                </a:lnTo>
                <a:cubicBezTo>
                  <a:pt x="4650" y="1402"/>
                  <a:pt x="4720" y="1471"/>
                  <a:pt x="4720" y="1557"/>
                </a:cubicBezTo>
                <a:lnTo>
                  <a:pt x="4720" y="4474"/>
                </a:lnTo>
                <a:cubicBezTo>
                  <a:pt x="4720" y="4560"/>
                  <a:pt x="4650" y="4630"/>
                  <a:pt x="4564" y="4630"/>
                </a:cubicBezTo>
                <a:lnTo>
                  <a:pt x="1647" y="4630"/>
                </a:lnTo>
                <a:cubicBezTo>
                  <a:pt x="1561" y="4630"/>
                  <a:pt x="1492" y="4560"/>
                  <a:pt x="1492" y="4474"/>
                </a:cubicBezTo>
                <a:lnTo>
                  <a:pt x="1492" y="3883"/>
                </a:lnTo>
                <a:cubicBezTo>
                  <a:pt x="1492" y="3845"/>
                  <a:pt x="1461" y="3815"/>
                  <a:pt x="1423" y="3815"/>
                </a:cubicBezTo>
                <a:cubicBezTo>
                  <a:pt x="1385" y="3815"/>
                  <a:pt x="1354" y="3845"/>
                  <a:pt x="1354" y="3883"/>
                </a:cubicBezTo>
                <a:lnTo>
                  <a:pt x="1354" y="4474"/>
                </a:lnTo>
                <a:cubicBezTo>
                  <a:pt x="1354" y="4636"/>
                  <a:pt x="1486" y="4768"/>
                  <a:pt x="1647" y="4768"/>
                </a:cubicBezTo>
                <a:lnTo>
                  <a:pt x="4564" y="4768"/>
                </a:lnTo>
                <a:cubicBezTo>
                  <a:pt x="4726" y="4768"/>
                  <a:pt x="4857" y="4636"/>
                  <a:pt x="4857" y="4474"/>
                </a:cubicBezTo>
                <a:lnTo>
                  <a:pt x="4857" y="1557"/>
                </a:lnTo>
                <a:cubicBezTo>
                  <a:pt x="4857" y="1396"/>
                  <a:pt x="4726" y="1264"/>
                  <a:pt x="4564" y="1264"/>
                </a:cubicBezTo>
                <a:lnTo>
                  <a:pt x="4564" y="1264"/>
                </a:lnTo>
                <a:close/>
                <a:moveTo>
                  <a:pt x="1784" y="3584"/>
                </a:moveTo>
                <a:lnTo>
                  <a:pt x="1784" y="3584"/>
                </a:lnTo>
                <a:cubicBezTo>
                  <a:pt x="1505" y="3584"/>
                  <a:pt x="1228" y="3515"/>
                  <a:pt x="974" y="3380"/>
                </a:cubicBezTo>
                <a:cubicBezTo>
                  <a:pt x="567" y="3164"/>
                  <a:pt x="268" y="2801"/>
                  <a:pt x="134" y="2360"/>
                </a:cubicBezTo>
                <a:cubicBezTo>
                  <a:pt x="0" y="1918"/>
                  <a:pt x="45" y="1451"/>
                  <a:pt x="261" y="1043"/>
                </a:cubicBezTo>
                <a:cubicBezTo>
                  <a:pt x="478" y="636"/>
                  <a:pt x="840" y="337"/>
                  <a:pt x="1282" y="202"/>
                </a:cubicBezTo>
                <a:cubicBezTo>
                  <a:pt x="1947" y="0"/>
                  <a:pt x="2666" y="213"/>
                  <a:pt x="3113" y="747"/>
                </a:cubicBezTo>
                <a:cubicBezTo>
                  <a:pt x="3137" y="776"/>
                  <a:pt x="3133" y="819"/>
                  <a:pt x="3104" y="843"/>
                </a:cubicBezTo>
                <a:cubicBezTo>
                  <a:pt x="3075" y="868"/>
                  <a:pt x="3032" y="864"/>
                  <a:pt x="3007" y="835"/>
                </a:cubicBezTo>
                <a:cubicBezTo>
                  <a:pt x="2596" y="343"/>
                  <a:pt x="1935" y="147"/>
                  <a:pt x="1322" y="334"/>
                </a:cubicBezTo>
                <a:cubicBezTo>
                  <a:pt x="916" y="458"/>
                  <a:pt x="582" y="733"/>
                  <a:pt x="382" y="1108"/>
                </a:cubicBezTo>
                <a:cubicBezTo>
                  <a:pt x="183" y="1483"/>
                  <a:pt x="141" y="1913"/>
                  <a:pt x="265" y="2319"/>
                </a:cubicBezTo>
                <a:cubicBezTo>
                  <a:pt x="389" y="2726"/>
                  <a:pt x="664" y="3059"/>
                  <a:pt x="1039" y="3259"/>
                </a:cubicBezTo>
                <a:cubicBezTo>
                  <a:pt x="1414" y="3459"/>
                  <a:pt x="1844" y="3500"/>
                  <a:pt x="2251" y="3376"/>
                </a:cubicBezTo>
                <a:cubicBezTo>
                  <a:pt x="2717" y="3234"/>
                  <a:pt x="3092" y="2884"/>
                  <a:pt x="3269" y="2432"/>
                </a:cubicBezTo>
                <a:lnTo>
                  <a:pt x="3071" y="2388"/>
                </a:lnTo>
                <a:lnTo>
                  <a:pt x="3441" y="1983"/>
                </a:lnTo>
                <a:lnTo>
                  <a:pt x="3606" y="2506"/>
                </a:lnTo>
                <a:lnTo>
                  <a:pt x="3404" y="2461"/>
                </a:lnTo>
                <a:cubicBezTo>
                  <a:pt x="3216" y="2962"/>
                  <a:pt x="2805" y="3351"/>
                  <a:pt x="2291" y="3508"/>
                </a:cubicBezTo>
                <a:cubicBezTo>
                  <a:pt x="2124" y="3559"/>
                  <a:pt x="1954" y="3584"/>
                  <a:pt x="1784" y="3584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3" name="Freeform 9">
            <a:extLst>
              <a:ext uri="{FF2B5EF4-FFF2-40B4-BE49-F238E27FC236}">
                <a16:creationId xmlns:a16="http://schemas.microsoft.com/office/drawing/2014/main" id="{B12A8BDB-78AF-4055-851F-EFDDF7040A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4981" y="1926660"/>
            <a:ext cx="387901" cy="387455"/>
          </a:xfrm>
          <a:custGeom>
            <a:avLst/>
            <a:gdLst>
              <a:gd name="T0" fmla="*/ 3978 w 4799"/>
              <a:gd name="T1" fmla="*/ 1461 h 4795"/>
              <a:gd name="T2" fmla="*/ 4071 w 4799"/>
              <a:gd name="T3" fmla="*/ 896 h 4795"/>
              <a:gd name="T4" fmla="*/ 3837 w 4799"/>
              <a:gd name="T5" fmla="*/ 1419 h 4795"/>
              <a:gd name="T6" fmla="*/ 703 w 4799"/>
              <a:gd name="T7" fmla="*/ 2974 h 4795"/>
              <a:gd name="T8" fmla="*/ 703 w 4799"/>
              <a:gd name="T9" fmla="*/ 3120 h 4795"/>
              <a:gd name="T10" fmla="*/ 3978 w 4799"/>
              <a:gd name="T11" fmla="*/ 1461 h 4795"/>
              <a:gd name="T12" fmla="*/ 3187 w 4799"/>
              <a:gd name="T13" fmla="*/ 2862 h 4795"/>
              <a:gd name="T14" fmla="*/ 3187 w 4799"/>
              <a:gd name="T15" fmla="*/ 3931 h 4795"/>
              <a:gd name="T16" fmla="*/ 3333 w 4799"/>
              <a:gd name="T17" fmla="*/ 3931 h 4795"/>
              <a:gd name="T18" fmla="*/ 3260 w 4799"/>
              <a:gd name="T19" fmla="*/ 2789 h 4795"/>
              <a:gd name="T20" fmla="*/ 3187 w 4799"/>
              <a:gd name="T21" fmla="*/ 2862 h 4795"/>
              <a:gd name="T22" fmla="*/ 2334 w 4799"/>
              <a:gd name="T23" fmla="*/ 3294 h 4795"/>
              <a:gd name="T24" fmla="*/ 2408 w 4799"/>
              <a:gd name="T25" fmla="*/ 4005 h 4795"/>
              <a:gd name="T26" fmla="*/ 2481 w 4799"/>
              <a:gd name="T27" fmla="*/ 3294 h 4795"/>
              <a:gd name="T28" fmla="*/ 2334 w 4799"/>
              <a:gd name="T29" fmla="*/ 3294 h 4795"/>
              <a:gd name="T30" fmla="*/ 3955 w 4799"/>
              <a:gd name="T31" fmla="*/ 1930 h 4795"/>
              <a:gd name="T32" fmla="*/ 3955 w 4799"/>
              <a:gd name="T33" fmla="*/ 3931 h 4795"/>
              <a:gd name="T34" fmla="*/ 4101 w 4799"/>
              <a:gd name="T35" fmla="*/ 3931 h 4795"/>
              <a:gd name="T36" fmla="*/ 4028 w 4799"/>
              <a:gd name="T37" fmla="*/ 1857 h 4795"/>
              <a:gd name="T38" fmla="*/ 3955 w 4799"/>
              <a:gd name="T39" fmla="*/ 1930 h 4795"/>
              <a:gd name="T40" fmla="*/ 779 w 4799"/>
              <a:gd name="T41" fmla="*/ 3479 h 4795"/>
              <a:gd name="T42" fmla="*/ 706 w 4799"/>
              <a:gd name="T43" fmla="*/ 3931 h 4795"/>
              <a:gd name="T44" fmla="*/ 852 w 4799"/>
              <a:gd name="T45" fmla="*/ 3931 h 4795"/>
              <a:gd name="T46" fmla="*/ 779 w 4799"/>
              <a:gd name="T47" fmla="*/ 3479 h 4795"/>
              <a:gd name="T48" fmla="*/ 1490 w 4799"/>
              <a:gd name="T49" fmla="*/ 3449 h 4795"/>
              <a:gd name="T50" fmla="*/ 1490 w 4799"/>
              <a:gd name="T51" fmla="*/ 3931 h 4795"/>
              <a:gd name="T52" fmla="*/ 1637 w 4799"/>
              <a:gd name="T53" fmla="*/ 3931 h 4795"/>
              <a:gd name="T54" fmla="*/ 1563 w 4799"/>
              <a:gd name="T55" fmla="*/ 3376 h 4795"/>
              <a:gd name="T56" fmla="*/ 1490 w 4799"/>
              <a:gd name="T57" fmla="*/ 3449 h 4795"/>
              <a:gd name="T58" fmla="*/ 4799 w 4799"/>
              <a:gd name="T59" fmla="*/ 351 h 4795"/>
              <a:gd name="T60" fmla="*/ 4448 w 4799"/>
              <a:gd name="T61" fmla="*/ 4795 h 4795"/>
              <a:gd name="T62" fmla="*/ 1106 w 4799"/>
              <a:gd name="T63" fmla="*/ 4721 h 4795"/>
              <a:gd name="T64" fmla="*/ 4448 w 4799"/>
              <a:gd name="T65" fmla="*/ 4648 h 4795"/>
              <a:gd name="T66" fmla="*/ 4653 w 4799"/>
              <a:gd name="T67" fmla="*/ 351 h 4795"/>
              <a:gd name="T68" fmla="*/ 351 w 4799"/>
              <a:gd name="T69" fmla="*/ 146 h 4795"/>
              <a:gd name="T70" fmla="*/ 146 w 4799"/>
              <a:gd name="T71" fmla="*/ 4443 h 4795"/>
              <a:gd name="T72" fmla="*/ 415 w 4799"/>
              <a:gd name="T73" fmla="*/ 4648 h 4795"/>
              <a:gd name="T74" fmla="*/ 415 w 4799"/>
              <a:gd name="T75" fmla="*/ 4795 h 4795"/>
              <a:gd name="T76" fmla="*/ 0 w 4799"/>
              <a:gd name="T77" fmla="*/ 4443 h 4795"/>
              <a:gd name="T78" fmla="*/ 351 w 4799"/>
              <a:gd name="T79" fmla="*/ 0 h 4795"/>
              <a:gd name="T80" fmla="*/ 4799 w 4799"/>
              <a:gd name="T81" fmla="*/ 3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99" h="4795">
                <a:moveTo>
                  <a:pt x="3978" y="1461"/>
                </a:moveTo>
                <a:lnTo>
                  <a:pt x="3978" y="1461"/>
                </a:lnTo>
                <a:lnTo>
                  <a:pt x="4225" y="1533"/>
                </a:lnTo>
                <a:lnTo>
                  <a:pt x="4071" y="896"/>
                </a:lnTo>
                <a:lnTo>
                  <a:pt x="3595" y="1348"/>
                </a:lnTo>
                <a:lnTo>
                  <a:pt x="3837" y="1419"/>
                </a:lnTo>
                <a:cubicBezTo>
                  <a:pt x="3442" y="2353"/>
                  <a:pt x="2514" y="2974"/>
                  <a:pt x="1494" y="2974"/>
                </a:cubicBezTo>
                <a:lnTo>
                  <a:pt x="703" y="2974"/>
                </a:lnTo>
                <a:cubicBezTo>
                  <a:pt x="662" y="2974"/>
                  <a:pt x="630" y="3007"/>
                  <a:pt x="630" y="3047"/>
                </a:cubicBezTo>
                <a:cubicBezTo>
                  <a:pt x="630" y="3088"/>
                  <a:pt x="662" y="3120"/>
                  <a:pt x="703" y="3120"/>
                </a:cubicBezTo>
                <a:lnTo>
                  <a:pt x="1494" y="3120"/>
                </a:lnTo>
                <a:cubicBezTo>
                  <a:pt x="2578" y="3120"/>
                  <a:pt x="3564" y="2457"/>
                  <a:pt x="3978" y="1461"/>
                </a:cubicBezTo>
                <a:lnTo>
                  <a:pt x="3978" y="1461"/>
                </a:lnTo>
                <a:close/>
                <a:moveTo>
                  <a:pt x="3187" y="2862"/>
                </a:moveTo>
                <a:lnTo>
                  <a:pt x="3187" y="2862"/>
                </a:lnTo>
                <a:lnTo>
                  <a:pt x="3187" y="3931"/>
                </a:lnTo>
                <a:cubicBezTo>
                  <a:pt x="3187" y="3972"/>
                  <a:pt x="3219" y="4005"/>
                  <a:pt x="3260" y="4005"/>
                </a:cubicBezTo>
                <a:cubicBezTo>
                  <a:pt x="3300" y="4005"/>
                  <a:pt x="3333" y="3972"/>
                  <a:pt x="3333" y="3931"/>
                </a:cubicBezTo>
                <a:lnTo>
                  <a:pt x="3333" y="2862"/>
                </a:lnTo>
                <a:cubicBezTo>
                  <a:pt x="3333" y="2822"/>
                  <a:pt x="3300" y="2789"/>
                  <a:pt x="3260" y="2789"/>
                </a:cubicBezTo>
                <a:cubicBezTo>
                  <a:pt x="3219" y="2789"/>
                  <a:pt x="3187" y="2822"/>
                  <a:pt x="3187" y="2862"/>
                </a:cubicBezTo>
                <a:lnTo>
                  <a:pt x="3187" y="2862"/>
                </a:lnTo>
                <a:close/>
                <a:moveTo>
                  <a:pt x="2334" y="3294"/>
                </a:moveTo>
                <a:lnTo>
                  <a:pt x="2334" y="3294"/>
                </a:lnTo>
                <a:lnTo>
                  <a:pt x="2334" y="3931"/>
                </a:lnTo>
                <a:cubicBezTo>
                  <a:pt x="2334" y="3972"/>
                  <a:pt x="2367" y="4005"/>
                  <a:pt x="2408" y="4005"/>
                </a:cubicBezTo>
                <a:cubicBezTo>
                  <a:pt x="2448" y="4005"/>
                  <a:pt x="2481" y="3972"/>
                  <a:pt x="2481" y="3931"/>
                </a:cubicBezTo>
                <a:lnTo>
                  <a:pt x="2481" y="3294"/>
                </a:lnTo>
                <a:cubicBezTo>
                  <a:pt x="2481" y="3253"/>
                  <a:pt x="2448" y="3220"/>
                  <a:pt x="2408" y="3220"/>
                </a:cubicBezTo>
                <a:cubicBezTo>
                  <a:pt x="2367" y="3220"/>
                  <a:pt x="2334" y="3253"/>
                  <a:pt x="2334" y="3294"/>
                </a:cubicBezTo>
                <a:lnTo>
                  <a:pt x="2334" y="3294"/>
                </a:lnTo>
                <a:close/>
                <a:moveTo>
                  <a:pt x="3955" y="1930"/>
                </a:moveTo>
                <a:lnTo>
                  <a:pt x="3955" y="1930"/>
                </a:lnTo>
                <a:lnTo>
                  <a:pt x="3955" y="3931"/>
                </a:lnTo>
                <a:cubicBezTo>
                  <a:pt x="3955" y="3972"/>
                  <a:pt x="3988" y="4005"/>
                  <a:pt x="4028" y="4005"/>
                </a:cubicBezTo>
                <a:cubicBezTo>
                  <a:pt x="4068" y="4005"/>
                  <a:pt x="4101" y="3972"/>
                  <a:pt x="4101" y="3931"/>
                </a:cubicBezTo>
                <a:lnTo>
                  <a:pt x="4101" y="1930"/>
                </a:lnTo>
                <a:cubicBezTo>
                  <a:pt x="4101" y="1889"/>
                  <a:pt x="4068" y="1857"/>
                  <a:pt x="4028" y="1857"/>
                </a:cubicBezTo>
                <a:cubicBezTo>
                  <a:pt x="3988" y="1857"/>
                  <a:pt x="3955" y="1889"/>
                  <a:pt x="3955" y="1930"/>
                </a:cubicBezTo>
                <a:lnTo>
                  <a:pt x="3955" y="1930"/>
                </a:lnTo>
                <a:close/>
                <a:moveTo>
                  <a:pt x="779" y="3479"/>
                </a:moveTo>
                <a:lnTo>
                  <a:pt x="779" y="3479"/>
                </a:lnTo>
                <a:cubicBezTo>
                  <a:pt x="738" y="3479"/>
                  <a:pt x="706" y="3512"/>
                  <a:pt x="706" y="3552"/>
                </a:cubicBezTo>
                <a:lnTo>
                  <a:pt x="706" y="3931"/>
                </a:lnTo>
                <a:cubicBezTo>
                  <a:pt x="706" y="3972"/>
                  <a:pt x="738" y="4005"/>
                  <a:pt x="779" y="4005"/>
                </a:cubicBezTo>
                <a:cubicBezTo>
                  <a:pt x="819" y="4005"/>
                  <a:pt x="852" y="3972"/>
                  <a:pt x="852" y="3931"/>
                </a:cubicBezTo>
                <a:lnTo>
                  <a:pt x="852" y="3552"/>
                </a:lnTo>
                <a:cubicBezTo>
                  <a:pt x="852" y="3512"/>
                  <a:pt x="819" y="3479"/>
                  <a:pt x="779" y="3479"/>
                </a:cubicBezTo>
                <a:lnTo>
                  <a:pt x="779" y="3479"/>
                </a:lnTo>
                <a:close/>
                <a:moveTo>
                  <a:pt x="1490" y="3449"/>
                </a:moveTo>
                <a:lnTo>
                  <a:pt x="1490" y="3449"/>
                </a:lnTo>
                <a:lnTo>
                  <a:pt x="1490" y="3931"/>
                </a:lnTo>
                <a:cubicBezTo>
                  <a:pt x="1490" y="3972"/>
                  <a:pt x="1523" y="4005"/>
                  <a:pt x="1563" y="4005"/>
                </a:cubicBezTo>
                <a:cubicBezTo>
                  <a:pt x="1604" y="4005"/>
                  <a:pt x="1637" y="3972"/>
                  <a:pt x="1637" y="3931"/>
                </a:cubicBezTo>
                <a:lnTo>
                  <a:pt x="1637" y="3449"/>
                </a:lnTo>
                <a:cubicBezTo>
                  <a:pt x="1637" y="3408"/>
                  <a:pt x="1604" y="3376"/>
                  <a:pt x="1563" y="3376"/>
                </a:cubicBezTo>
                <a:cubicBezTo>
                  <a:pt x="1523" y="3376"/>
                  <a:pt x="1490" y="3408"/>
                  <a:pt x="1490" y="3449"/>
                </a:cubicBezTo>
                <a:lnTo>
                  <a:pt x="1490" y="3449"/>
                </a:lnTo>
                <a:close/>
                <a:moveTo>
                  <a:pt x="4799" y="351"/>
                </a:moveTo>
                <a:lnTo>
                  <a:pt x="4799" y="351"/>
                </a:lnTo>
                <a:lnTo>
                  <a:pt x="4799" y="4443"/>
                </a:lnTo>
                <a:cubicBezTo>
                  <a:pt x="4799" y="4637"/>
                  <a:pt x="4642" y="4795"/>
                  <a:pt x="4448" y="4795"/>
                </a:cubicBezTo>
                <a:lnTo>
                  <a:pt x="1179" y="4795"/>
                </a:lnTo>
                <a:cubicBezTo>
                  <a:pt x="1138" y="4795"/>
                  <a:pt x="1106" y="4762"/>
                  <a:pt x="1106" y="4721"/>
                </a:cubicBezTo>
                <a:cubicBezTo>
                  <a:pt x="1106" y="4681"/>
                  <a:pt x="1138" y="4648"/>
                  <a:pt x="1179" y="4648"/>
                </a:cubicBezTo>
                <a:lnTo>
                  <a:pt x="4448" y="4648"/>
                </a:lnTo>
                <a:cubicBezTo>
                  <a:pt x="4561" y="4648"/>
                  <a:pt x="4653" y="4556"/>
                  <a:pt x="4653" y="4443"/>
                </a:cubicBezTo>
                <a:lnTo>
                  <a:pt x="4653" y="351"/>
                </a:lnTo>
                <a:cubicBezTo>
                  <a:pt x="4653" y="238"/>
                  <a:pt x="4561" y="146"/>
                  <a:pt x="4448" y="146"/>
                </a:cubicBezTo>
                <a:lnTo>
                  <a:pt x="351" y="146"/>
                </a:lnTo>
                <a:cubicBezTo>
                  <a:pt x="238" y="146"/>
                  <a:pt x="146" y="238"/>
                  <a:pt x="146" y="351"/>
                </a:cubicBezTo>
                <a:lnTo>
                  <a:pt x="146" y="4443"/>
                </a:lnTo>
                <a:cubicBezTo>
                  <a:pt x="146" y="4556"/>
                  <a:pt x="238" y="4648"/>
                  <a:pt x="351" y="4648"/>
                </a:cubicBezTo>
                <a:lnTo>
                  <a:pt x="415" y="4648"/>
                </a:lnTo>
                <a:cubicBezTo>
                  <a:pt x="455" y="4648"/>
                  <a:pt x="488" y="4681"/>
                  <a:pt x="488" y="4721"/>
                </a:cubicBezTo>
                <a:cubicBezTo>
                  <a:pt x="488" y="4762"/>
                  <a:pt x="455" y="4795"/>
                  <a:pt x="415" y="4795"/>
                </a:cubicBezTo>
                <a:lnTo>
                  <a:pt x="351" y="4795"/>
                </a:lnTo>
                <a:cubicBezTo>
                  <a:pt x="157" y="4795"/>
                  <a:pt x="0" y="4637"/>
                  <a:pt x="0" y="4443"/>
                </a:cubicBezTo>
                <a:lnTo>
                  <a:pt x="0" y="351"/>
                </a:lnTo>
                <a:cubicBezTo>
                  <a:pt x="0" y="157"/>
                  <a:pt x="157" y="0"/>
                  <a:pt x="351" y="0"/>
                </a:cubicBezTo>
                <a:lnTo>
                  <a:pt x="4448" y="0"/>
                </a:lnTo>
                <a:cubicBezTo>
                  <a:pt x="4642" y="0"/>
                  <a:pt x="4799" y="157"/>
                  <a:pt x="4799" y="351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DC4D2615-0576-4104-BCAF-B0C8782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EA46089-2CEF-41EC-B185-7AE888C42B9A}"/>
              </a:ext>
            </a:extLst>
          </p:cNvPr>
          <p:cNvSpPr txBox="1"/>
          <p:nvPr/>
        </p:nvSpPr>
        <p:spPr>
          <a:xfrm>
            <a:off x="516640" y="480856"/>
            <a:ext cx="91988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Gilroy-Bold" panose="00000800000000000000" pitchFamily="50" charset="-52"/>
                <a:ea typeface="Verdana" panose="020B0604030504040204" pitchFamily="34" charset="0"/>
              </a:rPr>
              <a:t>Embedding EPM Business Platform into the enterprise IT-landscape</a:t>
            </a:r>
            <a:endParaRPr lang="ru-RU" sz="2800" dirty="0"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cxnSp>
        <p:nvCxnSpPr>
          <p:cNvPr id="25" name="Прямая соединительная линия 137">
            <a:extLst>
              <a:ext uri="{FF2B5EF4-FFF2-40B4-BE49-F238E27FC236}">
                <a16:creationId xmlns:a16="http://schemas.microsoft.com/office/drawing/2014/main" id="{6593B51B-212D-442F-9993-7828BD27E934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Номер слайда 5">
            <a:extLst>
              <a:ext uri="{FF2B5EF4-FFF2-40B4-BE49-F238E27FC236}">
                <a16:creationId xmlns:a16="http://schemas.microsoft.com/office/drawing/2014/main" id="{9AF61A6F-76D2-4C63-A8DE-426993FBF78B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695555-C15A-CD4B-A4E7-6C05E6A3A6CF}" type="slidenum">
              <a:rPr lang="ru-RU" sz="1000" b="1" smtClean="0">
                <a:latin typeface="Gilroy-Bold" panose="00000800000000000000" pitchFamily="50" charset="-52"/>
              </a:rPr>
              <a:pPr algn="r"/>
              <a:t>12</a:t>
            </a:fld>
            <a:endParaRPr lang="ru-RU" sz="1000" b="1" dirty="0">
              <a:latin typeface="Gilroy-Bold" panose="00000800000000000000" pitchFamily="50" charset="-52"/>
            </a:endParaRPr>
          </a:p>
        </p:txBody>
      </p:sp>
      <p:sp>
        <p:nvSpPr>
          <p:cNvPr id="28" name="Прямоугольник: скругленные углы 55">
            <a:extLst>
              <a:ext uri="{FF2B5EF4-FFF2-40B4-BE49-F238E27FC236}">
                <a16:creationId xmlns:a16="http://schemas.microsoft.com/office/drawing/2014/main" id="{BA76EBF4-1481-467F-B7AD-716D078887FB}"/>
              </a:ext>
            </a:extLst>
          </p:cNvPr>
          <p:cNvSpPr/>
          <p:nvPr/>
        </p:nvSpPr>
        <p:spPr>
          <a:xfrm>
            <a:off x="6232820" y="1551008"/>
            <a:ext cx="5433891" cy="1376008"/>
          </a:xfrm>
          <a:prstGeom prst="roundRect">
            <a:avLst>
              <a:gd name="adj" fmla="val 2081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Selection of production programs within a 3-10 year horizon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Mid-term plans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Auxiliary operations schedule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Finished goods shipping schedule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Finished goods  placement scheme</a:t>
            </a:r>
            <a:endParaRPr lang="ru-RU" sz="1200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29" name="Прямоугольник: скругленные углы 55">
            <a:extLst>
              <a:ext uri="{FF2B5EF4-FFF2-40B4-BE49-F238E27FC236}">
                <a16:creationId xmlns:a16="http://schemas.microsoft.com/office/drawing/2014/main" id="{1DA994AA-2FBA-4B9F-B9A7-A80674645581}"/>
              </a:ext>
            </a:extLst>
          </p:cNvPr>
          <p:cNvSpPr/>
          <p:nvPr/>
        </p:nvSpPr>
        <p:spPr>
          <a:xfrm>
            <a:off x="527030" y="1552508"/>
            <a:ext cx="5433891" cy="1357761"/>
          </a:xfrm>
          <a:prstGeom prst="roundRect">
            <a:avLst>
              <a:gd name="adj" fmla="val 2081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Optimal product portfolio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Resource planning and balancing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Forecasting of direct production costs</a:t>
            </a:r>
            <a:endParaRPr lang="ru-RU" sz="1200" dirty="0">
              <a:solidFill>
                <a:schemeClr val="tx1"/>
              </a:solidFill>
              <a:latin typeface="Gilroy" panose="00000500000000000000" pitchFamily="50" charset="-52"/>
              <a:cs typeface="Arial" panose="020B0604020202020204" pitchFamily="34" charset="0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Investment evaluation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Fixed assets procurement schedule</a:t>
            </a:r>
            <a:endParaRPr lang="ru-RU" sz="1200" dirty="0">
              <a:solidFill>
                <a:schemeClr val="tx1"/>
              </a:solidFill>
              <a:latin typeface="Gilroy" panose="00000500000000000000" pitchFamily="50" charset="-52"/>
              <a:cs typeface="Arial" panose="020B0604020202020204" pitchFamily="34" charset="0"/>
            </a:endParaRPr>
          </a:p>
        </p:txBody>
      </p:sp>
      <p:sp>
        <p:nvSpPr>
          <p:cNvPr id="30" name="Rectangle: Rounded Corners 3">
            <a:extLst>
              <a:ext uri="{FF2B5EF4-FFF2-40B4-BE49-F238E27FC236}">
                <a16:creationId xmlns:a16="http://schemas.microsoft.com/office/drawing/2014/main" id="{6805F956-88C2-42D0-8B29-5F44D55B63A5}"/>
              </a:ext>
            </a:extLst>
          </p:cNvPr>
          <p:cNvSpPr/>
          <p:nvPr/>
        </p:nvSpPr>
        <p:spPr>
          <a:xfrm>
            <a:off x="527031" y="3020278"/>
            <a:ext cx="11155334" cy="927454"/>
          </a:xfrm>
          <a:prstGeom prst="roundRect">
            <a:avLst>
              <a:gd name="adj" fmla="val 9259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en-US" sz="1400" dirty="0">
              <a:solidFill>
                <a:schemeClr val="bg1"/>
              </a:solidFill>
              <a:latin typeface="Gilroy-bold" panose="00000800000000000000" pitchFamily="50" charset="-52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6BCE7-B30E-4933-9018-B12017BCF9A9}"/>
              </a:ext>
            </a:extLst>
          </p:cNvPr>
          <p:cNvSpPr txBox="1"/>
          <p:nvPr/>
        </p:nvSpPr>
        <p:spPr>
          <a:xfrm>
            <a:off x="3616114" y="3125852"/>
            <a:ext cx="49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roy-Black" panose="00000A00000000000000" pitchFamily="50" charset="-52"/>
                <a:cs typeface="Arial" panose="020B0604020202020204" pitchFamily="34" charset="0"/>
              </a:rPr>
              <a:t>Strategy / Plan / Forecast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8EA6BD-3475-4C7C-A00B-B129AE2DE1EE}"/>
              </a:ext>
            </a:extLst>
          </p:cNvPr>
          <p:cNvSpPr txBox="1"/>
          <p:nvPr/>
        </p:nvSpPr>
        <p:spPr>
          <a:xfrm>
            <a:off x="4561648" y="3503604"/>
            <a:ext cx="3086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roy" panose="00000500000000000000" pitchFamily="50" charset="-52"/>
                <a:cs typeface="Arial" panose="020B0604020202020204" pitchFamily="34" charset="0"/>
              </a:rPr>
              <a:t>EPM-IP </a:t>
            </a:r>
            <a:endParaRPr lang="en-US" sz="1600" dirty="0">
              <a:solidFill>
                <a:schemeClr val="bg1"/>
              </a:solidFill>
              <a:latin typeface="Gilroy" panose="00000500000000000000" pitchFamily="50" charset="-52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038D6C3-CF5B-4718-B600-9F0DDDB78543}"/>
              </a:ext>
            </a:extLst>
          </p:cNvPr>
          <p:cNvGrpSpPr/>
          <p:nvPr/>
        </p:nvGrpSpPr>
        <p:grpSpPr>
          <a:xfrm>
            <a:off x="862427" y="3724873"/>
            <a:ext cx="2047009" cy="361801"/>
            <a:chOff x="1322070" y="4163047"/>
            <a:chExt cx="2047009" cy="361801"/>
          </a:xfrm>
        </p:grpSpPr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8CA92E63-C79B-469E-AA54-C66FF648C42F}"/>
                </a:ext>
              </a:extLst>
            </p:cNvPr>
            <p:cNvSpPr/>
            <p:nvPr/>
          </p:nvSpPr>
          <p:spPr>
            <a:xfrm>
              <a:off x="1322070" y="4521248"/>
              <a:ext cx="2047009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2AE926F1-DDDC-4BB9-BAFF-34C889BE55C7}"/>
                </a:ext>
              </a:extLst>
            </p:cNvPr>
            <p:cNvSpPr/>
            <p:nvPr/>
          </p:nvSpPr>
          <p:spPr>
            <a:xfrm rot="16200000">
              <a:off x="2130313" y="4341247"/>
              <a:ext cx="360000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24E19FF-44FB-4035-92FF-5940F350EDEB}"/>
              </a:ext>
            </a:extLst>
          </p:cNvPr>
          <p:cNvGrpSpPr/>
          <p:nvPr/>
        </p:nvGrpSpPr>
        <p:grpSpPr>
          <a:xfrm>
            <a:off x="3679718" y="3723074"/>
            <a:ext cx="2047009" cy="361801"/>
            <a:chOff x="3750310" y="4161248"/>
            <a:chExt cx="2047009" cy="361801"/>
          </a:xfrm>
        </p:grpSpPr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FE09C238-32B4-45B4-9276-44ABF8F1C36A}"/>
                </a:ext>
              </a:extLst>
            </p:cNvPr>
            <p:cNvSpPr/>
            <p:nvPr/>
          </p:nvSpPr>
          <p:spPr>
            <a:xfrm>
              <a:off x="3750310" y="4519449"/>
              <a:ext cx="2047009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CCAF6D09-8DD2-4DFE-B77C-1A1F827DFEB2}"/>
                </a:ext>
              </a:extLst>
            </p:cNvPr>
            <p:cNvSpPr/>
            <p:nvPr/>
          </p:nvSpPr>
          <p:spPr>
            <a:xfrm rot="16200000">
              <a:off x="4558553" y="4339448"/>
              <a:ext cx="360000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D432145-5507-452E-92E6-D8C008E10BB3}"/>
              </a:ext>
            </a:extLst>
          </p:cNvPr>
          <p:cNvGrpSpPr/>
          <p:nvPr/>
        </p:nvGrpSpPr>
        <p:grpSpPr>
          <a:xfrm>
            <a:off x="6497009" y="3724945"/>
            <a:ext cx="2047009" cy="361801"/>
            <a:chOff x="6097270" y="4163119"/>
            <a:chExt cx="2047009" cy="361801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B886FF79-AC98-4338-9FED-65E877C1E977}"/>
                </a:ext>
              </a:extLst>
            </p:cNvPr>
            <p:cNvSpPr/>
            <p:nvPr/>
          </p:nvSpPr>
          <p:spPr>
            <a:xfrm>
              <a:off x="6097270" y="4521320"/>
              <a:ext cx="2047009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DF9E6E3D-C7F0-4596-9685-3010B2A43DEB}"/>
                </a:ext>
              </a:extLst>
            </p:cNvPr>
            <p:cNvSpPr/>
            <p:nvPr/>
          </p:nvSpPr>
          <p:spPr>
            <a:xfrm rot="16200000">
              <a:off x="6905513" y="4341319"/>
              <a:ext cx="360000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4260FFC-B943-4183-A50B-DB35B3A0CE4F}"/>
              </a:ext>
            </a:extLst>
          </p:cNvPr>
          <p:cNvGrpSpPr/>
          <p:nvPr/>
        </p:nvGrpSpPr>
        <p:grpSpPr>
          <a:xfrm>
            <a:off x="9314299" y="3724945"/>
            <a:ext cx="2047009" cy="361801"/>
            <a:chOff x="8410836" y="4163119"/>
            <a:chExt cx="2047009" cy="361801"/>
          </a:xfrm>
        </p:grpSpPr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22C13A90-ABF0-464F-90E7-E6F6BB5D8147}"/>
                </a:ext>
              </a:extLst>
            </p:cNvPr>
            <p:cNvSpPr/>
            <p:nvPr/>
          </p:nvSpPr>
          <p:spPr>
            <a:xfrm>
              <a:off x="8410836" y="4521320"/>
              <a:ext cx="2047009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73B81BD-4D47-4180-AF40-20504AC4F159}"/>
                </a:ext>
              </a:extLst>
            </p:cNvPr>
            <p:cNvSpPr/>
            <p:nvPr/>
          </p:nvSpPr>
          <p:spPr>
            <a:xfrm rot="16200000">
              <a:off x="9219079" y="4341319"/>
              <a:ext cx="360000" cy="3600"/>
            </a:xfrm>
            <a:prstGeom prst="rect">
              <a:avLst/>
            </a:prstGeom>
            <a:solidFill>
              <a:srgbClr val="43526D"/>
            </a:solidFill>
            <a:ln w="0">
              <a:solidFill>
                <a:srgbClr val="4352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roy" panose="00000500000000000000" pitchFamily="50" charset="-52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E092188-C26F-40A2-BC61-1C6D40B49F6F}"/>
              </a:ext>
            </a:extLst>
          </p:cNvPr>
          <p:cNvSpPr txBox="1"/>
          <p:nvPr/>
        </p:nvSpPr>
        <p:spPr>
          <a:xfrm>
            <a:off x="534200" y="4919898"/>
            <a:ext cx="267172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Technical cards</a:t>
            </a:r>
            <a:endParaRPr lang="ru-RU" sz="1200" b="0" dirty="0">
              <a:latin typeface="Gilroy" panose="00000500000000000000" pitchFamily="50" charset="-5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Reference books</a:t>
            </a:r>
            <a:endParaRPr lang="ru-RU" sz="1200" b="0" dirty="0">
              <a:latin typeface="Gilroy" panose="00000500000000000000" pitchFamily="50" charset="-5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Standards</a:t>
            </a:r>
            <a:endParaRPr lang="ru-RU" sz="1200" b="0" dirty="0">
              <a:latin typeface="Gilroy" panose="00000500000000000000" pitchFamily="50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4ED647-B671-4E7F-8986-4D3E8C921098}"/>
              </a:ext>
            </a:extLst>
          </p:cNvPr>
          <p:cNvSpPr txBox="1"/>
          <p:nvPr/>
        </p:nvSpPr>
        <p:spPr>
          <a:xfrm>
            <a:off x="3351491" y="4919898"/>
            <a:ext cx="2399137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Geofences for warehouse locations</a:t>
            </a:r>
            <a:endParaRPr lang="ru-RU" sz="1200" dirty="0">
              <a:latin typeface="Gilroy" panose="00000500000000000000" pitchFamily="50" charset="-5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Geofences for industrial sites</a:t>
            </a:r>
            <a:endParaRPr lang="ru-RU" sz="1200" dirty="0">
              <a:latin typeface="Gilroy" panose="00000500000000000000" pitchFamily="50" charset="-5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Transport network</a:t>
            </a:r>
            <a:endParaRPr lang="ru-RU" sz="1200" b="0" dirty="0">
              <a:latin typeface="Gilroy" panose="00000500000000000000" pitchFamily="50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0F3631-19EE-40FB-821D-E0F126C71F00}"/>
              </a:ext>
            </a:extLst>
          </p:cNvPr>
          <p:cNvSpPr txBox="1"/>
          <p:nvPr/>
        </p:nvSpPr>
        <p:spPr>
          <a:xfrm>
            <a:off x="6168782" y="4919898"/>
            <a:ext cx="16407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Budgeting</a:t>
            </a:r>
            <a:endParaRPr lang="ru-RU" sz="1200" b="0" dirty="0">
              <a:latin typeface="Gilroy" panose="00000500000000000000" pitchFamily="50" charset="-5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D1218F-1B51-4CC0-A24E-6A73D475F7B9}"/>
              </a:ext>
            </a:extLst>
          </p:cNvPr>
          <p:cNvSpPr txBox="1"/>
          <p:nvPr/>
        </p:nvSpPr>
        <p:spPr>
          <a:xfrm>
            <a:off x="8986072" y="4919898"/>
            <a:ext cx="2287670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Operational planning</a:t>
            </a:r>
            <a:endParaRPr lang="ru-RU" sz="1200" b="0" dirty="0">
              <a:latin typeface="Gilroy" panose="00000500000000000000" pitchFamily="50" charset="-5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0000500000000000000" pitchFamily="50" charset="-52"/>
              </a:rPr>
              <a:t>Tracking of production indicators and costs</a:t>
            </a:r>
            <a:endParaRPr lang="ru-RU" sz="1200" b="0" dirty="0">
              <a:latin typeface="Gilroy" panose="00000500000000000000" pitchFamily="50" charset="-52"/>
            </a:endParaRPr>
          </a:p>
        </p:txBody>
      </p:sp>
      <p:sp>
        <p:nvSpPr>
          <p:cNvPr id="48" name="Прямоугольник: скругленные углы 56">
            <a:extLst>
              <a:ext uri="{FF2B5EF4-FFF2-40B4-BE49-F238E27FC236}">
                <a16:creationId xmlns:a16="http://schemas.microsoft.com/office/drawing/2014/main" id="{35780EEA-B00C-495C-9FA4-469E457D1126}"/>
              </a:ext>
            </a:extLst>
          </p:cNvPr>
          <p:cNvSpPr/>
          <p:nvPr/>
        </p:nvSpPr>
        <p:spPr>
          <a:xfrm>
            <a:off x="534200" y="4170742"/>
            <a:ext cx="2703462" cy="655727"/>
          </a:xfrm>
          <a:prstGeom prst="roundRect">
            <a:avLst>
              <a:gd name="adj" fmla="val 12700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>
              <a:spcBef>
                <a:spcPts val="300"/>
              </a:spcBef>
            </a:pPr>
            <a:r>
              <a:rPr lang="ru-RU" sz="1400" dirty="0">
                <a:solidFill>
                  <a:schemeClr val="tx1"/>
                </a:solidFill>
                <a:latin typeface="Gilroy-Black" panose="00000A00000000000000" pitchFamily="50" charset="-52"/>
              </a:rPr>
              <a:t>#</a:t>
            </a:r>
            <a:r>
              <a:rPr lang="en-US" sz="1400" dirty="0">
                <a:solidFill>
                  <a:schemeClr val="tx1"/>
                </a:solidFill>
                <a:latin typeface="Gilroy-Black" panose="00000A00000000000000" pitchFamily="50" charset="-52"/>
              </a:rPr>
              <a:t>Production processes management systems</a:t>
            </a:r>
            <a:endParaRPr lang="ru-RU" sz="1400" dirty="0">
              <a:solidFill>
                <a:schemeClr val="tx1"/>
              </a:solidFill>
              <a:latin typeface="Gilroy-Black" panose="00000A00000000000000" pitchFamily="50" charset="-52"/>
            </a:endParaRPr>
          </a:p>
        </p:txBody>
      </p:sp>
      <p:sp>
        <p:nvSpPr>
          <p:cNvPr id="61" name="Прямоугольник: скругленные углы 57">
            <a:extLst>
              <a:ext uri="{FF2B5EF4-FFF2-40B4-BE49-F238E27FC236}">
                <a16:creationId xmlns:a16="http://schemas.microsoft.com/office/drawing/2014/main" id="{80AED4B1-05D1-4854-909B-C5B1CB664A72}"/>
              </a:ext>
            </a:extLst>
          </p:cNvPr>
          <p:cNvSpPr/>
          <p:nvPr/>
        </p:nvSpPr>
        <p:spPr>
          <a:xfrm>
            <a:off x="3351491" y="4170172"/>
            <a:ext cx="2703462" cy="655727"/>
          </a:xfrm>
          <a:prstGeom prst="roundRect">
            <a:avLst>
              <a:gd name="adj" fmla="val 16947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  <a:latin typeface="Gilroy-Black" panose="00000A00000000000000" pitchFamily="50" charset="-52"/>
              </a:rPr>
              <a:t>#GIS system</a:t>
            </a:r>
            <a:endParaRPr lang="ru-RU" sz="1400" dirty="0">
              <a:solidFill>
                <a:schemeClr val="tx1"/>
              </a:solidFill>
              <a:latin typeface="Gilroy-Black" panose="00000A00000000000000" pitchFamily="50" charset="-52"/>
            </a:endParaRPr>
          </a:p>
        </p:txBody>
      </p:sp>
      <p:sp>
        <p:nvSpPr>
          <p:cNvPr id="63" name="Прямоугольник: скругленные углы 58">
            <a:extLst>
              <a:ext uri="{FF2B5EF4-FFF2-40B4-BE49-F238E27FC236}">
                <a16:creationId xmlns:a16="http://schemas.microsoft.com/office/drawing/2014/main" id="{82851605-8186-40B0-A348-4CB99C086243}"/>
              </a:ext>
            </a:extLst>
          </p:cNvPr>
          <p:cNvSpPr/>
          <p:nvPr/>
        </p:nvSpPr>
        <p:spPr>
          <a:xfrm>
            <a:off x="6168782" y="4170172"/>
            <a:ext cx="2703462" cy="655727"/>
          </a:xfrm>
          <a:prstGeom prst="roundRect">
            <a:avLst>
              <a:gd name="adj" fmla="val 14823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  <a:latin typeface="Gilroy-Black" panose="00000A00000000000000" pitchFamily="50" charset="-52"/>
              </a:rPr>
              <a:t>#EPM</a:t>
            </a:r>
            <a:endParaRPr lang="ru-RU" sz="1400" dirty="0">
              <a:solidFill>
                <a:schemeClr val="tx1"/>
              </a:solidFill>
              <a:latin typeface="Gilroy-Black" panose="00000A00000000000000" pitchFamily="50" charset="-52"/>
            </a:endParaRPr>
          </a:p>
        </p:txBody>
      </p:sp>
      <p:sp>
        <p:nvSpPr>
          <p:cNvPr id="65" name="Прямоугольник: скругленные углы 59">
            <a:extLst>
              <a:ext uri="{FF2B5EF4-FFF2-40B4-BE49-F238E27FC236}">
                <a16:creationId xmlns:a16="http://schemas.microsoft.com/office/drawing/2014/main" id="{AE3FE7A2-AA35-4611-922E-1ECF8D4B9DAB}"/>
              </a:ext>
            </a:extLst>
          </p:cNvPr>
          <p:cNvSpPr/>
          <p:nvPr/>
        </p:nvSpPr>
        <p:spPr>
          <a:xfrm>
            <a:off x="8986072" y="4170172"/>
            <a:ext cx="2703462" cy="655727"/>
          </a:xfrm>
          <a:prstGeom prst="roundRect">
            <a:avLst>
              <a:gd name="adj" fmla="val 12700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ctr" anchorCtr="0"/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  <a:latin typeface="Gilroy-Black" panose="00000A00000000000000" pitchFamily="50" charset="-52"/>
              </a:rPr>
              <a:t>#ERP</a:t>
            </a:r>
            <a:endParaRPr lang="ru-RU" sz="1400" dirty="0">
              <a:solidFill>
                <a:schemeClr val="tx1"/>
              </a:solidFill>
              <a:latin typeface="Gilroy-Black" panose="00000A00000000000000" pitchFamily="50" charset="-52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6CA7214-3369-4B11-BB1A-89A278F5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CC5C19D-F7E2-5397-DCEA-24BFA2B9F336}"/>
              </a:ext>
            </a:extLst>
          </p:cNvPr>
          <p:cNvSpPr/>
          <p:nvPr/>
        </p:nvSpPr>
        <p:spPr>
          <a:xfrm>
            <a:off x="477840" y="1214959"/>
            <a:ext cx="5389865" cy="5174296"/>
          </a:xfrm>
          <a:prstGeom prst="roundRect">
            <a:avLst>
              <a:gd name="adj" fmla="val 4299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43AB3317-CC94-847F-01B5-E5BB6F5A4824}"/>
              </a:ext>
            </a:extLst>
          </p:cNvPr>
          <p:cNvSpPr/>
          <p:nvPr/>
        </p:nvSpPr>
        <p:spPr>
          <a:xfrm>
            <a:off x="893695" y="1388098"/>
            <a:ext cx="15969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Why it matters</a:t>
            </a:r>
            <a:endParaRPr lang="ru-RU" sz="1600" dirty="0">
              <a:solidFill>
                <a:srgbClr val="000000"/>
              </a:solidFill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FCA4056F-3B58-9E87-29BA-B713DAB3833B}"/>
              </a:ext>
            </a:extLst>
          </p:cNvPr>
          <p:cNvSpPr/>
          <p:nvPr/>
        </p:nvSpPr>
        <p:spPr>
          <a:xfrm>
            <a:off x="893695" y="4801624"/>
            <a:ext cx="49403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Who this is important for</a:t>
            </a:r>
            <a:endParaRPr lang="ru-RU" sz="1600" dirty="0"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79">
            <a:extLst>
              <a:ext uri="{FF2B5EF4-FFF2-40B4-BE49-F238E27FC236}">
                <a16:creationId xmlns:a16="http://schemas.microsoft.com/office/drawing/2014/main" id="{53FCB400-FBCC-C9A8-6286-51DBB06F1234}"/>
              </a:ext>
            </a:extLst>
          </p:cNvPr>
          <p:cNvSpPr/>
          <p:nvPr/>
        </p:nvSpPr>
        <p:spPr>
          <a:xfrm>
            <a:off x="769593" y="5118054"/>
            <a:ext cx="3655168" cy="90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CEO, shareholder</a:t>
            </a: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CFO</a:t>
            </a: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 SemiBold" panose="000007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Planning and Economic Department</a:t>
            </a:r>
            <a:endParaRPr lang="ru-RU" sz="1400" dirty="0">
              <a:solidFill>
                <a:srgbClr val="000000"/>
              </a:solidFill>
              <a:latin typeface="Gilroy SemiBold" panose="000007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: Rounded Corners 60">
            <a:extLst>
              <a:ext uri="{FF2B5EF4-FFF2-40B4-BE49-F238E27FC236}">
                <a16:creationId xmlns:a16="http://schemas.microsoft.com/office/drawing/2014/main" id="{D97E3680-48F4-F511-DAAB-8E7B214DAD30}"/>
              </a:ext>
            </a:extLst>
          </p:cNvPr>
          <p:cNvSpPr/>
          <p:nvPr/>
        </p:nvSpPr>
        <p:spPr>
          <a:xfrm>
            <a:off x="912000" y="1895315"/>
            <a:ext cx="2208000" cy="1248000"/>
          </a:xfrm>
          <a:prstGeom prst="roundRect">
            <a:avLst>
              <a:gd name="adj" fmla="val 1248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14" name="Rectangle: Rounded Corners 83">
            <a:extLst>
              <a:ext uri="{FF2B5EF4-FFF2-40B4-BE49-F238E27FC236}">
                <a16:creationId xmlns:a16="http://schemas.microsoft.com/office/drawing/2014/main" id="{96743F84-2122-F0FB-A5CD-5AEB296A9203}"/>
              </a:ext>
            </a:extLst>
          </p:cNvPr>
          <p:cNvSpPr/>
          <p:nvPr/>
        </p:nvSpPr>
        <p:spPr>
          <a:xfrm>
            <a:off x="912000" y="3239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15" name="Rectangle: Rounded Corners 84">
            <a:extLst>
              <a:ext uri="{FF2B5EF4-FFF2-40B4-BE49-F238E27FC236}">
                <a16:creationId xmlns:a16="http://schemas.microsoft.com/office/drawing/2014/main" id="{8458C780-EB85-07A4-582C-84D1B1D61E4A}"/>
              </a:ext>
            </a:extLst>
          </p:cNvPr>
          <p:cNvSpPr/>
          <p:nvPr/>
        </p:nvSpPr>
        <p:spPr>
          <a:xfrm>
            <a:off x="3216000" y="1895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16" name="Rectangle: Rounded Corners 85">
            <a:extLst>
              <a:ext uri="{FF2B5EF4-FFF2-40B4-BE49-F238E27FC236}">
                <a16:creationId xmlns:a16="http://schemas.microsoft.com/office/drawing/2014/main" id="{3DA13D0C-D4FA-6F28-BFDD-569D9B501161}"/>
              </a:ext>
            </a:extLst>
          </p:cNvPr>
          <p:cNvSpPr/>
          <p:nvPr/>
        </p:nvSpPr>
        <p:spPr>
          <a:xfrm>
            <a:off x="3216000" y="3239315"/>
            <a:ext cx="2208000" cy="1248000"/>
          </a:xfrm>
          <a:prstGeom prst="roundRect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ru-RU" dirty="0">
                <a:solidFill>
                  <a:schemeClr val="lt1"/>
                </a:solidFill>
              </a:rPr>
              <a:t>                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A749A18-7A47-0AF5-BEC3-528DFDAB573D}"/>
              </a:ext>
            </a:extLst>
          </p:cNvPr>
          <p:cNvSpPr/>
          <p:nvPr/>
        </p:nvSpPr>
        <p:spPr>
          <a:xfrm>
            <a:off x="999091" y="5213487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EB425F-45CD-6CB9-F743-1494746B9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265210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A72B8839-A760-8D64-4019-7BA34993B2B2}"/>
              </a:ext>
            </a:extLst>
          </p:cNvPr>
          <p:cNvSpPr/>
          <p:nvPr/>
        </p:nvSpPr>
        <p:spPr>
          <a:xfrm>
            <a:off x="999091" y="5489228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1D25F16-F76D-F178-4D02-5D2C836C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540951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77D20FB1-D72F-6CD7-43C4-B1E17510F0BA}"/>
              </a:ext>
            </a:extLst>
          </p:cNvPr>
          <p:cNvSpPr/>
          <p:nvPr/>
        </p:nvSpPr>
        <p:spPr>
          <a:xfrm>
            <a:off x="999091" y="5753934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EFF877A-F2AE-073B-BC10-8E0D4536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95" y="5805657"/>
            <a:ext cx="61393" cy="112553"/>
          </a:xfrm>
          <a:prstGeom prst="rect">
            <a:avLst/>
          </a:prstGeom>
          <a:effectLst>
            <a:outerShdw blurRad="63500" algn="ctr" rotWithShape="0">
              <a:srgbClr val="20A560">
                <a:alpha val="40000"/>
              </a:srgbClr>
            </a:outerShdw>
          </a:effectLst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A8BA6FE0-9D3E-4B47-A57D-D83C1C70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75919"/>
            <a:ext cx="56181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 unified tool for designing planning processes, analyzing budget execution, monitoring key performance indicators, and generating reports to improve the efficiency of the company's financial-economic management.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DD4A280-F318-41E8-8D2B-F3D24DC5B302}"/>
              </a:ext>
            </a:extLst>
          </p:cNvPr>
          <p:cNvSpPr/>
          <p:nvPr/>
        </p:nvSpPr>
        <p:spPr>
          <a:xfrm>
            <a:off x="6477244" y="2915907"/>
            <a:ext cx="523691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 tool for creating coordinated budgets across all business areas and management levels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Reduction of preparation time for reporting (planned and actual)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Proper coordination, communication, and motivation of staff at all stages of forming, executing, and controlling the achievement of planned indicators</a:t>
            </a:r>
          </a:p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 system for monitoring and justification of expenses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16B404FF-DE7F-473C-9362-9FEFC1BC70DF}"/>
              </a:ext>
            </a:extLst>
          </p:cNvPr>
          <p:cNvSpPr/>
          <p:nvPr/>
        </p:nvSpPr>
        <p:spPr>
          <a:xfrm>
            <a:off x="6477243" y="5096778"/>
            <a:ext cx="52248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Enhanced transparency of financial flows and understanding the company’s financial position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Empowered and expanded responsibility for budget execution at all management levels</a:t>
            </a:r>
            <a:endParaRPr lang="ru-RU" sz="12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Faster reaction to external changes</a:t>
            </a:r>
            <a:endParaRPr lang="ru-RU" sz="1200" b="1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42">
            <a:extLst>
              <a:ext uri="{FF2B5EF4-FFF2-40B4-BE49-F238E27FC236}">
                <a16:creationId xmlns:a16="http://schemas.microsoft.com/office/drawing/2014/main" id="{5E76AD93-1FA6-778B-B29D-046723A2FE03}"/>
              </a:ext>
            </a:extLst>
          </p:cNvPr>
          <p:cNvSpPr/>
          <p:nvPr/>
        </p:nvSpPr>
        <p:spPr>
          <a:xfrm>
            <a:off x="6096000" y="1388098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What is it</a:t>
            </a:r>
            <a:r>
              <a:rPr lang="ru-RU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8E4C1610-6FD2-D31B-10DB-3340E41CD96A}"/>
              </a:ext>
            </a:extLst>
          </p:cNvPr>
          <p:cNvSpPr/>
          <p:nvPr/>
        </p:nvSpPr>
        <p:spPr>
          <a:xfrm>
            <a:off x="6096000" y="2596156"/>
            <a:ext cx="4886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You will gain</a:t>
            </a:r>
            <a:endParaRPr lang="ru-RU" sz="1600" dirty="0">
              <a:solidFill>
                <a:srgbClr val="000000"/>
              </a:solidFill>
              <a:latin typeface="Gilroy Bold" panose="000008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785BEAF-7056-7E54-D4E8-7DDA96B26AD3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2945120"/>
            <a:ext cx="252000" cy="252000"/>
            <a:chOff x="912553" y="1830496"/>
            <a:chExt cx="570697" cy="570697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624C0438-01B4-A9F8-8949-E36DE8C079EF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C0CB7086-0D3F-39A4-50BA-959A4C4A94E0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5F8A995-218D-8517-FC47-3594E0EE5B2B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3373787"/>
            <a:ext cx="252000" cy="252000"/>
            <a:chOff x="912553" y="1830496"/>
            <a:chExt cx="570697" cy="570697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080B8F64-07A5-36F8-DE7E-0628B4BD9681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3C13D3BE-EBF4-6279-F26E-46A564035091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F3BC920-7D2A-8516-87A5-1A52C97AF051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3655406"/>
            <a:ext cx="252000" cy="252000"/>
            <a:chOff x="912553" y="1830496"/>
            <a:chExt cx="570697" cy="570697"/>
          </a:xfrm>
        </p:grpSpPr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E0028B00-2AD1-F688-4EA6-6A9305302B0C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460E0A91-77BD-E975-39C4-D99274965146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4ED296D5-7CBD-10E7-704E-60F2787831B5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4253411"/>
            <a:ext cx="252000" cy="252000"/>
            <a:chOff x="912553" y="1830496"/>
            <a:chExt cx="570697" cy="570697"/>
          </a:xfrm>
        </p:grpSpPr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8E4A4BD7-440E-BB97-CE5B-9ACAB5A4B851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7F53B457-C558-0EF1-C27A-84E068740030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sp>
        <p:nvSpPr>
          <p:cNvPr id="59" name="Rectangle 28">
            <a:extLst>
              <a:ext uri="{FF2B5EF4-FFF2-40B4-BE49-F238E27FC236}">
                <a16:creationId xmlns:a16="http://schemas.microsoft.com/office/drawing/2014/main" id="{65768A5B-9085-EB9D-FD84-F4FA533FAFF2}"/>
              </a:ext>
            </a:extLst>
          </p:cNvPr>
          <p:cNvSpPr/>
          <p:nvPr/>
        </p:nvSpPr>
        <p:spPr>
          <a:xfrm>
            <a:off x="6096000" y="4748527"/>
            <a:ext cx="4886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Gilroy Bold" panose="000008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Benefits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F92FB784-9B25-F2BE-659E-0233171B175F}"/>
              </a:ext>
            </a:extLst>
          </p:cNvPr>
          <p:cNvGrpSpPr>
            <a:grpSpLocks noChangeAspect="1"/>
          </p:cNvGrpSpPr>
          <p:nvPr/>
        </p:nvGrpSpPr>
        <p:grpSpPr>
          <a:xfrm>
            <a:off x="6157865" y="5125763"/>
            <a:ext cx="252000" cy="252000"/>
            <a:chOff x="912553" y="1830496"/>
            <a:chExt cx="570697" cy="570697"/>
          </a:xfrm>
        </p:grpSpPr>
        <p:sp>
          <p:nvSpPr>
            <p:cNvPr id="449" name="Полилиния: фигура 448">
              <a:extLst>
                <a:ext uri="{FF2B5EF4-FFF2-40B4-BE49-F238E27FC236}">
                  <a16:creationId xmlns:a16="http://schemas.microsoft.com/office/drawing/2014/main" id="{B3B6C6A4-A001-BE5B-49AF-E4956FA88E7F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467" name="Полилиния: фигура 466">
              <a:extLst>
                <a:ext uri="{FF2B5EF4-FFF2-40B4-BE49-F238E27FC236}">
                  <a16:creationId xmlns:a16="http://schemas.microsoft.com/office/drawing/2014/main" id="{BB7725CC-37C2-0341-D50A-EE65A6B9A78A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475" name="Группа 474">
            <a:extLst>
              <a:ext uri="{FF2B5EF4-FFF2-40B4-BE49-F238E27FC236}">
                <a16:creationId xmlns:a16="http://schemas.microsoft.com/office/drawing/2014/main" id="{F536B7B8-A248-FB73-E2E0-EA07FD43CE31}"/>
              </a:ext>
            </a:extLst>
          </p:cNvPr>
          <p:cNvGrpSpPr>
            <a:grpSpLocks noChangeAspect="1"/>
          </p:cNvGrpSpPr>
          <p:nvPr/>
        </p:nvGrpSpPr>
        <p:grpSpPr>
          <a:xfrm>
            <a:off x="6160979" y="5998997"/>
            <a:ext cx="252000" cy="252000"/>
            <a:chOff x="912553" y="1830496"/>
            <a:chExt cx="570697" cy="570697"/>
          </a:xfrm>
        </p:grpSpPr>
        <p:sp>
          <p:nvSpPr>
            <p:cNvPr id="476" name="Полилиния: фигура 475">
              <a:extLst>
                <a:ext uri="{FF2B5EF4-FFF2-40B4-BE49-F238E27FC236}">
                  <a16:creationId xmlns:a16="http://schemas.microsoft.com/office/drawing/2014/main" id="{CC0BEB14-5762-ED92-4FEF-79F983256773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477" name="Полилиния: фигура 476">
              <a:extLst>
                <a:ext uri="{FF2B5EF4-FFF2-40B4-BE49-F238E27FC236}">
                  <a16:creationId xmlns:a16="http://schemas.microsoft.com/office/drawing/2014/main" id="{FCFC6747-8AD6-BD7C-A3A8-28FA9922F0C4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grpSp>
        <p:nvGrpSpPr>
          <p:cNvPr id="479" name="Группа 478">
            <a:extLst>
              <a:ext uri="{FF2B5EF4-FFF2-40B4-BE49-F238E27FC236}">
                <a16:creationId xmlns:a16="http://schemas.microsoft.com/office/drawing/2014/main" id="{9F31F555-21D0-24AF-C8A1-DEB8CAEBAF15}"/>
              </a:ext>
            </a:extLst>
          </p:cNvPr>
          <p:cNvGrpSpPr>
            <a:grpSpLocks noChangeAspect="1"/>
          </p:cNvGrpSpPr>
          <p:nvPr/>
        </p:nvGrpSpPr>
        <p:grpSpPr>
          <a:xfrm>
            <a:off x="6160979" y="5549780"/>
            <a:ext cx="252000" cy="252000"/>
            <a:chOff x="912553" y="1830496"/>
            <a:chExt cx="570697" cy="570697"/>
          </a:xfrm>
        </p:grpSpPr>
        <p:sp>
          <p:nvSpPr>
            <p:cNvPr id="480" name="Полилиния: фигура 479">
              <a:extLst>
                <a:ext uri="{FF2B5EF4-FFF2-40B4-BE49-F238E27FC236}">
                  <a16:creationId xmlns:a16="http://schemas.microsoft.com/office/drawing/2014/main" id="{685A31A4-9D1F-1F0B-4DE0-CBE30EBAAFB4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solidFill>
              <a:srgbClr val="22AD6C"/>
            </a:solidFill>
            <a:ln w="26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/>
            </a:p>
          </p:txBody>
        </p:sp>
        <p:sp>
          <p:nvSpPr>
            <p:cNvPr id="481" name="Полилиния: фигура 480">
              <a:extLst>
                <a:ext uri="{FF2B5EF4-FFF2-40B4-BE49-F238E27FC236}">
                  <a16:creationId xmlns:a16="http://schemas.microsoft.com/office/drawing/2014/main" id="{EBD6005D-F3CD-94F8-9B05-2BA2DB2E58D3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071D705-F306-4522-B2D0-3BCE9660B03C}"/>
              </a:ext>
            </a:extLst>
          </p:cNvPr>
          <p:cNvSpPr txBox="1"/>
          <p:nvPr/>
        </p:nvSpPr>
        <p:spPr>
          <a:xfrm flipH="1">
            <a:off x="515936" y="149330"/>
            <a:ext cx="7047620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ru-RU"/>
            </a:defPPr>
            <a:lvl1pPr>
              <a:defRPr sz="32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Planning and Budgeting</a:t>
            </a:r>
            <a:br>
              <a:rPr lang="en-US" dirty="0"/>
            </a:br>
            <a:r>
              <a:rPr lang="en-US" dirty="0"/>
              <a:t>(EPM-BP)</a:t>
            </a:r>
            <a:endParaRPr lang="ru-RU" dirty="0"/>
          </a:p>
        </p:txBody>
      </p:sp>
      <p:sp>
        <p:nvSpPr>
          <p:cNvPr id="61" name="Rectangle 86">
            <a:extLst>
              <a:ext uri="{FF2B5EF4-FFF2-40B4-BE49-F238E27FC236}">
                <a16:creationId xmlns:a16="http://schemas.microsoft.com/office/drawing/2014/main" id="{07EC9262-F46C-4544-A086-7E394F35230B}"/>
              </a:ext>
            </a:extLst>
          </p:cNvPr>
          <p:cNvSpPr/>
          <p:nvPr/>
        </p:nvSpPr>
        <p:spPr>
          <a:xfrm>
            <a:off x="1054875" y="3382190"/>
            <a:ext cx="20486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Weak financial discipline across management levels</a:t>
            </a:r>
            <a:endParaRPr lang="ru-RU" sz="1200" dirty="0">
              <a:solidFill>
                <a:schemeClr val="bg1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87">
            <a:extLst>
              <a:ext uri="{FF2B5EF4-FFF2-40B4-BE49-F238E27FC236}">
                <a16:creationId xmlns:a16="http://schemas.microsoft.com/office/drawing/2014/main" id="{1796FC9B-5305-4CD7-99AE-0898B5729BBC}"/>
              </a:ext>
            </a:extLst>
          </p:cNvPr>
          <p:cNvSpPr/>
          <p:nvPr/>
        </p:nvSpPr>
        <p:spPr>
          <a:xfrm>
            <a:off x="1054875" y="2038190"/>
            <a:ext cx="168832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Lack of understanding of resources required to achieve company goals</a:t>
            </a:r>
            <a:endParaRPr lang="ru-RU" sz="1200" dirty="0">
              <a:solidFill>
                <a:schemeClr val="bg1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Rectangle 89">
            <a:extLst>
              <a:ext uri="{FF2B5EF4-FFF2-40B4-BE49-F238E27FC236}">
                <a16:creationId xmlns:a16="http://schemas.microsoft.com/office/drawing/2014/main" id="{438E2DA3-B509-4DBA-935D-75D1CE330304}"/>
              </a:ext>
            </a:extLst>
          </p:cNvPr>
          <p:cNvSpPr/>
          <p:nvPr/>
        </p:nvSpPr>
        <p:spPr>
          <a:xfrm>
            <a:off x="3358875" y="2038190"/>
            <a:ext cx="18513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Inability to assess the alignment of results with KPIs</a:t>
            </a:r>
            <a:endParaRPr lang="ru-RU" sz="1200" dirty="0">
              <a:solidFill>
                <a:schemeClr val="bg1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90">
            <a:extLst>
              <a:ext uri="{FF2B5EF4-FFF2-40B4-BE49-F238E27FC236}">
                <a16:creationId xmlns:a16="http://schemas.microsoft.com/office/drawing/2014/main" id="{30914C42-C6A9-4704-B556-9F73C3618122}"/>
              </a:ext>
            </a:extLst>
          </p:cNvPr>
          <p:cNvSpPr/>
          <p:nvPr/>
        </p:nvSpPr>
        <p:spPr>
          <a:xfrm>
            <a:off x="3358875" y="3382190"/>
            <a:ext cx="18974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bg1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Misalignment across different business areas</a:t>
            </a:r>
            <a:endParaRPr lang="ru-RU" sz="1200" dirty="0">
              <a:solidFill>
                <a:schemeClr val="bg1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862EEB13-9BFF-46C0-9FF1-07AFA205EC8F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Номер слайда 5">
            <a:extLst>
              <a:ext uri="{FF2B5EF4-FFF2-40B4-BE49-F238E27FC236}">
                <a16:creationId xmlns:a16="http://schemas.microsoft.com/office/drawing/2014/main" id="{EDC58FA4-3837-4BC8-8F83-B57CE8F5C730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13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E685F7F-B4B5-4D55-999D-64F5EAC86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935F408-C7BC-4B16-810A-4A25493444C0}"/>
              </a:ext>
            </a:extLst>
          </p:cNvPr>
          <p:cNvSpPr txBox="1"/>
          <p:nvPr/>
        </p:nvSpPr>
        <p:spPr>
          <a:xfrm flipH="1">
            <a:off x="461503" y="492280"/>
            <a:ext cx="8753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Gilroy Bold" pitchFamily="2" charset="0"/>
                <a:ea typeface="Verdana" panose="020B0604030504040204" pitchFamily="34" charset="0"/>
              </a:rPr>
              <a:t>Budgeting process in</a:t>
            </a:r>
            <a:br>
              <a:rPr lang="ru-RU" sz="3600" b="1" dirty="0">
                <a:latin typeface="Gilroy Bold" pitchFamily="2" charset="0"/>
                <a:ea typeface="Verdana" panose="020B0604030504040204" pitchFamily="34" charset="0"/>
              </a:rPr>
            </a:br>
            <a:r>
              <a:rPr lang="en-US" sz="3600" b="1" dirty="0">
                <a:latin typeface="Gilroy Bold" pitchFamily="2" charset="0"/>
                <a:ea typeface="Verdana" panose="020B0604030504040204" pitchFamily="34" charset="0"/>
              </a:rPr>
              <a:t>EPM Platform</a:t>
            </a:r>
            <a:endParaRPr lang="ru-RU" sz="3600" b="1" dirty="0">
              <a:latin typeface="Gilroy Bold" pitchFamily="2" charset="0"/>
              <a:ea typeface="Verdana" panose="020B0604030504040204" pitchFamily="34" charset="0"/>
            </a:endParaRP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7EE3A7B3-CD02-4514-A5ED-1A4CA3D7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36" y="6363225"/>
            <a:ext cx="672440" cy="365125"/>
          </a:xfrm>
          <a:noFill/>
        </p:spPr>
        <p:txBody>
          <a:bodyPr/>
          <a:lstStyle/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t>14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B667AC-ADA3-4E88-87F8-FF14F5DD9DE6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DBBF5C0-40CD-47E8-AD51-63E8C1734607}"/>
              </a:ext>
            </a:extLst>
          </p:cNvPr>
          <p:cNvSpPr/>
          <p:nvPr/>
        </p:nvSpPr>
        <p:spPr>
          <a:xfrm>
            <a:off x="214364" y="2450961"/>
            <a:ext cx="11763271" cy="1558325"/>
          </a:xfrm>
          <a:prstGeom prst="roundRect">
            <a:avLst>
              <a:gd name="adj" fmla="val 19091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latin typeface="Gilroy-Semibold" panose="00000700000000000000" pitchFamily="50" charset="-52"/>
            </a:endParaRPr>
          </a:p>
        </p:txBody>
      </p:sp>
      <p:sp>
        <p:nvSpPr>
          <p:cNvPr id="19" name="Стрелка: пятиугольник 18">
            <a:extLst>
              <a:ext uri="{FF2B5EF4-FFF2-40B4-BE49-F238E27FC236}">
                <a16:creationId xmlns:a16="http://schemas.microsoft.com/office/drawing/2014/main" id="{31AA6DC2-86A6-4449-B389-2842DD56FAD2}"/>
              </a:ext>
            </a:extLst>
          </p:cNvPr>
          <p:cNvSpPr/>
          <p:nvPr/>
        </p:nvSpPr>
        <p:spPr>
          <a:xfrm>
            <a:off x="312064" y="2771657"/>
            <a:ext cx="1818166" cy="845288"/>
          </a:xfrm>
          <a:prstGeom prst="homePlate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Gilroy" panose="00000500000000000000" pitchFamily="50" charset="-52"/>
              </a:rPr>
              <a:t>Preparation of functional budgets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20" name="Стрелка: шеврон 19">
            <a:extLst>
              <a:ext uri="{FF2B5EF4-FFF2-40B4-BE49-F238E27FC236}">
                <a16:creationId xmlns:a16="http://schemas.microsoft.com/office/drawing/2014/main" id="{6683B8DD-510B-419D-B80F-9EC6A1D9D5F5}"/>
              </a:ext>
            </a:extLst>
          </p:cNvPr>
          <p:cNvSpPr/>
          <p:nvPr/>
        </p:nvSpPr>
        <p:spPr>
          <a:xfrm>
            <a:off x="1780564" y="2771657"/>
            <a:ext cx="2721934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Coordination of functional budgets</a:t>
            </a:r>
            <a:endParaRPr lang="ru-RU" sz="1600" dirty="0">
              <a:latin typeface="Gilroy" panose="00000500000000000000" pitchFamily="50" charset="-52"/>
            </a:endParaRPr>
          </a:p>
        </p:txBody>
      </p:sp>
      <p:sp>
        <p:nvSpPr>
          <p:cNvPr id="21" name="Стрелка: шеврон 20">
            <a:extLst>
              <a:ext uri="{FF2B5EF4-FFF2-40B4-BE49-F238E27FC236}">
                <a16:creationId xmlns:a16="http://schemas.microsoft.com/office/drawing/2014/main" id="{C4DF07E3-50E3-4339-909D-1B4714433C1B}"/>
              </a:ext>
            </a:extLst>
          </p:cNvPr>
          <p:cNvSpPr/>
          <p:nvPr/>
        </p:nvSpPr>
        <p:spPr>
          <a:xfrm>
            <a:off x="4159755" y="2771657"/>
            <a:ext cx="2527004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Creation of master budget</a:t>
            </a:r>
          </a:p>
        </p:txBody>
      </p:sp>
      <p:sp>
        <p:nvSpPr>
          <p:cNvPr id="22" name="Стрелка: шеврон 21">
            <a:extLst>
              <a:ext uri="{FF2B5EF4-FFF2-40B4-BE49-F238E27FC236}">
                <a16:creationId xmlns:a16="http://schemas.microsoft.com/office/drawing/2014/main" id="{F3658D1A-8E76-4028-AE4A-1935A9254D56}"/>
              </a:ext>
            </a:extLst>
          </p:cNvPr>
          <p:cNvSpPr/>
          <p:nvPr/>
        </p:nvSpPr>
        <p:spPr>
          <a:xfrm>
            <a:off x="6351417" y="2771657"/>
            <a:ext cx="2193850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Scenario analysis</a:t>
            </a:r>
          </a:p>
        </p:txBody>
      </p:sp>
      <p:sp>
        <p:nvSpPr>
          <p:cNvPr id="23" name="Стрелка: шеврон 22">
            <a:extLst>
              <a:ext uri="{FF2B5EF4-FFF2-40B4-BE49-F238E27FC236}">
                <a16:creationId xmlns:a16="http://schemas.microsoft.com/office/drawing/2014/main" id="{F0430382-E859-4AF8-AE9B-51F0E099E2DD}"/>
              </a:ext>
            </a:extLst>
          </p:cNvPr>
          <p:cNvSpPr/>
          <p:nvPr/>
        </p:nvSpPr>
        <p:spPr>
          <a:xfrm>
            <a:off x="8191332" y="2771657"/>
            <a:ext cx="3705916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Approval of primary version and decomposition of functional budgets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AF938-DD27-4B6E-AF5A-FC5AE937D728}"/>
              </a:ext>
            </a:extLst>
          </p:cNvPr>
          <p:cNvSpPr txBox="1"/>
          <p:nvPr/>
        </p:nvSpPr>
        <p:spPr>
          <a:xfrm>
            <a:off x="246761" y="3670159"/>
            <a:ext cx="340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lt1"/>
                </a:solidFill>
                <a:latin typeface="Gilroy" panose="00000500000000000000" pitchFamily="50" charset="-52"/>
              </a:rPr>
              <a:t>Budget layout and approval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20CA22-7769-43FF-894A-B44ADE0A4692}"/>
              </a:ext>
            </a:extLst>
          </p:cNvPr>
          <p:cNvSpPr txBox="1"/>
          <p:nvPr/>
        </p:nvSpPr>
        <p:spPr>
          <a:xfrm>
            <a:off x="461503" y="1715503"/>
            <a:ext cx="34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roy" panose="00000500000000000000" pitchFamily="50" charset="-52"/>
              </a:rPr>
              <a:t>Revenue and profit targets, </a:t>
            </a:r>
          </a:p>
          <a:p>
            <a:r>
              <a:rPr lang="en-US" sz="1400" dirty="0">
                <a:latin typeface="Gilroy" panose="00000500000000000000" pitchFamily="50" charset="-52"/>
              </a:rPr>
              <a:t>investment plans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9AAEC9E8-ACC5-48A6-A207-45C992851DBB}"/>
              </a:ext>
            </a:extLst>
          </p:cNvPr>
          <p:cNvSpPr/>
          <p:nvPr/>
        </p:nvSpPr>
        <p:spPr>
          <a:xfrm rot="10800000">
            <a:off x="718729" y="2225824"/>
            <a:ext cx="502418" cy="193787"/>
          </a:xfrm>
          <a:prstGeom prst="triangle">
            <a:avLst/>
          </a:prstGeom>
          <a:gradFill>
            <a:gsLst>
              <a:gs pos="0">
                <a:srgbClr val="043058"/>
              </a:gs>
              <a:gs pos="100000">
                <a:srgbClr val="054279"/>
              </a:gs>
            </a:gsLst>
            <a:lin ang="2700000" scaled="1"/>
          </a:gra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1600">
              <a:latin typeface="Gilroy" panose="00000500000000000000" pitchFamily="50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9D0E0B4-9CD9-41A2-A4E0-C2FD06CAFA4A}"/>
              </a:ext>
            </a:extLst>
          </p:cNvPr>
          <p:cNvSpPr/>
          <p:nvPr/>
        </p:nvSpPr>
        <p:spPr>
          <a:xfrm>
            <a:off x="1537398" y="4424217"/>
            <a:ext cx="10440237" cy="1558325"/>
          </a:xfrm>
          <a:prstGeom prst="roundRect">
            <a:avLst>
              <a:gd name="adj" fmla="val 19091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latin typeface="Gilroy-Semibold" panose="00000700000000000000" pitchFamily="50" charset="-52"/>
            </a:endParaRPr>
          </a:p>
        </p:txBody>
      </p:sp>
      <p:sp>
        <p:nvSpPr>
          <p:cNvPr id="30" name="Стрелка: шеврон 29">
            <a:extLst>
              <a:ext uri="{FF2B5EF4-FFF2-40B4-BE49-F238E27FC236}">
                <a16:creationId xmlns:a16="http://schemas.microsoft.com/office/drawing/2014/main" id="{CF153A4C-ACC7-467F-8B4E-516D93524CE7}"/>
              </a:ext>
            </a:extLst>
          </p:cNvPr>
          <p:cNvSpPr/>
          <p:nvPr/>
        </p:nvSpPr>
        <p:spPr>
          <a:xfrm>
            <a:off x="3785998" y="4744910"/>
            <a:ext cx="3407230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Control and monitoring of current budget execution</a:t>
            </a:r>
          </a:p>
        </p:txBody>
      </p:sp>
      <p:sp>
        <p:nvSpPr>
          <p:cNvPr id="31" name="Стрелка: шеврон 30">
            <a:extLst>
              <a:ext uri="{FF2B5EF4-FFF2-40B4-BE49-F238E27FC236}">
                <a16:creationId xmlns:a16="http://schemas.microsoft.com/office/drawing/2014/main" id="{D13979BB-257D-423C-A2DA-27B473E6DF54}"/>
              </a:ext>
            </a:extLst>
          </p:cNvPr>
          <p:cNvSpPr/>
          <p:nvPr/>
        </p:nvSpPr>
        <p:spPr>
          <a:xfrm>
            <a:off x="6847793" y="4744911"/>
            <a:ext cx="2687078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Adjustments: Rolling planning</a:t>
            </a:r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C4FCCB10-0746-4E5B-A509-4ABD4FD7D889}"/>
              </a:ext>
            </a:extLst>
          </p:cNvPr>
          <p:cNvSpPr/>
          <p:nvPr/>
        </p:nvSpPr>
        <p:spPr>
          <a:xfrm>
            <a:off x="9181114" y="4744912"/>
            <a:ext cx="2716134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Budget analysis for current period</a:t>
            </a:r>
            <a:endParaRPr lang="ru-RU" sz="1600" dirty="0">
              <a:latin typeface="Gilroy" panose="00000500000000000000" pitchFamily="50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8DAD2F-98DF-4000-BB27-1166641D74D3}"/>
              </a:ext>
            </a:extLst>
          </p:cNvPr>
          <p:cNvSpPr txBox="1"/>
          <p:nvPr/>
        </p:nvSpPr>
        <p:spPr>
          <a:xfrm>
            <a:off x="1699144" y="5627856"/>
            <a:ext cx="340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lt1"/>
                </a:solidFill>
                <a:latin typeface="Gilroy" panose="00000500000000000000" pitchFamily="50" charset="-52"/>
              </a:rPr>
              <a:t>Budget execution and analysis</a:t>
            </a:r>
            <a:endParaRPr lang="ru-RU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C6DC124B-B999-4C0E-953D-F1C64F91260A}"/>
              </a:ext>
            </a:extLst>
          </p:cNvPr>
          <p:cNvSpPr/>
          <p:nvPr/>
        </p:nvSpPr>
        <p:spPr>
          <a:xfrm>
            <a:off x="1703528" y="4744910"/>
            <a:ext cx="2426083" cy="845287"/>
          </a:xfrm>
          <a:prstGeom prst="chevron">
            <a:avLst/>
          </a:prstGeom>
          <a:solidFill>
            <a:srgbClr val="D5384D"/>
          </a:soli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Gilroy" panose="00000500000000000000" pitchFamily="50" charset="-52"/>
              </a:rPr>
              <a:t>Transfer of limits to ERP</a:t>
            </a:r>
            <a:endParaRPr lang="ru-RU" sz="1600" dirty="0">
              <a:latin typeface="Gilroy" panose="00000500000000000000" pitchFamily="50" charset="-52"/>
            </a:endParaRPr>
          </a:p>
        </p:txBody>
      </p: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669BD405-47C1-42C9-843C-D4F4FA118068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 flipH="1">
            <a:off x="1537398" y="3230124"/>
            <a:ext cx="10440237" cy="1973256"/>
          </a:xfrm>
          <a:prstGeom prst="bentConnector5">
            <a:avLst>
              <a:gd name="adj1" fmla="val -1035"/>
              <a:gd name="adj2" fmla="val 50000"/>
              <a:gd name="adj3" fmla="val 102190"/>
            </a:avLst>
          </a:prstGeom>
          <a:ln w="28575">
            <a:solidFill>
              <a:srgbClr val="D910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CD974AF-EC33-44A5-B08E-234C4E2C8EAE}"/>
              </a:ext>
            </a:extLst>
          </p:cNvPr>
          <p:cNvCxnSpPr/>
          <p:nvPr/>
        </p:nvCxnSpPr>
        <p:spPr>
          <a:xfrm>
            <a:off x="11977635" y="5203379"/>
            <a:ext cx="110532" cy="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CE8CA23B-1C9E-41B1-8CAE-164F902B0214}"/>
              </a:ext>
            </a:extLst>
          </p:cNvPr>
          <p:cNvCxnSpPr>
            <a:cxnSpLocks/>
          </p:cNvCxnSpPr>
          <p:nvPr/>
        </p:nvCxnSpPr>
        <p:spPr>
          <a:xfrm>
            <a:off x="12088167" y="5203379"/>
            <a:ext cx="0" cy="1162259"/>
          </a:xfrm>
          <a:prstGeom prst="line">
            <a:avLst/>
          </a:prstGeom>
          <a:ln w="28575">
            <a:solidFill>
              <a:srgbClr val="D910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A0A81986-34E5-4EA2-989D-88C70DD2330B}"/>
              </a:ext>
            </a:extLst>
          </p:cNvPr>
          <p:cNvCxnSpPr>
            <a:cxnSpLocks/>
          </p:cNvCxnSpPr>
          <p:nvPr/>
        </p:nvCxnSpPr>
        <p:spPr>
          <a:xfrm rot="10800000">
            <a:off x="214364" y="3412170"/>
            <a:ext cx="11873803" cy="2959661"/>
          </a:xfrm>
          <a:prstGeom prst="bentConnector3">
            <a:avLst>
              <a:gd name="adj1" fmla="val 101079"/>
            </a:avLst>
          </a:prstGeom>
          <a:ln w="28575">
            <a:solidFill>
              <a:srgbClr val="D9104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568E3E-5D03-47F6-A88F-2848AE9568B9}"/>
              </a:ext>
            </a:extLst>
          </p:cNvPr>
          <p:cNvSpPr txBox="1"/>
          <p:nvPr/>
        </p:nvSpPr>
        <p:spPr>
          <a:xfrm>
            <a:off x="10044290" y="6031455"/>
            <a:ext cx="218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roy" panose="00000500000000000000" pitchFamily="50" charset="-52"/>
              </a:rPr>
              <a:t>New Budgeting cycle</a:t>
            </a:r>
            <a:endParaRPr lang="ru-RU" sz="1400" b="1" dirty="0">
              <a:latin typeface="Gilroy" panose="00000500000000000000" pitchFamily="50" charset="-52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8DDD1CE-1956-47DA-8401-447E87E8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4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CC5C19D-F7E2-5397-DCEA-24BFA2B9F336}"/>
              </a:ext>
            </a:extLst>
          </p:cNvPr>
          <p:cNvSpPr/>
          <p:nvPr/>
        </p:nvSpPr>
        <p:spPr>
          <a:xfrm>
            <a:off x="521067" y="1218051"/>
            <a:ext cx="5389865" cy="5174296"/>
          </a:xfrm>
          <a:prstGeom prst="roundRect">
            <a:avLst>
              <a:gd name="adj" fmla="val 4299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43AB3317-CC94-847F-01B5-E5BB6F5A4824}"/>
              </a:ext>
            </a:extLst>
          </p:cNvPr>
          <p:cNvSpPr/>
          <p:nvPr/>
        </p:nvSpPr>
        <p:spPr>
          <a:xfrm>
            <a:off x="704115" y="1390117"/>
            <a:ext cx="176650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Why it matters</a:t>
            </a: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FCA4056F-3B58-9E87-29BA-B713DAB3833B}"/>
              </a:ext>
            </a:extLst>
          </p:cNvPr>
          <p:cNvSpPr/>
          <p:nvPr/>
        </p:nvSpPr>
        <p:spPr>
          <a:xfrm>
            <a:off x="704115" y="5003274"/>
            <a:ext cx="2944717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Who this is important for</a:t>
            </a:r>
            <a:endParaRPr lang="ru-RU" sz="2000" dirty="0">
              <a:latin typeface="Gilroy-bold" panose="000008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: Rounded Corners 60">
            <a:extLst>
              <a:ext uri="{FF2B5EF4-FFF2-40B4-BE49-F238E27FC236}">
                <a16:creationId xmlns:a16="http://schemas.microsoft.com/office/drawing/2014/main" id="{D97E3680-48F4-F511-DAAB-8E7B214DAD30}"/>
              </a:ext>
            </a:extLst>
          </p:cNvPr>
          <p:cNvSpPr/>
          <p:nvPr/>
        </p:nvSpPr>
        <p:spPr>
          <a:xfrm>
            <a:off x="704115" y="1860290"/>
            <a:ext cx="2458439" cy="1435818"/>
          </a:xfrm>
          <a:prstGeom prst="roundRect">
            <a:avLst>
              <a:gd name="adj" fmla="val 1248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pPr marL="0" lvl="1"/>
            <a:r>
              <a:rPr lang="en-US" sz="1400" dirty="0">
                <a:latin typeface="Gilroy-Semibold" panose="00000700000000000000" pitchFamily="50" charset="-52"/>
              </a:rPr>
              <a:t>Difficulty correlating revenues and expenses (understatement/</a:t>
            </a:r>
          </a:p>
          <a:p>
            <a:pPr marL="0" lvl="1"/>
            <a:r>
              <a:rPr lang="en-US" sz="1400" dirty="0">
                <a:latin typeface="Gilroy-Semibold" panose="00000700000000000000" pitchFamily="50" charset="-52"/>
              </a:rPr>
              <a:t>overstatement</a:t>
            </a:r>
            <a:r>
              <a:rPr lang="ru-RU" sz="1400" dirty="0">
                <a:latin typeface="Gilroy-Semibold" panose="00000700000000000000" pitchFamily="50" charset="-52"/>
              </a:rPr>
              <a:t>)</a:t>
            </a:r>
          </a:p>
        </p:txBody>
      </p:sp>
      <p:sp>
        <p:nvSpPr>
          <p:cNvPr id="14" name="Rectangle: Rounded Corners 83">
            <a:extLst>
              <a:ext uri="{FF2B5EF4-FFF2-40B4-BE49-F238E27FC236}">
                <a16:creationId xmlns:a16="http://schemas.microsoft.com/office/drawing/2014/main" id="{96743F84-2122-F0FB-A5CD-5AEB296A9203}"/>
              </a:ext>
            </a:extLst>
          </p:cNvPr>
          <p:cNvSpPr/>
          <p:nvPr/>
        </p:nvSpPr>
        <p:spPr>
          <a:xfrm>
            <a:off x="704115" y="3406555"/>
            <a:ext cx="2458439" cy="1435818"/>
          </a:xfrm>
          <a:prstGeom prst="roundRect">
            <a:avLst>
              <a:gd name="adj" fmla="val 11095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en-US" sz="1400" dirty="0">
                <a:latin typeface="Gilroy-Semibold" panose="00000700000000000000" pitchFamily="50" charset="-52"/>
              </a:rPr>
              <a:t>Difficulty establishing KPIs for financial results (e.g., under internal transfer pricing)</a:t>
            </a:r>
          </a:p>
        </p:txBody>
      </p:sp>
      <p:sp>
        <p:nvSpPr>
          <p:cNvPr id="15" name="Rectangle: Rounded Corners 84">
            <a:extLst>
              <a:ext uri="{FF2B5EF4-FFF2-40B4-BE49-F238E27FC236}">
                <a16:creationId xmlns:a16="http://schemas.microsoft.com/office/drawing/2014/main" id="{8458C780-EB85-07A4-582C-84D1B1D61E4A}"/>
              </a:ext>
            </a:extLst>
          </p:cNvPr>
          <p:cNvSpPr/>
          <p:nvPr/>
        </p:nvSpPr>
        <p:spPr>
          <a:xfrm>
            <a:off x="3269443" y="1860290"/>
            <a:ext cx="2458439" cy="1435818"/>
          </a:xfrm>
          <a:prstGeom prst="roundRect">
            <a:avLst>
              <a:gd name="adj" fmla="val 11095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en-US" sz="1400" dirty="0">
                <a:latin typeface="Gilroy-Semibold" panose="00000700000000000000" pitchFamily="50" charset="-52"/>
              </a:rPr>
              <a:t>Difficulty identifying profitable/unprofitable types of activities, products, services, or divisions</a:t>
            </a:r>
          </a:p>
        </p:txBody>
      </p:sp>
      <p:sp>
        <p:nvSpPr>
          <p:cNvPr id="16" name="Rectangle: Rounded Corners 85">
            <a:extLst>
              <a:ext uri="{FF2B5EF4-FFF2-40B4-BE49-F238E27FC236}">
                <a16:creationId xmlns:a16="http://schemas.microsoft.com/office/drawing/2014/main" id="{3DA13D0C-D4FA-6F28-BFDD-569D9B501161}"/>
              </a:ext>
            </a:extLst>
          </p:cNvPr>
          <p:cNvSpPr/>
          <p:nvPr/>
        </p:nvSpPr>
        <p:spPr>
          <a:xfrm>
            <a:off x="3269443" y="3406555"/>
            <a:ext cx="2458439" cy="1435818"/>
          </a:xfrm>
          <a:prstGeom prst="roundRect">
            <a:avLst>
              <a:gd name="adj" fmla="val 9502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r>
              <a:rPr lang="en-US" sz="1400" dirty="0">
                <a:latin typeface="Gilroy-Semibold" panose="00000700000000000000" pitchFamily="50" charset="-52"/>
              </a:rPr>
              <a:t>Difficulty establishing internal group markups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A8BA6FE0-9D3E-4B47-A57D-D83C1C70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980" y="1740970"/>
            <a:ext cx="451176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A tool for modeling costs, revenues, and profitability for both planned and actual data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DD4A280-F318-41E8-8D2B-F3D24DC5B302}"/>
              </a:ext>
            </a:extLst>
          </p:cNvPr>
          <p:cNvSpPr/>
          <p:nvPr/>
        </p:nvSpPr>
        <p:spPr>
          <a:xfrm>
            <a:off x="6392430" y="2726485"/>
            <a:ext cx="5236916" cy="1638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  <a:defRPr/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Distribution and analysis of costs at a detailed level for cost center profitability management across products, customers, etc.</a:t>
            </a: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Model of various strategies and assessment of impact of various factors on profitability level</a:t>
            </a: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A tool for estimation fair product pricing using justified costs/cost of goods sold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Flexible cost allocation business rules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16B404FF-DE7F-473C-9362-9FEFC1BC70DF}"/>
              </a:ext>
            </a:extLst>
          </p:cNvPr>
          <p:cNvSpPr/>
          <p:nvPr/>
        </p:nvSpPr>
        <p:spPr>
          <a:xfrm>
            <a:off x="6392430" y="5129521"/>
            <a:ext cx="4464623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Provision of accurate and reliable financial information on cost distribution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Support for decision-making on resource allocation, pricing, product mix, outsourcing, expansion, etc.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Increased accountability for financial results</a:t>
            </a:r>
          </a:p>
        </p:txBody>
      </p:sp>
      <p:sp>
        <p:nvSpPr>
          <p:cNvPr id="26" name="Rectangle 42">
            <a:extLst>
              <a:ext uri="{FF2B5EF4-FFF2-40B4-BE49-F238E27FC236}">
                <a16:creationId xmlns:a16="http://schemas.microsoft.com/office/drawing/2014/main" id="{5E76AD93-1FA6-778B-B29D-046723A2FE03}"/>
              </a:ext>
            </a:extLst>
          </p:cNvPr>
          <p:cNvSpPr/>
          <p:nvPr/>
        </p:nvSpPr>
        <p:spPr>
          <a:xfrm>
            <a:off x="6096000" y="1390117"/>
            <a:ext cx="127919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What is it</a:t>
            </a:r>
            <a:r>
              <a:rPr lang="ru-RU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8E4C1610-6FD2-D31B-10DB-3340E41CD96A}"/>
              </a:ext>
            </a:extLst>
          </p:cNvPr>
          <p:cNvSpPr/>
          <p:nvPr/>
        </p:nvSpPr>
        <p:spPr>
          <a:xfrm>
            <a:off x="6096000" y="2333921"/>
            <a:ext cx="15773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You will gain</a:t>
            </a:r>
            <a:r>
              <a:rPr lang="ru-RU" sz="2000" dirty="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785BEAF-7056-7E54-D4E8-7DDA96B26AD3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717494"/>
            <a:ext cx="252000" cy="252000"/>
            <a:chOff x="912553" y="1830496"/>
            <a:chExt cx="570697" cy="570697"/>
          </a:xfrm>
        </p:grpSpPr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624C0438-01B4-A9F8-8949-E36DE8C079EF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C0CB7086-0D3F-39A4-50BA-959A4C4A94E0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sp>
        <p:nvSpPr>
          <p:cNvPr id="59" name="Rectangle 28">
            <a:extLst>
              <a:ext uri="{FF2B5EF4-FFF2-40B4-BE49-F238E27FC236}">
                <a16:creationId xmlns:a16="http://schemas.microsoft.com/office/drawing/2014/main" id="{65768A5B-9085-EB9D-FD84-F4FA533FAFF2}"/>
              </a:ext>
            </a:extLst>
          </p:cNvPr>
          <p:cNvSpPr/>
          <p:nvPr/>
        </p:nvSpPr>
        <p:spPr>
          <a:xfrm>
            <a:off x="6096000" y="4678296"/>
            <a:ext cx="100508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>
                <a:latin typeface="Gilroy-bold" panose="000008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Benefits</a:t>
            </a:r>
            <a:endParaRPr lang="en-US" sz="2000" dirty="0">
              <a:latin typeface="Gilroy-bold" panose="000008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71D705-F306-4522-B2D0-3BCE9660B03C}"/>
              </a:ext>
            </a:extLst>
          </p:cNvPr>
          <p:cNvSpPr txBox="1"/>
          <p:nvPr/>
        </p:nvSpPr>
        <p:spPr>
          <a:xfrm flipH="1">
            <a:off x="515936" y="486845"/>
            <a:ext cx="89328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36000">
              <a:defRPr sz="36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Cost Allocation (EPM-CA)</a:t>
            </a:r>
            <a:endParaRPr lang="ru-RU" dirty="0"/>
          </a:p>
        </p:txBody>
      </p:sp>
      <p:sp>
        <p:nvSpPr>
          <p:cNvPr id="11" name="Rectangle 79">
            <a:extLst>
              <a:ext uri="{FF2B5EF4-FFF2-40B4-BE49-F238E27FC236}">
                <a16:creationId xmlns:a16="http://schemas.microsoft.com/office/drawing/2014/main" id="{53FCB400-FBCC-C9A8-6286-51DBB06F1234}"/>
              </a:ext>
            </a:extLst>
          </p:cNvPr>
          <p:cNvSpPr/>
          <p:nvPr/>
        </p:nvSpPr>
        <p:spPr>
          <a:xfrm>
            <a:off x="515938" y="5331279"/>
            <a:ext cx="3621504" cy="906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CFO</a:t>
            </a:r>
            <a:endParaRPr lang="ru-RU" sz="1400" dirty="0">
              <a:solidFill>
                <a:srgbClr val="000000"/>
              </a:solidFill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Planning and Economic Department</a:t>
            </a:r>
          </a:p>
          <a:p>
            <a:pPr marL="457188" lvl="1">
              <a:lnSpc>
                <a:spcPct val="13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Chief Accountant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A749A18-7A47-0AF5-BEC3-528DFDAB573D}"/>
              </a:ext>
            </a:extLst>
          </p:cNvPr>
          <p:cNvSpPr/>
          <p:nvPr/>
        </p:nvSpPr>
        <p:spPr>
          <a:xfrm>
            <a:off x="745436" y="5426712"/>
            <a:ext cx="216000" cy="216000"/>
          </a:xfrm>
          <a:prstGeom prst="ellipse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0" bIns="0" rtlCol="0" anchor="t"/>
          <a:lstStyle/>
          <a:p>
            <a:endParaRPr lang="ru-RU" sz="1400" dirty="0">
              <a:latin typeface="Gilroy-Semibold" panose="00000700000000000000" pitchFamily="50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EB425F-45CD-6CB9-F743-1494746B9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740" y="5478435"/>
            <a:ext cx="61393" cy="112553"/>
          </a:xfrm>
          <a:prstGeom prst="rect">
            <a:avLst/>
          </a:prstGeom>
          <a:effectLst/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FA7B743-50DD-B4CF-942B-F752372BE9EA}"/>
              </a:ext>
            </a:extLst>
          </p:cNvPr>
          <p:cNvGrpSpPr/>
          <p:nvPr/>
        </p:nvGrpSpPr>
        <p:grpSpPr>
          <a:xfrm>
            <a:off x="745436" y="5702453"/>
            <a:ext cx="216000" cy="216000"/>
            <a:chOff x="6699249" y="1434191"/>
            <a:chExt cx="356214" cy="35621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A72B8839-A760-8D64-4019-7BA34993B2B2}"/>
                </a:ext>
              </a:extLst>
            </p:cNvPr>
            <p:cNvSpPr/>
            <p:nvPr/>
          </p:nvSpPr>
          <p:spPr>
            <a:xfrm>
              <a:off x="6699249" y="1434191"/>
              <a:ext cx="356214" cy="356214"/>
            </a:xfrm>
            <a:prstGeom prst="ellipse">
              <a:avLst/>
            </a:prstGeom>
            <a:solidFill>
              <a:srgbClr val="D5384D"/>
            </a:solidFill>
            <a:ln w="12700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0" bIns="0" rtlCol="0" anchor="t"/>
            <a:lstStyle/>
            <a:p>
              <a:endParaRPr lang="ru-RU" sz="1400" dirty="0">
                <a:latin typeface="Gilroy-Semibold" panose="00000700000000000000" pitchFamily="50" charset="-52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F1D25F16-F76D-F178-4D02-5D2C836CF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26734" y="1519490"/>
              <a:ext cx="101245" cy="185616"/>
            </a:xfrm>
            <a:prstGeom prst="rect">
              <a:avLst/>
            </a:prstGeom>
            <a:effectLst/>
          </p:spPr>
        </p:pic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DB2412B5-9CC7-4DA4-982A-754761D96AF1}"/>
              </a:ext>
            </a:extLst>
          </p:cNvPr>
          <p:cNvGrpSpPr/>
          <p:nvPr/>
        </p:nvGrpSpPr>
        <p:grpSpPr>
          <a:xfrm>
            <a:off x="745436" y="5981878"/>
            <a:ext cx="216000" cy="216000"/>
            <a:chOff x="6699249" y="1434191"/>
            <a:chExt cx="356214" cy="356214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A72D0FFA-E271-4544-B023-919FD4B93EBC}"/>
                </a:ext>
              </a:extLst>
            </p:cNvPr>
            <p:cNvSpPr/>
            <p:nvPr/>
          </p:nvSpPr>
          <p:spPr>
            <a:xfrm>
              <a:off x="6699249" y="1434191"/>
              <a:ext cx="356214" cy="356214"/>
            </a:xfrm>
            <a:prstGeom prst="ellipse">
              <a:avLst/>
            </a:prstGeom>
            <a:solidFill>
              <a:srgbClr val="D5384D"/>
            </a:solidFill>
            <a:ln w="12700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0" bIns="0" rtlCol="0" anchor="t"/>
            <a:lstStyle/>
            <a:p>
              <a:endParaRPr lang="ru-RU" sz="1400" dirty="0">
                <a:latin typeface="Gilroy-Semibold" panose="00000700000000000000" pitchFamily="50" charset="-52"/>
              </a:endParaRPr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F93D25D7-CD03-4DF3-BACE-E4D898DB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26734" y="1519490"/>
              <a:ext cx="101245" cy="185616"/>
            </a:xfrm>
            <a:prstGeom prst="rect">
              <a:avLst/>
            </a:prstGeom>
            <a:effectLst>
              <a:outerShdw blurRad="63500" algn="ctr" rotWithShape="0">
                <a:srgbClr val="20A560">
                  <a:alpha val="40000"/>
                </a:srgbClr>
              </a:outerShdw>
            </a:effectLst>
          </p:spPr>
        </p:pic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D8F67B82-0B39-41E0-93ED-87D744EFAAB3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182019"/>
            <a:ext cx="252000" cy="252000"/>
            <a:chOff x="912553" y="1830496"/>
            <a:chExt cx="570697" cy="570697"/>
          </a:xfrm>
        </p:grpSpPr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8AB679C7-2F5F-416A-9BE1-E3AAF5B51550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35482E4D-E6A7-4D4E-AC67-E166372FA343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DB8BBCFF-54E3-499F-B7EF-69637118328C}"/>
              </a:ext>
            </a:extLst>
          </p:cNvPr>
          <p:cNvGrpSpPr>
            <a:grpSpLocks noChangeAspect="1"/>
          </p:cNvGrpSpPr>
          <p:nvPr/>
        </p:nvGrpSpPr>
        <p:grpSpPr>
          <a:xfrm>
            <a:off x="6091380" y="3659423"/>
            <a:ext cx="252000" cy="252000"/>
            <a:chOff x="912553" y="1830496"/>
            <a:chExt cx="570697" cy="570697"/>
          </a:xfrm>
        </p:grpSpPr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26D5F679-0DE2-45B2-8435-F49879986531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30A226FD-6A95-41A7-90C7-A0152B60D48C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6936B50A-BD2B-4ED3-9D57-459E354CEB0A}"/>
              </a:ext>
            </a:extLst>
          </p:cNvPr>
          <p:cNvGrpSpPr>
            <a:grpSpLocks noChangeAspect="1"/>
          </p:cNvGrpSpPr>
          <p:nvPr/>
        </p:nvGrpSpPr>
        <p:grpSpPr>
          <a:xfrm>
            <a:off x="6096580" y="4136901"/>
            <a:ext cx="252000" cy="252000"/>
            <a:chOff x="912553" y="1830496"/>
            <a:chExt cx="570697" cy="570697"/>
          </a:xfrm>
        </p:grpSpPr>
        <p:sp>
          <p:nvSpPr>
            <p:cNvPr id="78" name="Полилиния: фигура 77">
              <a:extLst>
                <a:ext uri="{FF2B5EF4-FFF2-40B4-BE49-F238E27FC236}">
                  <a16:creationId xmlns:a16="http://schemas.microsoft.com/office/drawing/2014/main" id="{EDB1A9AF-8C58-4AA3-9BA2-E7587DD0CA86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79" name="Полилиния: фигура 78">
              <a:extLst>
                <a:ext uri="{FF2B5EF4-FFF2-40B4-BE49-F238E27FC236}">
                  <a16:creationId xmlns:a16="http://schemas.microsoft.com/office/drawing/2014/main" id="{6382AFD8-0C1A-407A-9A27-7DE9C98EF3EC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2FC347D6-D38B-42EA-889C-ED25D4593914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5112527"/>
            <a:ext cx="252000" cy="252000"/>
            <a:chOff x="912553" y="1830496"/>
            <a:chExt cx="570697" cy="570697"/>
          </a:xfrm>
        </p:grpSpPr>
        <p:sp>
          <p:nvSpPr>
            <p:cNvPr id="81" name="Полилиния: фигура 80">
              <a:extLst>
                <a:ext uri="{FF2B5EF4-FFF2-40B4-BE49-F238E27FC236}">
                  <a16:creationId xmlns:a16="http://schemas.microsoft.com/office/drawing/2014/main" id="{047DE7B9-D74C-4EB4-85E8-65D8FDE15219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82" name="Полилиния: фигура 81">
              <a:extLst>
                <a:ext uri="{FF2B5EF4-FFF2-40B4-BE49-F238E27FC236}">
                  <a16:creationId xmlns:a16="http://schemas.microsoft.com/office/drawing/2014/main" id="{B7C03ABC-F964-4F3F-8310-03E26CF4C021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147C8DEA-7CC3-4D6B-A3BB-814EACBBD1A9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5588074"/>
            <a:ext cx="252000" cy="252000"/>
            <a:chOff x="912553" y="1830496"/>
            <a:chExt cx="570697" cy="570697"/>
          </a:xfrm>
        </p:grpSpPr>
        <p:sp>
          <p:nvSpPr>
            <p:cNvPr id="84" name="Полилиния: фигура 83">
              <a:extLst>
                <a:ext uri="{FF2B5EF4-FFF2-40B4-BE49-F238E27FC236}">
                  <a16:creationId xmlns:a16="http://schemas.microsoft.com/office/drawing/2014/main" id="{7E966DA4-E02D-4B30-8994-944791FC7CED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85" name="Полилиния: фигура 84">
              <a:extLst>
                <a:ext uri="{FF2B5EF4-FFF2-40B4-BE49-F238E27FC236}">
                  <a16:creationId xmlns:a16="http://schemas.microsoft.com/office/drawing/2014/main" id="{4109AAEC-46F9-4AF6-BC90-9D95D0A82A70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C3D39876-AF3C-49CA-837B-A63077B7A7D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6063621"/>
            <a:ext cx="252000" cy="252000"/>
            <a:chOff x="912553" y="1830496"/>
            <a:chExt cx="570697" cy="570697"/>
          </a:xfrm>
        </p:grpSpPr>
        <p:sp>
          <p:nvSpPr>
            <p:cNvPr id="87" name="Полилиния: фигура 86">
              <a:extLst>
                <a:ext uri="{FF2B5EF4-FFF2-40B4-BE49-F238E27FC236}">
                  <a16:creationId xmlns:a16="http://schemas.microsoft.com/office/drawing/2014/main" id="{F5FA075E-94A9-401A-A93D-9C1EBE69AC7A}"/>
                </a:ext>
              </a:extLst>
            </p:cNvPr>
            <p:cNvSpPr/>
            <p:nvPr/>
          </p:nvSpPr>
          <p:spPr>
            <a:xfrm>
              <a:off x="912553" y="1830496"/>
              <a:ext cx="570697" cy="570697"/>
            </a:xfrm>
            <a:custGeom>
              <a:avLst/>
              <a:gdLst>
                <a:gd name="connsiteX0" fmla="*/ 515937 w 570697"/>
                <a:gd name="connsiteY0" fmla="*/ 286843 h 570697"/>
                <a:gd name="connsiteX1" fmla="*/ 286843 w 570697"/>
                <a:gd name="connsiteY1" fmla="*/ 515937 h 570697"/>
                <a:gd name="connsiteX2" fmla="*/ 57749 w 570697"/>
                <a:gd name="connsiteY2" fmla="*/ 286843 h 570697"/>
                <a:gd name="connsiteX3" fmla="*/ 286843 w 570697"/>
                <a:gd name="connsiteY3" fmla="*/ 57749 h 570697"/>
                <a:gd name="connsiteX4" fmla="*/ 515937 w 570697"/>
                <a:gd name="connsiteY4" fmla="*/ 286843 h 5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97" h="570697">
                  <a:moveTo>
                    <a:pt x="515937" y="286843"/>
                  </a:moveTo>
                  <a:cubicBezTo>
                    <a:pt x="515937" y="413368"/>
                    <a:pt x="413368" y="515937"/>
                    <a:pt x="286843" y="515937"/>
                  </a:cubicBezTo>
                  <a:cubicBezTo>
                    <a:pt x="160318" y="515937"/>
                    <a:pt x="57749" y="413368"/>
                    <a:pt x="57749" y="286843"/>
                  </a:cubicBezTo>
                  <a:cubicBezTo>
                    <a:pt x="57749" y="160318"/>
                    <a:pt x="160318" y="57749"/>
                    <a:pt x="286843" y="57749"/>
                  </a:cubicBezTo>
                  <a:cubicBezTo>
                    <a:pt x="413368" y="57749"/>
                    <a:pt x="515937" y="160318"/>
                    <a:pt x="515937" y="286843"/>
                  </a:cubicBezTo>
                  <a:close/>
                </a:path>
              </a:pathLst>
            </a:custGeom>
            <a:gradFill>
              <a:gsLst>
                <a:gs pos="0">
                  <a:srgbClr val="20A560"/>
                </a:gs>
                <a:gs pos="100000">
                  <a:srgbClr val="26C471"/>
                </a:gs>
              </a:gsLst>
              <a:lin ang="2700000" scaled="1"/>
            </a:gradFill>
            <a:ln w="12700" cap="flat">
              <a:solidFill>
                <a:srgbClr val="1C9154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600" dirty="0">
                <a:solidFill>
                  <a:schemeClr val="lt1"/>
                </a:solidFill>
                <a:latin typeface="Gilroy-bold" panose="00000800000000000000" pitchFamily="50" charset="-52"/>
              </a:endParaRPr>
            </a:p>
          </p:txBody>
        </p:sp>
        <p:sp>
          <p:nvSpPr>
            <p:cNvPr id="88" name="Полилиния: фигура 87">
              <a:extLst>
                <a:ext uri="{FF2B5EF4-FFF2-40B4-BE49-F238E27FC236}">
                  <a16:creationId xmlns:a16="http://schemas.microsoft.com/office/drawing/2014/main" id="{C8027F50-8B5F-4BF2-98CC-1F8A99D32E81}"/>
                </a:ext>
              </a:extLst>
            </p:cNvPr>
            <p:cNvSpPr/>
            <p:nvPr/>
          </p:nvSpPr>
          <p:spPr>
            <a:xfrm>
              <a:off x="1065147" y="2012808"/>
              <a:ext cx="244585" cy="190232"/>
            </a:xfrm>
            <a:custGeom>
              <a:avLst/>
              <a:gdLst>
                <a:gd name="connsiteX0" fmla="*/ 84246 w 244584"/>
                <a:gd name="connsiteY0" fmla="*/ 188506 h 190232"/>
                <a:gd name="connsiteX1" fmla="*/ 74734 w 244584"/>
                <a:gd name="connsiteY1" fmla="*/ 184429 h 190232"/>
                <a:gd name="connsiteX2" fmla="*/ 24458 w 244584"/>
                <a:gd name="connsiteY2" fmla="*/ 134154 h 190232"/>
                <a:gd name="connsiteX3" fmla="*/ 24458 w 244584"/>
                <a:gd name="connsiteY3" fmla="*/ 114859 h 190232"/>
                <a:gd name="connsiteX4" fmla="*/ 43753 w 244584"/>
                <a:gd name="connsiteY4" fmla="*/ 114859 h 190232"/>
                <a:gd name="connsiteX5" fmla="*/ 84789 w 244584"/>
                <a:gd name="connsiteY5" fmla="*/ 155895 h 190232"/>
                <a:gd name="connsiteX6" fmla="*/ 225833 w 244584"/>
                <a:gd name="connsiteY6" fmla="*/ 24091 h 190232"/>
                <a:gd name="connsiteX7" fmla="*/ 245128 w 244584"/>
                <a:gd name="connsiteY7" fmla="*/ 24634 h 190232"/>
                <a:gd name="connsiteX8" fmla="*/ 244585 w 244584"/>
                <a:gd name="connsiteY8" fmla="*/ 43929 h 190232"/>
                <a:gd name="connsiteX9" fmla="*/ 93757 w 244584"/>
                <a:gd name="connsiteY9" fmla="*/ 184701 h 190232"/>
                <a:gd name="connsiteX10" fmla="*/ 84518 w 244584"/>
                <a:gd name="connsiteY10" fmla="*/ 188234 h 1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584" h="190232">
                  <a:moveTo>
                    <a:pt x="84246" y="188506"/>
                  </a:moveTo>
                  <a:cubicBezTo>
                    <a:pt x="80713" y="188506"/>
                    <a:pt x="77180" y="187147"/>
                    <a:pt x="74734" y="184429"/>
                  </a:cubicBezTo>
                  <a:lnTo>
                    <a:pt x="24458" y="134154"/>
                  </a:lnTo>
                  <a:cubicBezTo>
                    <a:pt x="19023" y="128718"/>
                    <a:pt x="19023" y="120294"/>
                    <a:pt x="24458" y="114859"/>
                  </a:cubicBezTo>
                  <a:cubicBezTo>
                    <a:pt x="29894" y="109423"/>
                    <a:pt x="38318" y="109423"/>
                    <a:pt x="43753" y="114859"/>
                  </a:cubicBezTo>
                  <a:lnTo>
                    <a:pt x="84789" y="155895"/>
                  </a:lnTo>
                  <a:lnTo>
                    <a:pt x="225833" y="24091"/>
                  </a:lnTo>
                  <a:cubicBezTo>
                    <a:pt x="231268" y="18927"/>
                    <a:pt x="239965" y="19199"/>
                    <a:pt x="245128" y="24634"/>
                  </a:cubicBezTo>
                  <a:cubicBezTo>
                    <a:pt x="250291" y="30069"/>
                    <a:pt x="250020" y="38766"/>
                    <a:pt x="244585" y="43929"/>
                  </a:cubicBezTo>
                  <a:lnTo>
                    <a:pt x="93757" y="184701"/>
                  </a:lnTo>
                  <a:cubicBezTo>
                    <a:pt x="91040" y="187147"/>
                    <a:pt x="87779" y="188234"/>
                    <a:pt x="84518" y="1882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600" dirty="0">
                <a:latin typeface="Gilroy" panose="00000500000000000000" pitchFamily="50" charset="-52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83BBA1A9-0A15-4674-A1D0-0607DF912D1A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Номер слайда 5">
            <a:extLst>
              <a:ext uri="{FF2B5EF4-FFF2-40B4-BE49-F238E27FC236}">
                <a16:creationId xmlns:a16="http://schemas.microsoft.com/office/drawing/2014/main" id="{BB75A0BE-3035-422E-A90D-6D449AF406F7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15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6C3D5D2-B220-48C9-844E-08FEFE1E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852A932-D79B-491D-8DB6-CBCBC73BE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664" t="-1762" r="14788" b="15070"/>
          <a:stretch/>
        </p:blipFill>
        <p:spPr>
          <a:xfrm>
            <a:off x="8991600" y="2209800"/>
            <a:ext cx="3200400" cy="4648200"/>
          </a:xfrm>
          <a:prstGeom prst="rect">
            <a:avLst/>
          </a:prstGeom>
        </p:spPr>
      </p:pic>
      <p:sp>
        <p:nvSpPr>
          <p:cNvPr id="185" name="Скругленный прямоугольник 29">
            <a:extLst>
              <a:ext uri="{FF2B5EF4-FFF2-40B4-BE49-F238E27FC236}">
                <a16:creationId xmlns:a16="http://schemas.microsoft.com/office/drawing/2014/main" id="{636BCDCC-9C3C-4D39-AF86-C69D3C491F75}"/>
              </a:ext>
            </a:extLst>
          </p:cNvPr>
          <p:cNvSpPr/>
          <p:nvPr/>
        </p:nvSpPr>
        <p:spPr>
          <a:xfrm>
            <a:off x="8845884" y="1275731"/>
            <a:ext cx="2828672" cy="1260000"/>
          </a:xfrm>
          <a:prstGeom prst="roundRect">
            <a:avLst>
              <a:gd name="adj" fmla="val 21909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US" sz="1600" dirty="0">
                <a:latin typeface="Gilroy-Semibold" panose="00000700000000000000" pitchFamily="50" charset="-52"/>
              </a:rPr>
              <a:t>Cost Allocation Tasks</a:t>
            </a:r>
          </a:p>
        </p:txBody>
      </p:sp>
      <p:sp>
        <p:nvSpPr>
          <p:cNvPr id="91" name="Прямоугольник: скругленные углы 90">
            <a:extLst>
              <a:ext uri="{FF2B5EF4-FFF2-40B4-BE49-F238E27FC236}">
                <a16:creationId xmlns:a16="http://schemas.microsoft.com/office/drawing/2014/main" id="{A46C548D-59A3-4A13-BC99-DCD69D0B127A}"/>
              </a:ext>
            </a:extLst>
          </p:cNvPr>
          <p:cNvSpPr/>
          <p:nvPr/>
        </p:nvSpPr>
        <p:spPr>
          <a:xfrm>
            <a:off x="578034" y="5250874"/>
            <a:ext cx="7487938" cy="1290134"/>
          </a:xfrm>
          <a:prstGeom prst="roundRect">
            <a:avLst>
              <a:gd name="adj" fmla="val 19279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dash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6E1ED4-F5E0-44D0-A76D-B595A1551D00}"/>
              </a:ext>
            </a:extLst>
          </p:cNvPr>
          <p:cNvSpPr txBox="1"/>
          <p:nvPr/>
        </p:nvSpPr>
        <p:spPr>
          <a:xfrm rot="16200000">
            <a:off x="-322971" y="5703581"/>
            <a:ext cx="1396232" cy="3847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1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Primary Cost Calculation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0F6A1F-5A69-4CCE-B755-268AE1B7BD92}"/>
              </a:ext>
            </a:extLst>
          </p:cNvPr>
          <p:cNvSpPr txBox="1"/>
          <p:nvPr/>
        </p:nvSpPr>
        <p:spPr>
          <a:xfrm flipH="1">
            <a:off x="515931" y="474144"/>
            <a:ext cx="712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36000">
              <a:defRPr sz="36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Cost Allocation Concept</a:t>
            </a:r>
            <a:endParaRPr lang="ru-RU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6A9B4DCE-80DB-4390-8B8F-9D7C3090043B}"/>
              </a:ext>
            </a:extLst>
          </p:cNvPr>
          <p:cNvSpPr/>
          <p:nvPr/>
        </p:nvSpPr>
        <p:spPr>
          <a:xfrm>
            <a:off x="578034" y="2974027"/>
            <a:ext cx="7487938" cy="1597973"/>
          </a:xfrm>
          <a:prstGeom prst="roundRect">
            <a:avLst>
              <a:gd name="adj" fmla="val 19279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dash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8FB31A-A135-45F6-BFEF-5503BB02FC1B}"/>
              </a:ext>
            </a:extLst>
          </p:cNvPr>
          <p:cNvSpPr txBox="1"/>
          <p:nvPr/>
        </p:nvSpPr>
        <p:spPr>
          <a:xfrm rot="16200000">
            <a:off x="-517014" y="3580653"/>
            <a:ext cx="1674748" cy="3847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1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Advanced Cost Calculation</a:t>
            </a: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22093DFF-F141-40AD-9B2E-48C30007101F}"/>
              </a:ext>
            </a:extLst>
          </p:cNvPr>
          <p:cNvSpPr/>
          <p:nvPr/>
        </p:nvSpPr>
        <p:spPr>
          <a:xfrm>
            <a:off x="578034" y="1275733"/>
            <a:ext cx="7487938" cy="1470257"/>
          </a:xfrm>
          <a:prstGeom prst="roundRect">
            <a:avLst>
              <a:gd name="adj" fmla="val 19279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dash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200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F53365-AA5B-45CB-993C-C4608C1D0D6B}"/>
              </a:ext>
            </a:extLst>
          </p:cNvPr>
          <p:cNvSpPr txBox="1"/>
          <p:nvPr/>
        </p:nvSpPr>
        <p:spPr>
          <a:xfrm rot="16200000">
            <a:off x="-555019" y="1818501"/>
            <a:ext cx="1674748" cy="3847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1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Profitability analysis and reporting</a:t>
            </a:r>
          </a:p>
        </p:txBody>
      </p:sp>
      <p:sp>
        <p:nvSpPr>
          <p:cNvPr id="82" name="Прямоугольник: скругленные углы 81">
            <a:extLst>
              <a:ext uri="{FF2B5EF4-FFF2-40B4-BE49-F238E27FC236}">
                <a16:creationId xmlns:a16="http://schemas.microsoft.com/office/drawing/2014/main" id="{4A1A146F-05D4-4A93-889B-932D9FA55DD4}"/>
              </a:ext>
            </a:extLst>
          </p:cNvPr>
          <p:cNvSpPr/>
          <p:nvPr/>
        </p:nvSpPr>
        <p:spPr>
          <a:xfrm>
            <a:off x="5803651" y="5474409"/>
            <a:ext cx="2091600" cy="399646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Revenue</a:t>
            </a:r>
          </a:p>
        </p:txBody>
      </p:sp>
      <p:sp>
        <p:nvSpPr>
          <p:cNvPr id="83" name="Прямоугольник: скругленные углы 70">
            <a:extLst>
              <a:ext uri="{FF2B5EF4-FFF2-40B4-BE49-F238E27FC236}">
                <a16:creationId xmlns:a16="http://schemas.microsoft.com/office/drawing/2014/main" id="{BDEC205D-3150-4C1D-8E07-6268DE4396FA}"/>
              </a:ext>
            </a:extLst>
          </p:cNvPr>
          <p:cNvSpPr/>
          <p:nvPr/>
        </p:nvSpPr>
        <p:spPr>
          <a:xfrm>
            <a:off x="6105649" y="5065158"/>
            <a:ext cx="1487604" cy="304920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Учетные системы</a:t>
            </a:r>
          </a:p>
        </p:txBody>
      </p:sp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336D0B4D-A492-4390-B149-1CB2814BC1A8}"/>
              </a:ext>
            </a:extLst>
          </p:cNvPr>
          <p:cNvSpPr/>
          <p:nvPr/>
        </p:nvSpPr>
        <p:spPr>
          <a:xfrm>
            <a:off x="764833" y="3275494"/>
            <a:ext cx="2091561" cy="1123408"/>
          </a:xfrm>
          <a:prstGeom prst="roundRect">
            <a:avLst>
              <a:gd name="adj" fmla="val 14186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US" sz="1200" dirty="0">
                <a:latin typeface="Gilroy-Semibold" panose="00000700000000000000" pitchFamily="50" charset="-52"/>
              </a:rPr>
              <a:t>Agreed distribution and calculation rules for planning and modeling purposes</a:t>
            </a:r>
          </a:p>
        </p:txBody>
      </p:sp>
      <p:sp>
        <p:nvSpPr>
          <p:cNvPr id="85" name="Прямоугольник: скругленные углы 84">
            <a:extLst>
              <a:ext uri="{FF2B5EF4-FFF2-40B4-BE49-F238E27FC236}">
                <a16:creationId xmlns:a16="http://schemas.microsoft.com/office/drawing/2014/main" id="{AD9ABFD6-FC1C-4DAA-A6DC-8B08F6B3E1E6}"/>
              </a:ext>
            </a:extLst>
          </p:cNvPr>
          <p:cNvSpPr/>
          <p:nvPr/>
        </p:nvSpPr>
        <p:spPr>
          <a:xfrm>
            <a:off x="1801767" y="4894508"/>
            <a:ext cx="2508049" cy="636117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Additional information on indirect costs from various sources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24E4C9ED-2FE1-4B68-80A9-E621B16D40A0}"/>
              </a:ext>
            </a:extLst>
          </p:cNvPr>
          <p:cNvSpPr/>
          <p:nvPr/>
        </p:nvSpPr>
        <p:spPr>
          <a:xfrm>
            <a:off x="3284223" y="3275598"/>
            <a:ext cx="2091600" cy="1123200"/>
          </a:xfrm>
          <a:prstGeom prst="roundRect">
            <a:avLst>
              <a:gd name="adj" fmla="val 18708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US" sz="1200" dirty="0">
                <a:latin typeface="Gilroy-Semibold" panose="00000700000000000000" pitchFamily="50" charset="-52"/>
              </a:rPr>
              <a:t>Cost Allocation</a:t>
            </a:r>
          </a:p>
        </p:txBody>
      </p:sp>
      <p:sp>
        <p:nvSpPr>
          <p:cNvPr id="90" name="Прямоугольник: скругленные углы 89">
            <a:extLst>
              <a:ext uri="{FF2B5EF4-FFF2-40B4-BE49-F238E27FC236}">
                <a16:creationId xmlns:a16="http://schemas.microsoft.com/office/drawing/2014/main" id="{D605DB64-A93B-48FB-8B4D-95EC13737897}"/>
              </a:ext>
            </a:extLst>
          </p:cNvPr>
          <p:cNvSpPr/>
          <p:nvPr/>
        </p:nvSpPr>
        <p:spPr>
          <a:xfrm>
            <a:off x="5803651" y="3275598"/>
            <a:ext cx="2091600" cy="1123200"/>
          </a:xfrm>
          <a:prstGeom prst="roundRect">
            <a:avLst>
              <a:gd name="adj" fmla="val 18708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en-US" sz="1200" dirty="0">
                <a:latin typeface="Gilroy-Semibold" panose="00000700000000000000" pitchFamily="50" charset="-52"/>
              </a:rPr>
              <a:t>Costs after allocation</a:t>
            </a:r>
          </a:p>
        </p:txBody>
      </p:sp>
      <p:sp>
        <p:nvSpPr>
          <p:cNvPr id="92" name="Прямоугольник: скругленные углы 91">
            <a:extLst>
              <a:ext uri="{FF2B5EF4-FFF2-40B4-BE49-F238E27FC236}">
                <a16:creationId xmlns:a16="http://schemas.microsoft.com/office/drawing/2014/main" id="{76ED9AC4-0F8C-433C-A3D3-6F7F3D8EFA09}"/>
              </a:ext>
            </a:extLst>
          </p:cNvPr>
          <p:cNvSpPr/>
          <p:nvPr/>
        </p:nvSpPr>
        <p:spPr>
          <a:xfrm>
            <a:off x="5803651" y="5964703"/>
            <a:ext cx="2091600" cy="411173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Production Cost</a:t>
            </a:r>
          </a:p>
        </p:txBody>
      </p:sp>
      <p:sp>
        <p:nvSpPr>
          <p:cNvPr id="97" name="Прямоугольник: скругленные углы 96">
            <a:extLst>
              <a:ext uri="{FF2B5EF4-FFF2-40B4-BE49-F238E27FC236}">
                <a16:creationId xmlns:a16="http://schemas.microsoft.com/office/drawing/2014/main" id="{BFD83D16-1FAA-4054-AB82-980C2087D095}"/>
              </a:ext>
            </a:extLst>
          </p:cNvPr>
          <p:cNvSpPr/>
          <p:nvPr/>
        </p:nvSpPr>
        <p:spPr>
          <a:xfrm>
            <a:off x="2618125" y="1564436"/>
            <a:ext cx="1569600" cy="1023825"/>
          </a:xfrm>
          <a:prstGeom prst="roundRect">
            <a:avLst>
              <a:gd name="adj" fmla="val 18708"/>
            </a:avLst>
          </a:prstGeom>
          <a:solidFill>
            <a:srgbClr val="EFF3F7"/>
          </a:solidFill>
          <a:ln w="12700" cap="flat">
            <a:solidFill>
              <a:srgbClr val="E2E2E2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Analytical reporting</a:t>
            </a:r>
          </a:p>
        </p:txBody>
      </p:sp>
      <p:sp>
        <p:nvSpPr>
          <p:cNvPr id="117" name="Прямоугольник: скругленные углы 70">
            <a:extLst>
              <a:ext uri="{FF2B5EF4-FFF2-40B4-BE49-F238E27FC236}">
                <a16:creationId xmlns:a16="http://schemas.microsoft.com/office/drawing/2014/main" id="{EC88937C-8340-4841-852A-F5D1D90673C9}"/>
              </a:ext>
            </a:extLst>
          </p:cNvPr>
          <p:cNvSpPr/>
          <p:nvPr/>
        </p:nvSpPr>
        <p:spPr>
          <a:xfrm>
            <a:off x="2808538" y="1421048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118" name="Прямоугольник: скругленные углы 70">
            <a:extLst>
              <a:ext uri="{FF2B5EF4-FFF2-40B4-BE49-F238E27FC236}">
                <a16:creationId xmlns:a16="http://schemas.microsoft.com/office/drawing/2014/main" id="{A58549D8-AF87-4205-842D-F9BC2C39EA8E}"/>
              </a:ext>
            </a:extLst>
          </p:cNvPr>
          <p:cNvSpPr/>
          <p:nvPr/>
        </p:nvSpPr>
        <p:spPr>
          <a:xfrm>
            <a:off x="3735636" y="3110484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119" name="Прямоугольник: скругленные углы 70">
            <a:extLst>
              <a:ext uri="{FF2B5EF4-FFF2-40B4-BE49-F238E27FC236}">
                <a16:creationId xmlns:a16="http://schemas.microsoft.com/office/drawing/2014/main" id="{5701A955-F981-4292-A514-8588F95D1079}"/>
              </a:ext>
            </a:extLst>
          </p:cNvPr>
          <p:cNvSpPr/>
          <p:nvPr/>
        </p:nvSpPr>
        <p:spPr>
          <a:xfrm>
            <a:off x="1216226" y="3134311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124" name="Прямоугольник: скругленные углы 123">
            <a:extLst>
              <a:ext uri="{FF2B5EF4-FFF2-40B4-BE49-F238E27FC236}">
                <a16:creationId xmlns:a16="http://schemas.microsoft.com/office/drawing/2014/main" id="{22A7F7E9-83EB-4CCB-AAC4-86DD3D544ADD}"/>
              </a:ext>
            </a:extLst>
          </p:cNvPr>
          <p:cNvSpPr/>
          <p:nvPr/>
        </p:nvSpPr>
        <p:spPr>
          <a:xfrm>
            <a:off x="764833" y="1565861"/>
            <a:ext cx="1569129" cy="1022400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Scenario analysis </a:t>
            </a:r>
            <a:r>
              <a:rPr lang="ru-RU" sz="1200" dirty="0">
                <a:solidFill>
                  <a:schemeClr val="tx1"/>
                </a:solidFill>
                <a:latin typeface="Gilroy" panose="00000500000000000000" pitchFamily="50" charset="-52"/>
              </a:rPr>
              <a:t>«</a:t>
            </a: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What-if</a:t>
            </a:r>
            <a:r>
              <a:rPr lang="ru-RU" sz="1200" dirty="0">
                <a:solidFill>
                  <a:schemeClr val="tx1"/>
                </a:solidFill>
                <a:latin typeface="Gilroy" panose="00000500000000000000" pitchFamily="50" charset="-52"/>
              </a:rPr>
              <a:t>»</a:t>
            </a:r>
            <a:endParaRPr lang="en-US" sz="1200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134" name="Прямоугольник: скругленные углы 133">
            <a:extLst>
              <a:ext uri="{FF2B5EF4-FFF2-40B4-BE49-F238E27FC236}">
                <a16:creationId xmlns:a16="http://schemas.microsoft.com/office/drawing/2014/main" id="{8D7DABF1-FB36-4FA0-A09F-72D34D5B67F1}"/>
              </a:ext>
            </a:extLst>
          </p:cNvPr>
          <p:cNvSpPr/>
          <p:nvPr/>
        </p:nvSpPr>
        <p:spPr>
          <a:xfrm>
            <a:off x="4471888" y="1580307"/>
            <a:ext cx="1569600" cy="1023825"/>
          </a:xfrm>
          <a:prstGeom prst="roundRect">
            <a:avLst>
              <a:gd name="adj" fmla="val 18708"/>
            </a:avLst>
          </a:prstGeom>
          <a:solidFill>
            <a:srgbClr val="EFF3F7"/>
          </a:solidFill>
          <a:ln w="12700" cap="flat">
            <a:solidFill>
              <a:srgbClr val="E2E2E2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Budgeting</a:t>
            </a:r>
          </a:p>
        </p:txBody>
      </p:sp>
      <p:sp>
        <p:nvSpPr>
          <p:cNvPr id="135" name="Прямоугольник: скругленные углы 70">
            <a:extLst>
              <a:ext uri="{FF2B5EF4-FFF2-40B4-BE49-F238E27FC236}">
                <a16:creationId xmlns:a16="http://schemas.microsoft.com/office/drawing/2014/main" id="{9E8AC04F-BC3C-43E5-B318-6C78220F01DE}"/>
              </a:ext>
            </a:extLst>
          </p:cNvPr>
          <p:cNvSpPr/>
          <p:nvPr/>
        </p:nvSpPr>
        <p:spPr>
          <a:xfrm>
            <a:off x="4662301" y="1436919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136" name="Прямоугольник: скругленные углы 135">
            <a:extLst>
              <a:ext uri="{FF2B5EF4-FFF2-40B4-BE49-F238E27FC236}">
                <a16:creationId xmlns:a16="http://schemas.microsoft.com/office/drawing/2014/main" id="{41A0A9FD-04CD-4431-A849-40B63E40CBCE}"/>
              </a:ext>
            </a:extLst>
          </p:cNvPr>
          <p:cNvSpPr/>
          <p:nvPr/>
        </p:nvSpPr>
        <p:spPr>
          <a:xfrm>
            <a:off x="6325651" y="1564436"/>
            <a:ext cx="1569600" cy="1023825"/>
          </a:xfrm>
          <a:prstGeom prst="roundRect">
            <a:avLst>
              <a:gd name="adj" fmla="val 18708"/>
            </a:avLst>
          </a:prstGeom>
          <a:solidFill>
            <a:srgbClr val="EFF3F7"/>
          </a:solidFill>
          <a:ln w="12700" cap="flat">
            <a:solidFill>
              <a:srgbClr val="E2E2E2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Strategic planning</a:t>
            </a:r>
          </a:p>
        </p:txBody>
      </p:sp>
      <p:sp>
        <p:nvSpPr>
          <p:cNvPr id="137" name="Прямоугольник: скругленные углы 70">
            <a:extLst>
              <a:ext uri="{FF2B5EF4-FFF2-40B4-BE49-F238E27FC236}">
                <a16:creationId xmlns:a16="http://schemas.microsoft.com/office/drawing/2014/main" id="{1380F4F9-ED85-4333-88A5-7E0327225203}"/>
              </a:ext>
            </a:extLst>
          </p:cNvPr>
          <p:cNvSpPr/>
          <p:nvPr/>
        </p:nvSpPr>
        <p:spPr>
          <a:xfrm>
            <a:off x="6516064" y="1421048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cxnSp>
        <p:nvCxnSpPr>
          <p:cNvPr id="143" name="Соединитель: уступ 142">
            <a:extLst>
              <a:ext uri="{FF2B5EF4-FFF2-40B4-BE49-F238E27FC236}">
                <a16:creationId xmlns:a16="http://schemas.microsoft.com/office/drawing/2014/main" id="{795CFA58-94A5-45A5-9783-4C6BA5755998}"/>
              </a:ext>
            </a:extLst>
          </p:cNvPr>
          <p:cNvCxnSpPr>
            <a:cxnSpLocks/>
            <a:stCxn id="80" idx="2"/>
            <a:endCxn id="92" idx="2"/>
          </p:cNvCxnSpPr>
          <p:nvPr/>
        </p:nvCxnSpPr>
        <p:spPr>
          <a:xfrm rot="16200000" flipH="1">
            <a:off x="4253731" y="3780155"/>
            <a:ext cx="152623" cy="5038818"/>
          </a:xfrm>
          <a:prstGeom prst="bentConnector3">
            <a:avLst>
              <a:gd name="adj1" fmla="val 31045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Соединитель: уступ 154">
            <a:extLst>
              <a:ext uri="{FF2B5EF4-FFF2-40B4-BE49-F238E27FC236}">
                <a16:creationId xmlns:a16="http://schemas.microsoft.com/office/drawing/2014/main" id="{2E807745-A45D-4825-96B2-C9CA4ECA1143}"/>
              </a:ext>
            </a:extLst>
          </p:cNvPr>
          <p:cNvCxnSpPr>
            <a:cxnSpLocks/>
            <a:stCxn id="91" idx="3"/>
            <a:endCxn id="66" idx="3"/>
          </p:cNvCxnSpPr>
          <p:nvPr/>
        </p:nvCxnSpPr>
        <p:spPr>
          <a:xfrm flipV="1">
            <a:off x="8065972" y="2010862"/>
            <a:ext cx="12700" cy="3885079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Прямоугольник: скругленные углы 70">
            <a:extLst>
              <a:ext uri="{FF2B5EF4-FFF2-40B4-BE49-F238E27FC236}">
                <a16:creationId xmlns:a16="http://schemas.microsoft.com/office/drawing/2014/main" id="{342A962E-5968-43A9-A790-7ADC08647F15}"/>
              </a:ext>
            </a:extLst>
          </p:cNvPr>
          <p:cNvSpPr/>
          <p:nvPr/>
        </p:nvSpPr>
        <p:spPr>
          <a:xfrm>
            <a:off x="8845884" y="1881484"/>
            <a:ext cx="2828671" cy="3106151"/>
          </a:xfrm>
          <a:prstGeom prst="roundRect">
            <a:avLst>
              <a:gd name="adj" fmla="val 811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roy" panose="020B0604020202020204" charset="-52"/>
              </a:rPr>
              <a:t>Profit optimization of the company</a:t>
            </a:r>
          </a:p>
          <a:p>
            <a:endParaRPr lang="ru-RU" sz="1400" dirty="0">
              <a:solidFill>
                <a:schemeClr val="tx1"/>
              </a:solidFill>
              <a:latin typeface="Gilroy" panose="020B0604020202020204" charset="-52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roy" panose="020B0604020202020204" charset="-52"/>
              </a:rPr>
              <a:t>Justification of business development priorities</a:t>
            </a:r>
            <a:r>
              <a:rPr lang="ru-RU" sz="1400" dirty="0">
                <a:solidFill>
                  <a:schemeClr val="tx1"/>
                </a:solidFill>
                <a:latin typeface="Gilroy" panose="020B0604020202020204" charset="-52"/>
              </a:rPr>
              <a:t> </a:t>
            </a:r>
            <a:endParaRPr lang="en-US" sz="1400" dirty="0">
              <a:solidFill>
                <a:schemeClr val="tx1"/>
              </a:solidFill>
              <a:latin typeface="Gilroy" panose="020B0604020202020204" charset="-52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Gilroy" panose="020B0604020202020204" charset="-52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roy" panose="020B0604020202020204" charset="-52"/>
              </a:rPr>
              <a:t>Identification of break-even point</a:t>
            </a:r>
            <a:r>
              <a:rPr lang="ru-RU" sz="1400" dirty="0">
                <a:solidFill>
                  <a:schemeClr val="tx1"/>
                </a:solidFill>
                <a:latin typeface="Gilroy" panose="020B0604020202020204" charset="-52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Gilroy" panose="020B0604020202020204" charset="-52"/>
              </a:rPr>
              <a:t>(BEP)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Gilroy" panose="020B0604020202020204" charset="-52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roy" panose="020B0604020202020204" charset="-52"/>
              </a:rPr>
              <a:t>Support for financial and business planning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773D126-F592-49F9-8802-3BED8E5CE978}"/>
              </a:ext>
            </a:extLst>
          </p:cNvPr>
          <p:cNvCxnSpPr>
            <a:cxnSpLocks/>
          </p:cNvCxnSpPr>
          <p:nvPr/>
        </p:nvCxnSpPr>
        <p:spPr>
          <a:xfrm>
            <a:off x="3408680" y="2847176"/>
            <a:ext cx="37017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4A26C71-4193-416B-8AE5-2C2FC5CB518B}"/>
              </a:ext>
            </a:extLst>
          </p:cNvPr>
          <p:cNvCxnSpPr>
            <a:cxnSpLocks/>
          </p:cNvCxnSpPr>
          <p:nvPr/>
        </p:nvCxnSpPr>
        <p:spPr>
          <a:xfrm flipV="1">
            <a:off x="3402925" y="2592927"/>
            <a:ext cx="0" cy="2539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644054F6-659E-45AF-9EE6-C4AE54E0C3B4}"/>
              </a:ext>
            </a:extLst>
          </p:cNvPr>
          <p:cNvCxnSpPr>
            <a:cxnSpLocks/>
          </p:cNvCxnSpPr>
          <p:nvPr/>
        </p:nvCxnSpPr>
        <p:spPr>
          <a:xfrm flipV="1">
            <a:off x="5256688" y="2592927"/>
            <a:ext cx="0" cy="2539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B5D782C-BBA8-4329-BE4A-A7B7C786BF94}"/>
              </a:ext>
            </a:extLst>
          </p:cNvPr>
          <p:cNvCxnSpPr>
            <a:cxnSpLocks/>
          </p:cNvCxnSpPr>
          <p:nvPr/>
        </p:nvCxnSpPr>
        <p:spPr>
          <a:xfrm>
            <a:off x="6849451" y="4400057"/>
            <a:ext cx="0" cy="6585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6058CC1-58FC-4E90-8BAD-0388D2357D58}"/>
              </a:ext>
            </a:extLst>
          </p:cNvPr>
          <p:cNvCxnSpPr>
            <a:cxnSpLocks/>
          </p:cNvCxnSpPr>
          <p:nvPr/>
        </p:nvCxnSpPr>
        <p:spPr>
          <a:xfrm flipV="1">
            <a:off x="7110451" y="2686817"/>
            <a:ext cx="0" cy="45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: скругленные углы 70">
            <a:extLst>
              <a:ext uri="{FF2B5EF4-FFF2-40B4-BE49-F238E27FC236}">
                <a16:creationId xmlns:a16="http://schemas.microsoft.com/office/drawing/2014/main" id="{E2D17951-2FE3-4F71-A8AD-2B5E224AC141}"/>
              </a:ext>
            </a:extLst>
          </p:cNvPr>
          <p:cNvSpPr/>
          <p:nvPr/>
        </p:nvSpPr>
        <p:spPr>
          <a:xfrm>
            <a:off x="6255064" y="3132695"/>
            <a:ext cx="1188774" cy="280668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12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D1761202-4EBB-4F50-8465-ABAD33A6A444}"/>
              </a:ext>
            </a:extLst>
          </p:cNvPr>
          <p:cNvCxnSpPr>
            <a:cxnSpLocks/>
          </p:cNvCxnSpPr>
          <p:nvPr/>
        </p:nvCxnSpPr>
        <p:spPr>
          <a:xfrm flipV="1">
            <a:off x="4330023" y="4394512"/>
            <a:ext cx="0" cy="291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95659D1C-6EDE-46EA-B6FA-39C7A84907B5}"/>
              </a:ext>
            </a:extLst>
          </p:cNvPr>
          <p:cNvCxnSpPr>
            <a:cxnSpLocks/>
          </p:cNvCxnSpPr>
          <p:nvPr/>
        </p:nvCxnSpPr>
        <p:spPr>
          <a:xfrm>
            <a:off x="1158597" y="4696156"/>
            <a:ext cx="38934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046D030C-FA77-44D7-AECF-B206521D6282}"/>
              </a:ext>
            </a:extLst>
          </p:cNvPr>
          <p:cNvCxnSpPr>
            <a:cxnSpLocks/>
          </p:cNvCxnSpPr>
          <p:nvPr/>
        </p:nvCxnSpPr>
        <p:spPr>
          <a:xfrm flipV="1">
            <a:off x="1158597" y="4686300"/>
            <a:ext cx="0" cy="10642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7F44134B-9B3B-4BC6-91CD-A0ACB4B057F3}"/>
              </a:ext>
            </a:extLst>
          </p:cNvPr>
          <p:cNvCxnSpPr>
            <a:cxnSpLocks/>
          </p:cNvCxnSpPr>
          <p:nvPr/>
        </p:nvCxnSpPr>
        <p:spPr>
          <a:xfrm flipV="1">
            <a:off x="3055791" y="4695353"/>
            <a:ext cx="0" cy="2082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F5938799-CE39-47C6-A336-5709369730D1}"/>
              </a:ext>
            </a:extLst>
          </p:cNvPr>
          <p:cNvCxnSpPr>
            <a:cxnSpLocks/>
          </p:cNvCxnSpPr>
          <p:nvPr/>
        </p:nvCxnSpPr>
        <p:spPr>
          <a:xfrm flipV="1">
            <a:off x="5052060" y="4686300"/>
            <a:ext cx="0" cy="10642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: скругленные углы 79">
            <a:extLst>
              <a:ext uri="{FF2B5EF4-FFF2-40B4-BE49-F238E27FC236}">
                <a16:creationId xmlns:a16="http://schemas.microsoft.com/office/drawing/2014/main" id="{977F0793-8987-4DE5-A75A-A7E90D9B9EF9}"/>
              </a:ext>
            </a:extLst>
          </p:cNvPr>
          <p:cNvSpPr/>
          <p:nvPr/>
        </p:nvSpPr>
        <p:spPr>
          <a:xfrm>
            <a:off x="764833" y="5710829"/>
            <a:ext cx="2091600" cy="512424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Indirect costs</a:t>
            </a:r>
          </a:p>
        </p:txBody>
      </p:sp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3190419C-1388-47B5-ABD6-1A1DE25C6C50}"/>
              </a:ext>
            </a:extLst>
          </p:cNvPr>
          <p:cNvSpPr/>
          <p:nvPr/>
        </p:nvSpPr>
        <p:spPr>
          <a:xfrm>
            <a:off x="3284223" y="5728941"/>
            <a:ext cx="2091600" cy="512424"/>
          </a:xfrm>
          <a:prstGeom prst="roundRect">
            <a:avLst>
              <a:gd name="adj" fmla="val 1870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Direct costs</a:t>
            </a: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FD14EE0-A369-49E5-9245-76DDB0A489BA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Номер слайда 5">
            <a:extLst>
              <a:ext uri="{FF2B5EF4-FFF2-40B4-BE49-F238E27FC236}">
                <a16:creationId xmlns:a16="http://schemas.microsoft.com/office/drawing/2014/main" id="{4371F61A-59CB-46B2-ABC5-4F6106D7F393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16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FA958AE-A8D9-4D1E-B914-E5BA70F2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B0C02EB-A2CA-4741-B82F-F8F3D57B3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664" t="-1762" r="14788" b="15070"/>
          <a:stretch/>
        </p:blipFill>
        <p:spPr>
          <a:xfrm>
            <a:off x="8991600" y="2209800"/>
            <a:ext cx="3200400" cy="4648200"/>
          </a:xfrm>
          <a:prstGeom prst="rect">
            <a:avLst/>
          </a:prstGeom>
        </p:spPr>
      </p:pic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535159A5-84B5-1BE4-5FBB-EFE0684E9E58}"/>
              </a:ext>
            </a:extLst>
          </p:cNvPr>
          <p:cNvSpPr txBox="1">
            <a:spLocks/>
          </p:cNvSpPr>
          <p:nvPr/>
        </p:nvSpPr>
        <p:spPr>
          <a:xfrm>
            <a:off x="11235447" y="6417846"/>
            <a:ext cx="41466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6ACDA2-57ED-4823-BF56-D9AB06E77065}" type="slidenum">
              <a:rPr lang="ru-RU" sz="1050" smtClean="0">
                <a:solidFill>
                  <a:schemeClr val="tx1"/>
                </a:solidFill>
                <a:latin typeface="Gilroy" panose="00000500000000000000" pitchFamily="2" charset="-52"/>
                <a:ea typeface="Verdana" panose="020B0604030504040204" pitchFamily="34" charset="0"/>
              </a:rPr>
              <a:pPr/>
              <a:t>17</a:t>
            </a:fld>
            <a:endParaRPr lang="ru-RU" sz="1050" dirty="0">
              <a:solidFill>
                <a:schemeClr val="tx1"/>
              </a:solidFill>
              <a:latin typeface="Gilroy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71D705-F306-4522-B2D0-3BCE9660B03C}"/>
              </a:ext>
            </a:extLst>
          </p:cNvPr>
          <p:cNvSpPr txBox="1"/>
          <p:nvPr/>
        </p:nvSpPr>
        <p:spPr>
          <a:xfrm flipH="1">
            <a:off x="515936" y="486845"/>
            <a:ext cx="8932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defRPr sz="3200" b="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EPM-CA</a:t>
            </a:r>
            <a:r>
              <a:rPr lang="ru-RU" dirty="0"/>
              <a:t> </a:t>
            </a:r>
            <a:r>
              <a:rPr lang="en-US" dirty="0"/>
              <a:t>in production cost formation</a:t>
            </a:r>
            <a:br>
              <a:rPr lang="en-US" dirty="0"/>
            </a:br>
            <a:r>
              <a:rPr lang="en-US" dirty="0"/>
              <a:t>processes</a:t>
            </a:r>
          </a:p>
          <a:p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5E78EC6-B4C7-420E-AD21-28AEDB81BC39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AA575D50-7CBA-4D70-9C3A-1B55808803D3}"/>
              </a:ext>
            </a:extLst>
          </p:cNvPr>
          <p:cNvSpPr/>
          <p:nvPr/>
        </p:nvSpPr>
        <p:spPr>
          <a:xfrm rot="2700000">
            <a:off x="-927194" y="1195272"/>
            <a:ext cx="5764326" cy="5764327"/>
          </a:xfrm>
          <a:custGeom>
            <a:avLst/>
            <a:gdLst>
              <a:gd name="connsiteX0" fmla="*/ 39847 w 5235186"/>
              <a:gd name="connsiteY0" fmla="*/ 2085168 h 5235187"/>
              <a:gd name="connsiteX1" fmla="*/ 2085168 w 5235186"/>
              <a:gd name="connsiteY1" fmla="*/ 39847 h 5235187"/>
              <a:gd name="connsiteX2" fmla="*/ 2277567 w 5235186"/>
              <a:gd name="connsiteY2" fmla="*/ 39847 h 5235187"/>
              <a:gd name="connsiteX3" fmla="*/ 3244882 w 5235186"/>
              <a:gd name="connsiteY3" fmla="*/ 1007162 h 5235187"/>
              <a:gd name="connsiteX4" fmla="*/ 4006966 w 5235186"/>
              <a:gd name="connsiteY4" fmla="*/ 1007162 h 5235187"/>
              <a:gd name="connsiteX5" fmla="*/ 4228024 w 5235186"/>
              <a:gd name="connsiteY5" fmla="*/ 1228220 h 5235187"/>
              <a:gd name="connsiteX6" fmla="*/ 4228024 w 5235186"/>
              <a:gd name="connsiteY6" fmla="*/ 1990304 h 5235187"/>
              <a:gd name="connsiteX7" fmla="*/ 5195340 w 5235186"/>
              <a:gd name="connsiteY7" fmla="*/ 2957619 h 5235187"/>
              <a:gd name="connsiteX8" fmla="*/ 5195340 w 5235186"/>
              <a:gd name="connsiteY8" fmla="*/ 3150019 h 5235187"/>
              <a:gd name="connsiteX9" fmla="*/ 3150018 w 5235186"/>
              <a:gd name="connsiteY9" fmla="*/ 5195340 h 5235187"/>
              <a:gd name="connsiteX10" fmla="*/ 2957619 w 5235186"/>
              <a:gd name="connsiteY10" fmla="*/ 5195340 h 5235187"/>
              <a:gd name="connsiteX11" fmla="*/ 39847 w 5235186"/>
              <a:gd name="connsiteY11" fmla="*/ 2277568 h 5235187"/>
              <a:gd name="connsiteX12" fmla="*/ 39847 w 5235186"/>
              <a:gd name="connsiteY12" fmla="*/ 2085168 h 523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35186" h="5235187">
                <a:moveTo>
                  <a:pt x="39847" y="2085168"/>
                </a:moveTo>
                <a:lnTo>
                  <a:pt x="2085168" y="39847"/>
                </a:lnTo>
                <a:cubicBezTo>
                  <a:pt x="2138298" y="-13283"/>
                  <a:pt x="2224437" y="-13283"/>
                  <a:pt x="2277567" y="39847"/>
                </a:cubicBezTo>
                <a:lnTo>
                  <a:pt x="3244882" y="1007162"/>
                </a:lnTo>
                <a:lnTo>
                  <a:pt x="4006966" y="1007162"/>
                </a:lnTo>
                <a:cubicBezTo>
                  <a:pt x="4129053" y="1007162"/>
                  <a:pt x="4228024" y="1106133"/>
                  <a:pt x="4228024" y="1228220"/>
                </a:cubicBezTo>
                <a:lnTo>
                  <a:pt x="4228024" y="1990304"/>
                </a:lnTo>
                <a:lnTo>
                  <a:pt x="5195340" y="2957619"/>
                </a:lnTo>
                <a:cubicBezTo>
                  <a:pt x="5248469" y="3010749"/>
                  <a:pt x="5248469" y="3096889"/>
                  <a:pt x="5195340" y="3150019"/>
                </a:cubicBezTo>
                <a:lnTo>
                  <a:pt x="3150018" y="5195340"/>
                </a:lnTo>
                <a:cubicBezTo>
                  <a:pt x="3096888" y="5248470"/>
                  <a:pt x="3010749" y="5248470"/>
                  <a:pt x="2957619" y="5195340"/>
                </a:cubicBezTo>
                <a:lnTo>
                  <a:pt x="39847" y="2277568"/>
                </a:lnTo>
                <a:cubicBezTo>
                  <a:pt x="-13283" y="2224438"/>
                  <a:pt x="-13283" y="2138298"/>
                  <a:pt x="39847" y="2085168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Gilroy" panose="00000500000000000000" pitchFamily="50" charset="-52"/>
            </a:endParaRPr>
          </a:p>
        </p:txBody>
      </p:sp>
      <p:sp>
        <p:nvSpPr>
          <p:cNvPr id="69" name="Полилиния: фигура 68">
            <a:extLst>
              <a:ext uri="{FF2B5EF4-FFF2-40B4-BE49-F238E27FC236}">
                <a16:creationId xmlns:a16="http://schemas.microsoft.com/office/drawing/2014/main" id="{0D695E5C-4421-433B-B4F1-B3B6769D747D}"/>
              </a:ext>
            </a:extLst>
          </p:cNvPr>
          <p:cNvSpPr/>
          <p:nvPr/>
        </p:nvSpPr>
        <p:spPr>
          <a:xfrm rot="2700000">
            <a:off x="6843930" y="1195269"/>
            <a:ext cx="5764326" cy="5764327"/>
          </a:xfrm>
          <a:custGeom>
            <a:avLst/>
            <a:gdLst>
              <a:gd name="connsiteX0" fmla="*/ 39847 w 5235186"/>
              <a:gd name="connsiteY0" fmla="*/ 2085168 h 5235187"/>
              <a:gd name="connsiteX1" fmla="*/ 2085168 w 5235186"/>
              <a:gd name="connsiteY1" fmla="*/ 39847 h 5235187"/>
              <a:gd name="connsiteX2" fmla="*/ 2277567 w 5235186"/>
              <a:gd name="connsiteY2" fmla="*/ 39847 h 5235187"/>
              <a:gd name="connsiteX3" fmla="*/ 3244882 w 5235186"/>
              <a:gd name="connsiteY3" fmla="*/ 1007162 h 5235187"/>
              <a:gd name="connsiteX4" fmla="*/ 4006966 w 5235186"/>
              <a:gd name="connsiteY4" fmla="*/ 1007162 h 5235187"/>
              <a:gd name="connsiteX5" fmla="*/ 4228024 w 5235186"/>
              <a:gd name="connsiteY5" fmla="*/ 1228220 h 5235187"/>
              <a:gd name="connsiteX6" fmla="*/ 4228024 w 5235186"/>
              <a:gd name="connsiteY6" fmla="*/ 1990304 h 5235187"/>
              <a:gd name="connsiteX7" fmla="*/ 5195340 w 5235186"/>
              <a:gd name="connsiteY7" fmla="*/ 2957619 h 5235187"/>
              <a:gd name="connsiteX8" fmla="*/ 5195340 w 5235186"/>
              <a:gd name="connsiteY8" fmla="*/ 3150019 h 5235187"/>
              <a:gd name="connsiteX9" fmla="*/ 3150018 w 5235186"/>
              <a:gd name="connsiteY9" fmla="*/ 5195340 h 5235187"/>
              <a:gd name="connsiteX10" fmla="*/ 2957619 w 5235186"/>
              <a:gd name="connsiteY10" fmla="*/ 5195340 h 5235187"/>
              <a:gd name="connsiteX11" fmla="*/ 2575548 w 5235186"/>
              <a:gd name="connsiteY11" fmla="*/ 4813269 h 5235187"/>
              <a:gd name="connsiteX12" fmla="*/ 2575548 w 5235186"/>
              <a:gd name="connsiteY12" fmla="*/ 4371415 h 5235187"/>
              <a:gd name="connsiteX13" fmla="*/ 2354491 w 5235186"/>
              <a:gd name="connsiteY13" fmla="*/ 4150357 h 5235187"/>
              <a:gd name="connsiteX14" fmla="*/ 1912637 w 5235186"/>
              <a:gd name="connsiteY14" fmla="*/ 4150357 h 5235187"/>
              <a:gd name="connsiteX15" fmla="*/ 1120746 w 5235186"/>
              <a:gd name="connsiteY15" fmla="*/ 3358467 h 5235187"/>
              <a:gd name="connsiteX16" fmla="*/ 1120746 w 5235186"/>
              <a:gd name="connsiteY16" fmla="*/ 2916613 h 5235187"/>
              <a:gd name="connsiteX17" fmla="*/ 899688 w 5235186"/>
              <a:gd name="connsiteY17" fmla="*/ 2695555 h 5235187"/>
              <a:gd name="connsiteX18" fmla="*/ 457835 w 5235186"/>
              <a:gd name="connsiteY18" fmla="*/ 2695555 h 5235187"/>
              <a:gd name="connsiteX19" fmla="*/ 39847 w 5235186"/>
              <a:gd name="connsiteY19" fmla="*/ 2277568 h 5235187"/>
              <a:gd name="connsiteX20" fmla="*/ 39847 w 5235186"/>
              <a:gd name="connsiteY20" fmla="*/ 2085168 h 523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35186" h="5235187">
                <a:moveTo>
                  <a:pt x="39847" y="2085168"/>
                </a:moveTo>
                <a:lnTo>
                  <a:pt x="2085168" y="39847"/>
                </a:lnTo>
                <a:cubicBezTo>
                  <a:pt x="2138298" y="-13283"/>
                  <a:pt x="2224437" y="-13283"/>
                  <a:pt x="2277567" y="39847"/>
                </a:cubicBezTo>
                <a:lnTo>
                  <a:pt x="3244882" y="1007162"/>
                </a:lnTo>
                <a:lnTo>
                  <a:pt x="4006966" y="1007162"/>
                </a:lnTo>
                <a:cubicBezTo>
                  <a:pt x="4129053" y="1007162"/>
                  <a:pt x="4228024" y="1106133"/>
                  <a:pt x="4228024" y="1228220"/>
                </a:cubicBezTo>
                <a:lnTo>
                  <a:pt x="4228024" y="1990304"/>
                </a:lnTo>
                <a:lnTo>
                  <a:pt x="5195340" y="2957619"/>
                </a:lnTo>
                <a:cubicBezTo>
                  <a:pt x="5248469" y="3010749"/>
                  <a:pt x="5248469" y="3096889"/>
                  <a:pt x="5195340" y="3150019"/>
                </a:cubicBezTo>
                <a:lnTo>
                  <a:pt x="3150018" y="5195340"/>
                </a:lnTo>
                <a:cubicBezTo>
                  <a:pt x="3096888" y="5248470"/>
                  <a:pt x="3010749" y="5248470"/>
                  <a:pt x="2957619" y="5195340"/>
                </a:cubicBezTo>
                <a:lnTo>
                  <a:pt x="2575548" y="4813269"/>
                </a:lnTo>
                <a:lnTo>
                  <a:pt x="2575548" y="4371415"/>
                </a:lnTo>
                <a:cubicBezTo>
                  <a:pt x="2575548" y="4249328"/>
                  <a:pt x="2476577" y="4150357"/>
                  <a:pt x="2354491" y="4150357"/>
                </a:cubicBezTo>
                <a:lnTo>
                  <a:pt x="1912637" y="4150357"/>
                </a:lnTo>
                <a:lnTo>
                  <a:pt x="1120746" y="3358467"/>
                </a:lnTo>
                <a:lnTo>
                  <a:pt x="1120746" y="2916613"/>
                </a:lnTo>
                <a:cubicBezTo>
                  <a:pt x="1120746" y="2794526"/>
                  <a:pt x="1021775" y="2695555"/>
                  <a:pt x="899688" y="2695555"/>
                </a:cubicBezTo>
                <a:lnTo>
                  <a:pt x="457835" y="2695555"/>
                </a:lnTo>
                <a:lnTo>
                  <a:pt x="39847" y="2277568"/>
                </a:lnTo>
                <a:cubicBezTo>
                  <a:pt x="-13283" y="2224438"/>
                  <a:pt x="-13283" y="2138298"/>
                  <a:pt x="39847" y="2085168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latin typeface="Gilroy" panose="00000500000000000000" pitchFamily="50" charset="-52"/>
            </a:endParaRPr>
          </a:p>
        </p:txBody>
      </p:sp>
      <p:sp>
        <p:nvSpPr>
          <p:cNvPr id="71" name="Полилиния: фигура 70">
            <a:extLst>
              <a:ext uri="{FF2B5EF4-FFF2-40B4-BE49-F238E27FC236}">
                <a16:creationId xmlns:a16="http://schemas.microsoft.com/office/drawing/2014/main" id="{29ED80D9-ED27-4FB3-A9A1-CC4E70CCC14D}"/>
              </a:ext>
            </a:extLst>
          </p:cNvPr>
          <p:cNvSpPr/>
          <p:nvPr/>
        </p:nvSpPr>
        <p:spPr>
          <a:xfrm rot="2700000">
            <a:off x="2986374" y="1195272"/>
            <a:ext cx="5764327" cy="5764327"/>
          </a:xfrm>
          <a:custGeom>
            <a:avLst/>
            <a:gdLst>
              <a:gd name="connsiteX0" fmla="*/ 2085168 w 5235187"/>
              <a:gd name="connsiteY0" fmla="*/ 39847 h 5235187"/>
              <a:gd name="connsiteX1" fmla="*/ 2277568 w 5235187"/>
              <a:gd name="connsiteY1" fmla="*/ 39847 h 5235187"/>
              <a:gd name="connsiteX2" fmla="*/ 2568450 w 5235187"/>
              <a:gd name="connsiteY2" fmla="*/ 330730 h 5235187"/>
              <a:gd name="connsiteX3" fmla="*/ 3264520 w 5235187"/>
              <a:gd name="connsiteY3" fmla="*/ 330730 h 5235187"/>
              <a:gd name="connsiteX4" fmla="*/ 3485578 w 5235187"/>
              <a:gd name="connsiteY4" fmla="*/ 551788 h 5235187"/>
              <a:gd name="connsiteX5" fmla="*/ 3485578 w 5235187"/>
              <a:gd name="connsiteY5" fmla="*/ 1247857 h 5235187"/>
              <a:gd name="connsiteX6" fmla="*/ 3989834 w 5235187"/>
              <a:gd name="connsiteY6" fmla="*/ 1752114 h 5235187"/>
              <a:gd name="connsiteX7" fmla="*/ 4685904 w 5235187"/>
              <a:gd name="connsiteY7" fmla="*/ 1752114 h 5235187"/>
              <a:gd name="connsiteX8" fmla="*/ 4906962 w 5235187"/>
              <a:gd name="connsiteY8" fmla="*/ 1973172 h 5235187"/>
              <a:gd name="connsiteX9" fmla="*/ 4906962 w 5235187"/>
              <a:gd name="connsiteY9" fmla="*/ 2669242 h 5235187"/>
              <a:gd name="connsiteX10" fmla="*/ 5195340 w 5235187"/>
              <a:gd name="connsiteY10" fmla="*/ 2957619 h 5235187"/>
              <a:gd name="connsiteX11" fmla="*/ 5195340 w 5235187"/>
              <a:gd name="connsiteY11" fmla="*/ 3150019 h 5235187"/>
              <a:gd name="connsiteX12" fmla="*/ 3150019 w 5235187"/>
              <a:gd name="connsiteY12" fmla="*/ 5195340 h 5235187"/>
              <a:gd name="connsiteX13" fmla="*/ 2957619 w 5235187"/>
              <a:gd name="connsiteY13" fmla="*/ 5195340 h 5235187"/>
              <a:gd name="connsiteX14" fmla="*/ 1799998 w 5235187"/>
              <a:gd name="connsiteY14" fmla="*/ 4037719 h 5235187"/>
              <a:gd name="connsiteX15" fmla="*/ 1799998 w 5235187"/>
              <a:gd name="connsiteY15" fmla="*/ 3656244 h 5235187"/>
              <a:gd name="connsiteX16" fmla="*/ 1578941 w 5235187"/>
              <a:gd name="connsiteY16" fmla="*/ 3435186 h 5235187"/>
              <a:gd name="connsiteX17" fmla="*/ 1197466 w 5235187"/>
              <a:gd name="connsiteY17" fmla="*/ 3435186 h 5235187"/>
              <a:gd name="connsiteX18" fmla="*/ 39847 w 5235187"/>
              <a:gd name="connsiteY18" fmla="*/ 2277568 h 5235187"/>
              <a:gd name="connsiteX19" fmla="*/ 39847 w 5235187"/>
              <a:gd name="connsiteY19" fmla="*/ 2085169 h 523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35187" h="5235187">
                <a:moveTo>
                  <a:pt x="2085168" y="39847"/>
                </a:moveTo>
                <a:cubicBezTo>
                  <a:pt x="2138298" y="-13283"/>
                  <a:pt x="2224438" y="-13283"/>
                  <a:pt x="2277568" y="39847"/>
                </a:cubicBezTo>
                <a:lnTo>
                  <a:pt x="2568450" y="330730"/>
                </a:lnTo>
                <a:lnTo>
                  <a:pt x="3264520" y="330730"/>
                </a:lnTo>
                <a:cubicBezTo>
                  <a:pt x="3386607" y="330730"/>
                  <a:pt x="3485578" y="429701"/>
                  <a:pt x="3485578" y="551788"/>
                </a:cubicBezTo>
                <a:lnTo>
                  <a:pt x="3485578" y="1247857"/>
                </a:lnTo>
                <a:lnTo>
                  <a:pt x="3989834" y="1752114"/>
                </a:lnTo>
                <a:lnTo>
                  <a:pt x="4685904" y="1752114"/>
                </a:lnTo>
                <a:cubicBezTo>
                  <a:pt x="4807991" y="1752114"/>
                  <a:pt x="4906962" y="1851085"/>
                  <a:pt x="4906962" y="1973172"/>
                </a:cubicBezTo>
                <a:lnTo>
                  <a:pt x="4906962" y="2669242"/>
                </a:lnTo>
                <a:lnTo>
                  <a:pt x="5195340" y="2957619"/>
                </a:lnTo>
                <a:cubicBezTo>
                  <a:pt x="5248470" y="3010749"/>
                  <a:pt x="5248470" y="3096889"/>
                  <a:pt x="5195340" y="3150019"/>
                </a:cubicBezTo>
                <a:lnTo>
                  <a:pt x="3150019" y="5195340"/>
                </a:lnTo>
                <a:cubicBezTo>
                  <a:pt x="3096889" y="5248470"/>
                  <a:pt x="3010749" y="5248470"/>
                  <a:pt x="2957619" y="5195340"/>
                </a:cubicBezTo>
                <a:lnTo>
                  <a:pt x="1799998" y="4037719"/>
                </a:lnTo>
                <a:lnTo>
                  <a:pt x="1799998" y="3656244"/>
                </a:lnTo>
                <a:cubicBezTo>
                  <a:pt x="1799998" y="3534157"/>
                  <a:pt x="1701028" y="3435186"/>
                  <a:pt x="1578941" y="3435186"/>
                </a:cubicBezTo>
                <a:lnTo>
                  <a:pt x="1197466" y="3435186"/>
                </a:lnTo>
                <a:lnTo>
                  <a:pt x="39847" y="2277568"/>
                </a:lnTo>
                <a:cubicBezTo>
                  <a:pt x="-13283" y="2224438"/>
                  <a:pt x="-13283" y="2138298"/>
                  <a:pt x="39847" y="2085169"/>
                </a:cubicBezTo>
                <a:close/>
              </a:path>
            </a:pathLst>
          </a:cu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EB218B-C7BC-41CB-8C2B-5245D555119B}"/>
              </a:ext>
            </a:extLst>
          </p:cNvPr>
          <p:cNvSpPr txBox="1"/>
          <p:nvPr/>
        </p:nvSpPr>
        <p:spPr>
          <a:xfrm>
            <a:off x="471115" y="1779790"/>
            <a:ext cx="2784797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Gilroy-bold" panose="00000800000000000000" pitchFamily="50" charset="-52"/>
              </a:rPr>
              <a:t>Enterprise Resource Planning</a:t>
            </a:r>
            <a:r>
              <a:rPr lang="ru-RU" sz="1400" b="1" dirty="0">
                <a:latin typeface="Gilroy-bold" panose="00000800000000000000" pitchFamily="50" charset="-52"/>
              </a:rPr>
              <a:t> </a:t>
            </a:r>
            <a:r>
              <a:rPr lang="ru-RU" sz="1400" dirty="0">
                <a:latin typeface="Gilroy-bold" panose="00000800000000000000" pitchFamily="50" charset="-52"/>
              </a:rPr>
              <a:t>(</a:t>
            </a:r>
            <a:r>
              <a:rPr lang="en-US" sz="1400" dirty="0">
                <a:latin typeface="Gilroy-bold" panose="00000800000000000000" pitchFamily="50" charset="-52"/>
              </a:rPr>
              <a:t>ERP)</a:t>
            </a:r>
            <a:endParaRPr lang="ru-RU" sz="1400" dirty="0">
              <a:latin typeface="Gilroy-bold" panose="00000800000000000000" pitchFamily="50" charset="-5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8E0960-1705-47A0-94FC-425D33E823BF}"/>
              </a:ext>
            </a:extLst>
          </p:cNvPr>
          <p:cNvSpPr txBox="1"/>
          <p:nvPr/>
        </p:nvSpPr>
        <p:spPr>
          <a:xfrm>
            <a:off x="8225920" y="1779790"/>
            <a:ext cx="2784797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Gilroy-bold" panose="00000800000000000000" pitchFamily="50" charset="-52"/>
              </a:rPr>
              <a:t>Profitability Management and Managerial Decisions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4CDC86-9E2A-4EA1-BF9E-203E8B630AAB}"/>
              </a:ext>
            </a:extLst>
          </p:cNvPr>
          <p:cNvSpPr txBox="1"/>
          <p:nvPr/>
        </p:nvSpPr>
        <p:spPr>
          <a:xfrm>
            <a:off x="4467122" y="1779790"/>
            <a:ext cx="176875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 marL="0" lvl="1">
              <a:defRPr sz="1200">
                <a:solidFill>
                  <a:schemeClr val="bg1"/>
                </a:solidFill>
                <a:latin typeface="Gilroy" panose="00000500000000000000" pitchFamily="50" charset="-52"/>
              </a:defRPr>
            </a:lvl2pPr>
          </a:lstStyle>
          <a:p>
            <a:pPr algn="l"/>
            <a:r>
              <a:rPr lang="en-US" sz="1400" dirty="0">
                <a:latin typeface="Gilroy-bold" panose="00000800000000000000" pitchFamily="50" charset="-52"/>
              </a:rPr>
              <a:t>Cost Allocation (EPM-CA)</a:t>
            </a:r>
            <a:endParaRPr lang="ru-RU" sz="1400" dirty="0">
              <a:latin typeface="Gilroy-bold" panose="00000800000000000000" pitchFamily="50" charset="-52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9A7150C0-FEAC-4E69-BDA2-2FD15709A1AB}"/>
              </a:ext>
            </a:extLst>
          </p:cNvPr>
          <p:cNvSpPr/>
          <p:nvPr/>
        </p:nvSpPr>
        <p:spPr>
          <a:xfrm>
            <a:off x="471114" y="2330408"/>
            <a:ext cx="2929739" cy="178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Cost accounting and allocation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Period-end close</a:t>
            </a:r>
            <a:r>
              <a:rPr lang="ru-RU" sz="1200" dirty="0">
                <a:latin typeface="Gilroy" panose="020B0604020202020204" charset="-52"/>
              </a:rPr>
              <a:t>: </a:t>
            </a:r>
            <a:r>
              <a:rPr lang="en-US" sz="1200" dirty="0">
                <a:latin typeface="Gilroy" panose="020B0604020202020204" charset="-52"/>
              </a:rPr>
              <a:t>calc. production cost</a:t>
            </a:r>
            <a:endParaRPr lang="ru-RU" sz="1200" dirty="0">
              <a:latin typeface="Gilroy" panose="020B0604020202020204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Formation of non-current asset costs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Accounting for other income and expenses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Allocation of expenses to financial result</a:t>
            </a:r>
            <a:endParaRPr lang="ru-RU" sz="1200" dirty="0">
              <a:latin typeface="Gilroy" panose="020B0604020202020204" charset="-52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2548F554-D927-4E48-A029-D409BBC90F8F}"/>
              </a:ext>
            </a:extLst>
          </p:cNvPr>
          <p:cNvSpPr/>
          <p:nvPr/>
        </p:nvSpPr>
        <p:spPr>
          <a:xfrm>
            <a:off x="8529259" y="2330408"/>
            <a:ext cx="2481458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Modeling of profitability at the transaction level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Transfer pricing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Sensitivity analysis </a:t>
            </a:r>
            <a:r>
              <a:rPr lang="ru-RU" sz="1200" b="0" i="0" dirty="0">
                <a:effectLst/>
                <a:latin typeface="Gilroy" panose="020B0604020202020204" charset="-52"/>
              </a:rPr>
              <a:t>(«</a:t>
            </a:r>
            <a:r>
              <a:rPr lang="en-US" sz="1200" dirty="0">
                <a:latin typeface="Gilroy" panose="020B0604020202020204" charset="-52"/>
              </a:rPr>
              <a:t>What-if</a:t>
            </a:r>
            <a:r>
              <a:rPr lang="ru-RU" sz="1200" b="0" i="0" dirty="0">
                <a:effectLst/>
                <a:latin typeface="Gilroy" panose="020B0604020202020204" charset="-52"/>
              </a:rPr>
              <a:t>»)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Decisions on profitable/unprofitable types of activities, projects, products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ilroy" panose="020B0604020202020204" charset="-52"/>
              </a:rPr>
              <a:t>Development of accounting policies related to cost of goods sold and financial results</a:t>
            </a: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7A63E2B5-5306-4E1D-82A9-E58707ABE040}"/>
              </a:ext>
            </a:extLst>
          </p:cNvPr>
          <p:cNvSpPr/>
          <p:nvPr/>
        </p:nvSpPr>
        <p:spPr>
          <a:xfrm>
            <a:off x="4467122" y="2330408"/>
            <a:ext cx="2725194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Modeling of</a:t>
            </a:r>
            <a:r>
              <a:rPr lang="ru-RU" sz="1200" dirty="0">
                <a:solidFill>
                  <a:schemeClr val="bg1"/>
                </a:solidFill>
                <a:latin typeface="Gilroy" panose="020B0604020202020204" charset="-52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 </a:t>
            </a:r>
            <a:endParaRPr lang="ru-RU" sz="1200" dirty="0">
              <a:solidFill>
                <a:schemeClr val="bg1"/>
              </a:solidFill>
              <a:latin typeface="Gilroy" panose="020B0604020202020204" charset="-52"/>
            </a:endParaRPr>
          </a:p>
          <a:p>
            <a:pPr marL="358775" lvl="1" indent="-88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cost accounting objects and production cost calculation</a:t>
            </a:r>
          </a:p>
          <a:p>
            <a:pPr marL="358775" lvl="1" indent="-88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cost distribution and production cost calculation</a:t>
            </a:r>
          </a:p>
          <a:p>
            <a:pPr marL="358775" lvl="1" indent="-88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internal transfer rates and activity-specific prices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0FBBCD-1971-44D8-8BA3-D634E0026F0B}"/>
              </a:ext>
            </a:extLst>
          </p:cNvPr>
          <p:cNvSpPr txBox="1"/>
          <p:nvPr/>
        </p:nvSpPr>
        <p:spPr>
          <a:xfrm>
            <a:off x="4467122" y="4345190"/>
            <a:ext cx="284707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 marL="0" lvl="1">
              <a:defRPr sz="1200">
                <a:solidFill>
                  <a:schemeClr val="bg1"/>
                </a:solidFill>
                <a:latin typeface="Gilroy" panose="00000500000000000000" pitchFamily="50" charset="-52"/>
              </a:defRPr>
            </a:lvl2pPr>
          </a:lstStyle>
          <a:p>
            <a:pPr algn="l"/>
            <a:r>
              <a:rPr lang="en-US" sz="1400" b="0" dirty="0">
                <a:latin typeface="Gilroy-bold" panose="00000800000000000000" pitchFamily="50" charset="-52"/>
              </a:rPr>
              <a:t>Planning and Budgeting</a:t>
            </a:r>
            <a:r>
              <a:rPr lang="ru-RU" sz="1400" b="0" dirty="0">
                <a:latin typeface="Gilroy-bold" panose="00000800000000000000" pitchFamily="50" charset="-52"/>
              </a:rPr>
              <a:t> (</a:t>
            </a:r>
            <a:r>
              <a:rPr lang="en-US" sz="1400" b="0" dirty="0">
                <a:latin typeface="Gilroy-bold" panose="00000800000000000000" pitchFamily="50" charset="-52"/>
              </a:rPr>
              <a:t>EPM-BP)</a:t>
            </a:r>
            <a:endParaRPr lang="ru-RU" sz="1400" b="0" dirty="0">
              <a:latin typeface="Gilroy-bold" panose="00000800000000000000" pitchFamily="50" charset="-52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37CD0257-44CA-4996-85DD-F5F12AB7CE71}"/>
              </a:ext>
            </a:extLst>
          </p:cNvPr>
          <p:cNvSpPr/>
          <p:nvPr/>
        </p:nvSpPr>
        <p:spPr>
          <a:xfrm>
            <a:off x="4467122" y="4890394"/>
            <a:ext cx="27251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Modeling of cost estimates, revenue and expense budgets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8A61C5-65A6-4246-98BB-4B98EB63ADB7}"/>
              </a:ext>
            </a:extLst>
          </p:cNvPr>
          <p:cNvSpPr txBox="1"/>
          <p:nvPr/>
        </p:nvSpPr>
        <p:spPr>
          <a:xfrm>
            <a:off x="4467122" y="5475490"/>
            <a:ext cx="263069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 marL="0" lvl="1">
              <a:defRPr sz="1200">
                <a:solidFill>
                  <a:schemeClr val="bg1"/>
                </a:solidFill>
                <a:latin typeface="Gilroy" panose="00000500000000000000" pitchFamily="50" charset="-52"/>
              </a:defRPr>
            </a:lvl2pPr>
          </a:lstStyle>
          <a:p>
            <a:pPr algn="l"/>
            <a:r>
              <a:rPr lang="en-US" sz="1400" b="0" dirty="0">
                <a:latin typeface="Gilroy-bold" panose="00000800000000000000" pitchFamily="50" charset="-52"/>
              </a:rPr>
              <a:t>Integrated Planning </a:t>
            </a:r>
            <a:r>
              <a:rPr lang="ru-RU" sz="1400" b="0" dirty="0">
                <a:latin typeface="Gilroy-bold" panose="00000800000000000000" pitchFamily="50" charset="-52"/>
              </a:rPr>
              <a:t>(</a:t>
            </a:r>
            <a:r>
              <a:rPr lang="en-US" sz="1400" b="0" dirty="0">
                <a:latin typeface="Gilroy-bold" panose="00000800000000000000" pitchFamily="50" charset="-52"/>
              </a:rPr>
              <a:t>EPM-IP)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7A046046-40A2-4D8B-94AC-9C1D6562F69C}"/>
              </a:ext>
            </a:extLst>
          </p:cNvPr>
          <p:cNvSpPr/>
          <p:nvPr/>
        </p:nvSpPr>
        <p:spPr>
          <a:xfrm>
            <a:off x="4467122" y="6013408"/>
            <a:ext cx="27251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ilroy" panose="020B0604020202020204" charset="-52"/>
              </a:rPr>
              <a:t>Modeling of nomenclature and assortment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FB6B921-42FD-4AED-A259-EA167D4F4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4808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: скругленные углы 28">
            <a:extLst>
              <a:ext uri="{FF2B5EF4-FFF2-40B4-BE49-F238E27FC236}">
                <a16:creationId xmlns:a16="http://schemas.microsoft.com/office/drawing/2014/main" id="{458997C0-E578-4DEC-90CF-2C29C6EB6334}"/>
              </a:ext>
            </a:extLst>
          </p:cNvPr>
          <p:cNvSpPr/>
          <p:nvPr/>
        </p:nvSpPr>
        <p:spPr>
          <a:xfrm>
            <a:off x="1" y="1245942"/>
            <a:ext cx="12191999" cy="5612057"/>
          </a:xfrm>
          <a:prstGeom prst="round2SameRect">
            <a:avLst>
              <a:gd name="adj1" fmla="val 6573"/>
              <a:gd name="adj2" fmla="val 0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ilroy" panose="00000500000000000000" pitchFamily="50" charset="-5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B4230D-F766-4710-ABEA-BAB9F3B7DDCE}"/>
              </a:ext>
            </a:extLst>
          </p:cNvPr>
          <p:cNvSpPr txBox="1"/>
          <p:nvPr/>
        </p:nvSpPr>
        <p:spPr>
          <a:xfrm flipH="1">
            <a:off x="517480" y="442389"/>
            <a:ext cx="80817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defRPr sz="3200" b="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Cost Allocation process in</a:t>
            </a:r>
            <a:r>
              <a:rPr lang="ru-RU" dirty="0"/>
              <a:t> </a:t>
            </a:r>
            <a:r>
              <a:rPr lang="en-US" dirty="0"/>
              <a:t>EPM-CA</a:t>
            </a:r>
            <a:endParaRPr lang="ru-RU" dirty="0"/>
          </a:p>
        </p:txBody>
      </p:sp>
      <p:sp>
        <p:nvSpPr>
          <p:cNvPr id="69" name="Прямоугольник: скругленные углы 70">
            <a:extLst>
              <a:ext uri="{FF2B5EF4-FFF2-40B4-BE49-F238E27FC236}">
                <a16:creationId xmlns:a16="http://schemas.microsoft.com/office/drawing/2014/main" id="{6B1C6817-44F1-4403-942F-67EFF5C461BE}"/>
              </a:ext>
            </a:extLst>
          </p:cNvPr>
          <p:cNvSpPr/>
          <p:nvPr/>
        </p:nvSpPr>
        <p:spPr>
          <a:xfrm>
            <a:off x="115552" y="1690362"/>
            <a:ext cx="1376604" cy="865053"/>
          </a:xfrm>
          <a:prstGeom prst="roundRect">
            <a:avLst>
              <a:gd name="adj" fmla="val 8119"/>
            </a:avLst>
          </a:prstGeom>
          <a:solidFill>
            <a:srgbClr val="43526D"/>
          </a:solidFill>
          <a:ln w="12700" cap="flat">
            <a:solidFill>
              <a:srgbClr val="43526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-bold" panose="00000800000000000000" pitchFamily="50" charset="-52"/>
              </a:rPr>
              <a:t>Process</a:t>
            </a:r>
            <a:endParaRPr lang="ru-RU" sz="1200" dirty="0">
              <a:latin typeface="Gilroy-bold" panose="00000800000000000000" pitchFamily="50" charset="-52"/>
            </a:endParaRPr>
          </a:p>
        </p:txBody>
      </p:sp>
      <p:sp>
        <p:nvSpPr>
          <p:cNvPr id="73" name="Пятиугольник 115">
            <a:extLst>
              <a:ext uri="{FF2B5EF4-FFF2-40B4-BE49-F238E27FC236}">
                <a16:creationId xmlns:a16="http://schemas.microsoft.com/office/drawing/2014/main" id="{6A6223A2-F39B-4C54-8193-CC90A0086BA8}"/>
              </a:ext>
            </a:extLst>
          </p:cNvPr>
          <p:cNvSpPr/>
          <p:nvPr/>
        </p:nvSpPr>
        <p:spPr>
          <a:xfrm>
            <a:off x="9734970" y="1673037"/>
            <a:ext cx="1650517" cy="916612"/>
          </a:xfrm>
          <a:prstGeom prst="homePlate">
            <a:avLst>
              <a:gd name="adj" fmla="val 17474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74" name="Пятиугольник 115">
            <a:extLst>
              <a:ext uri="{FF2B5EF4-FFF2-40B4-BE49-F238E27FC236}">
                <a16:creationId xmlns:a16="http://schemas.microsoft.com/office/drawing/2014/main" id="{4BBEFDBE-B86E-4E86-84EC-B6FB1C5F3DF0}"/>
              </a:ext>
            </a:extLst>
          </p:cNvPr>
          <p:cNvSpPr/>
          <p:nvPr/>
        </p:nvSpPr>
        <p:spPr>
          <a:xfrm>
            <a:off x="8562306" y="1674691"/>
            <a:ext cx="1472385" cy="916612"/>
          </a:xfrm>
          <a:prstGeom prst="homePlate">
            <a:avLst>
              <a:gd name="adj" fmla="val 14703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75" name="Прямоугольник 116">
            <a:extLst>
              <a:ext uri="{FF2B5EF4-FFF2-40B4-BE49-F238E27FC236}">
                <a16:creationId xmlns:a16="http://schemas.microsoft.com/office/drawing/2014/main" id="{26C7CF5A-CD41-4C08-B6CE-D9851139EC95}"/>
              </a:ext>
            </a:extLst>
          </p:cNvPr>
          <p:cNvSpPr/>
          <p:nvPr/>
        </p:nvSpPr>
        <p:spPr>
          <a:xfrm>
            <a:off x="8914407" y="1993198"/>
            <a:ext cx="948067" cy="319132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Calculations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76" name="Пятиугольник 113">
            <a:extLst>
              <a:ext uri="{FF2B5EF4-FFF2-40B4-BE49-F238E27FC236}">
                <a16:creationId xmlns:a16="http://schemas.microsoft.com/office/drawing/2014/main" id="{64854501-AAA2-4445-90EE-09B34379BCCC}"/>
              </a:ext>
            </a:extLst>
          </p:cNvPr>
          <p:cNvSpPr/>
          <p:nvPr/>
        </p:nvSpPr>
        <p:spPr>
          <a:xfrm>
            <a:off x="7302196" y="1674692"/>
            <a:ext cx="1498045" cy="910611"/>
          </a:xfrm>
          <a:prstGeom prst="homePlate">
            <a:avLst>
              <a:gd name="adj" fmla="val 14090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77" name="Прямоугольник 114">
            <a:extLst>
              <a:ext uri="{FF2B5EF4-FFF2-40B4-BE49-F238E27FC236}">
                <a16:creationId xmlns:a16="http://schemas.microsoft.com/office/drawing/2014/main" id="{DAD1A14A-0AEF-4B64-9EBD-10AE5C831532}"/>
              </a:ext>
            </a:extLst>
          </p:cNvPr>
          <p:cNvSpPr/>
          <p:nvPr/>
        </p:nvSpPr>
        <p:spPr>
          <a:xfrm>
            <a:off x="7535174" y="1740678"/>
            <a:ext cx="1144884" cy="573281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900" b="1" cap="all" dirty="0">
              <a:solidFill>
                <a:srgbClr val="454A4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8" name="Пятиугольник 101">
            <a:extLst>
              <a:ext uri="{FF2B5EF4-FFF2-40B4-BE49-F238E27FC236}">
                <a16:creationId xmlns:a16="http://schemas.microsoft.com/office/drawing/2014/main" id="{E35C9012-7721-45AB-A61B-AC6F4A8AF474}"/>
              </a:ext>
            </a:extLst>
          </p:cNvPr>
          <p:cNvSpPr/>
          <p:nvPr/>
        </p:nvSpPr>
        <p:spPr>
          <a:xfrm>
            <a:off x="5151421" y="1666671"/>
            <a:ext cx="2383753" cy="919692"/>
          </a:xfrm>
          <a:prstGeom prst="homePlate">
            <a:avLst>
              <a:gd name="adj" fmla="val 15835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79" name="Прямоугольник 106">
            <a:extLst>
              <a:ext uri="{FF2B5EF4-FFF2-40B4-BE49-F238E27FC236}">
                <a16:creationId xmlns:a16="http://schemas.microsoft.com/office/drawing/2014/main" id="{26C6AF12-2CA6-4368-9BE7-701F185CB22E}"/>
              </a:ext>
            </a:extLst>
          </p:cNvPr>
          <p:cNvSpPr/>
          <p:nvPr/>
        </p:nvSpPr>
        <p:spPr>
          <a:xfrm>
            <a:off x="6067267" y="1970431"/>
            <a:ext cx="904435" cy="319132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Allocation rule configuration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80" name="Прямоугольник 116">
            <a:extLst>
              <a:ext uri="{FF2B5EF4-FFF2-40B4-BE49-F238E27FC236}">
                <a16:creationId xmlns:a16="http://schemas.microsoft.com/office/drawing/2014/main" id="{05A16E6A-585B-43B9-B515-A48BE4634563}"/>
              </a:ext>
            </a:extLst>
          </p:cNvPr>
          <p:cNvSpPr/>
          <p:nvPr/>
        </p:nvSpPr>
        <p:spPr>
          <a:xfrm>
            <a:off x="7639838" y="1993197"/>
            <a:ext cx="1068000" cy="327281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Allocation run and monitoring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81" name="Прямоугольник 116">
            <a:extLst>
              <a:ext uri="{FF2B5EF4-FFF2-40B4-BE49-F238E27FC236}">
                <a16:creationId xmlns:a16="http://schemas.microsoft.com/office/drawing/2014/main" id="{A2E05534-6428-45B0-B7A9-D9A5FB0BEB07}"/>
              </a:ext>
            </a:extLst>
          </p:cNvPr>
          <p:cNvSpPr/>
          <p:nvPr/>
        </p:nvSpPr>
        <p:spPr>
          <a:xfrm>
            <a:off x="10177574" y="1912836"/>
            <a:ext cx="1330380" cy="479856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Analytical processing of allocation results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82" name="Rectangle 340">
            <a:extLst>
              <a:ext uri="{FF2B5EF4-FFF2-40B4-BE49-F238E27FC236}">
                <a16:creationId xmlns:a16="http://schemas.microsoft.com/office/drawing/2014/main" id="{9E1CCF56-2C36-48A7-99E0-9FB73813FD7B}"/>
              </a:ext>
            </a:extLst>
          </p:cNvPr>
          <p:cNvSpPr/>
          <p:nvPr/>
        </p:nvSpPr>
        <p:spPr bwMode="gray">
          <a:xfrm>
            <a:off x="2928736" y="3418591"/>
            <a:ext cx="1286655" cy="13572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150" dirty="0">
                <a:latin typeface="Gilroy" panose="020B0604020202020204" charset="-52"/>
                <a:ea typeface="Arial" panose="020B0604020202020204" pitchFamily="34" charset="0"/>
                <a:cs typeface="XO Thames"/>
              </a:rPr>
              <a:t>Data transformation algorithm configuration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150" dirty="0">
                <a:latin typeface="Gilroy" panose="020B0604020202020204" charset="-52"/>
                <a:ea typeface="Arial" panose="020B0604020202020204" pitchFamily="34" charset="0"/>
                <a:cs typeface="XO Thames"/>
              </a:rPr>
              <a:t>Data validation algorithm configuration</a:t>
            </a:r>
          </a:p>
        </p:txBody>
      </p:sp>
      <p:sp>
        <p:nvSpPr>
          <p:cNvPr id="83" name="Rectangle 340">
            <a:extLst>
              <a:ext uri="{FF2B5EF4-FFF2-40B4-BE49-F238E27FC236}">
                <a16:creationId xmlns:a16="http://schemas.microsoft.com/office/drawing/2014/main" id="{ABD9E20D-3053-4642-AEAE-93F1E82A9E3D}"/>
              </a:ext>
            </a:extLst>
          </p:cNvPr>
          <p:cNvSpPr/>
          <p:nvPr/>
        </p:nvSpPr>
        <p:spPr bwMode="gray">
          <a:xfrm>
            <a:off x="5546876" y="3418591"/>
            <a:ext cx="1778596" cy="16804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wrap="square"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Rule Management</a:t>
            </a: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Rule Import/Export</a:t>
            </a:r>
            <a:endParaRPr lang="ru-RU" sz="1050" kern="0" dirty="0">
              <a:latin typeface="Gilroy" panose="00000500000000000000" pitchFamily="50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Rule Activation/Deactivation</a:t>
            </a:r>
            <a:endParaRPr lang="ru-RU" sz="1050" kern="0" dirty="0">
              <a:latin typeface="Gilroy" panose="00000500000000000000" pitchFamily="50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Rule Builder</a:t>
            </a:r>
            <a:endParaRPr lang="ru-RU" sz="1050" kern="0" dirty="0">
              <a:latin typeface="Gilroy" panose="00000500000000000000" pitchFamily="50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Rule Validation</a:t>
            </a:r>
            <a:endParaRPr lang="ru-RU" sz="1050" kern="0" dirty="0">
              <a:latin typeface="Gilroy" panose="00000500000000000000" pitchFamily="50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Rule Approval Process</a:t>
            </a:r>
            <a:endParaRPr lang="x-none" sz="1050" kern="0" dirty="0">
              <a:latin typeface="Gilroy" panose="00000500000000000000" pitchFamily="50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4" name="Rectangle 340">
            <a:extLst>
              <a:ext uri="{FF2B5EF4-FFF2-40B4-BE49-F238E27FC236}">
                <a16:creationId xmlns:a16="http://schemas.microsoft.com/office/drawing/2014/main" id="{DBBC745A-34AE-4845-A0EB-C1E39E6E7803}"/>
              </a:ext>
            </a:extLst>
          </p:cNvPr>
          <p:cNvSpPr/>
          <p:nvPr/>
        </p:nvSpPr>
        <p:spPr bwMode="gray">
          <a:xfrm>
            <a:off x="9946767" y="3418591"/>
            <a:ext cx="1317331" cy="189969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Reports on allocation results</a:t>
            </a:r>
          </a:p>
          <a:p>
            <a:pPr marL="72000" indent="-72000" defTabSz="914104"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Verification reports</a:t>
            </a:r>
          </a:p>
          <a:p>
            <a:pPr marL="72000" indent="-72000" defTabSz="914104"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Saving calculation results</a:t>
            </a: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  <a:p>
            <a:pPr marL="72000" indent="-72000" defTabSz="914104"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</p:txBody>
      </p:sp>
      <p:sp>
        <p:nvSpPr>
          <p:cNvPr id="85" name="Rectangle 340">
            <a:extLst>
              <a:ext uri="{FF2B5EF4-FFF2-40B4-BE49-F238E27FC236}">
                <a16:creationId xmlns:a16="http://schemas.microsoft.com/office/drawing/2014/main" id="{0AB65844-A66C-4B0E-A24E-968FF7BCDDE5}"/>
              </a:ext>
            </a:extLst>
          </p:cNvPr>
          <p:cNvSpPr/>
          <p:nvPr/>
        </p:nvSpPr>
        <p:spPr bwMode="gray">
          <a:xfrm>
            <a:off x="7332835" y="3418591"/>
            <a:ext cx="1347239" cy="16804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wrap="square"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Run Parameterization</a:t>
            </a: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Calculation Monitor</a:t>
            </a: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User Notifications</a:t>
            </a:r>
            <a:endParaRPr lang="ru-RU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Change Locking (Rules/Input Data)</a:t>
            </a:r>
            <a:endParaRPr lang="x-none" sz="1050" kern="0" dirty="0">
              <a:latin typeface="Gilroy" panose="00000500000000000000" pitchFamily="2" charset="-52"/>
              <a:ea typeface="Arial Unicode MS" pitchFamily="34" charset="-128"/>
              <a:cs typeface="Gilroy Bold" panose="00000800000000000000" charset="0"/>
            </a:endParaRPr>
          </a:p>
        </p:txBody>
      </p:sp>
      <p:sp>
        <p:nvSpPr>
          <p:cNvPr id="86" name="Rectangle 340">
            <a:extLst>
              <a:ext uri="{FF2B5EF4-FFF2-40B4-BE49-F238E27FC236}">
                <a16:creationId xmlns:a16="http://schemas.microsoft.com/office/drawing/2014/main" id="{EC7F384A-9389-4CBF-AAE4-2725F1A899B5}"/>
              </a:ext>
            </a:extLst>
          </p:cNvPr>
          <p:cNvSpPr/>
          <p:nvPr/>
        </p:nvSpPr>
        <p:spPr bwMode="gray">
          <a:xfrm>
            <a:off x="8572505" y="3418591"/>
            <a:ext cx="1409076" cy="240752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wrap="square"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Cascade/cyclic allocation algorithms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Allocation rule analysis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Calculation parallelization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End-to-end analytics configuration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Calculation stage tracing</a:t>
            </a:r>
          </a:p>
        </p:txBody>
      </p:sp>
      <p:sp>
        <p:nvSpPr>
          <p:cNvPr id="87" name="Прямоугольник: скругленные углы 70">
            <a:extLst>
              <a:ext uri="{FF2B5EF4-FFF2-40B4-BE49-F238E27FC236}">
                <a16:creationId xmlns:a16="http://schemas.microsoft.com/office/drawing/2014/main" id="{92BFF4B9-AE5C-4E6F-9843-B53FFD28C4A0}"/>
              </a:ext>
            </a:extLst>
          </p:cNvPr>
          <p:cNvSpPr/>
          <p:nvPr/>
        </p:nvSpPr>
        <p:spPr>
          <a:xfrm>
            <a:off x="114301" y="3400882"/>
            <a:ext cx="1381130" cy="2758471"/>
          </a:xfrm>
          <a:prstGeom prst="roundRect">
            <a:avLst>
              <a:gd name="adj" fmla="val 5687"/>
            </a:avLst>
          </a:prstGeom>
          <a:solidFill>
            <a:srgbClr val="43526D"/>
          </a:solidFill>
          <a:ln w="12700" cap="flat">
            <a:solidFill>
              <a:srgbClr val="43526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-bold" panose="00000800000000000000" pitchFamily="50" charset="-52"/>
              </a:rPr>
              <a:t>Functionality</a:t>
            </a:r>
            <a:endParaRPr lang="ru-RU" sz="1200" dirty="0">
              <a:latin typeface="Gilroy-bold" panose="00000800000000000000" pitchFamily="50" charset="-52"/>
            </a:endParaRPr>
          </a:p>
        </p:txBody>
      </p:sp>
      <p:cxnSp>
        <p:nvCxnSpPr>
          <p:cNvPr id="88" name="Straight Connector 2">
            <a:extLst>
              <a:ext uri="{FF2B5EF4-FFF2-40B4-BE49-F238E27FC236}">
                <a16:creationId xmlns:a16="http://schemas.microsoft.com/office/drawing/2014/main" id="{AE974905-24A1-4AAA-90AE-6186C5FC9F93}"/>
              </a:ext>
            </a:extLst>
          </p:cNvPr>
          <p:cNvCxnSpPr>
            <a:cxnSpLocks/>
          </p:cNvCxnSpPr>
          <p:nvPr/>
        </p:nvCxnSpPr>
        <p:spPr>
          <a:xfrm flipH="1">
            <a:off x="1591830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Пятиугольник 101">
            <a:extLst>
              <a:ext uri="{FF2B5EF4-FFF2-40B4-BE49-F238E27FC236}">
                <a16:creationId xmlns:a16="http://schemas.microsoft.com/office/drawing/2014/main" id="{7AEF687A-0A2B-4359-8A12-F47F02AFEFC6}"/>
              </a:ext>
            </a:extLst>
          </p:cNvPr>
          <p:cNvSpPr/>
          <p:nvPr/>
        </p:nvSpPr>
        <p:spPr>
          <a:xfrm>
            <a:off x="3407478" y="1666671"/>
            <a:ext cx="2383753" cy="919692"/>
          </a:xfrm>
          <a:prstGeom prst="homePlate">
            <a:avLst>
              <a:gd name="adj" fmla="val 15835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90" name="Пятиугольник 102">
            <a:extLst>
              <a:ext uri="{FF2B5EF4-FFF2-40B4-BE49-F238E27FC236}">
                <a16:creationId xmlns:a16="http://schemas.microsoft.com/office/drawing/2014/main" id="{FBFDC2AA-BF0A-4F0B-A8CE-05293BBEFA0A}"/>
              </a:ext>
            </a:extLst>
          </p:cNvPr>
          <p:cNvSpPr/>
          <p:nvPr/>
        </p:nvSpPr>
        <p:spPr>
          <a:xfrm>
            <a:off x="2805211" y="1666671"/>
            <a:ext cx="1585143" cy="910611"/>
          </a:xfrm>
          <a:prstGeom prst="homePlate">
            <a:avLst>
              <a:gd name="adj" fmla="val 17437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91" name="Пятиугольник 104">
            <a:extLst>
              <a:ext uri="{FF2B5EF4-FFF2-40B4-BE49-F238E27FC236}">
                <a16:creationId xmlns:a16="http://schemas.microsoft.com/office/drawing/2014/main" id="{B34407AB-4365-4098-8A8A-902A3A267082}"/>
              </a:ext>
            </a:extLst>
          </p:cNvPr>
          <p:cNvSpPr/>
          <p:nvPr/>
        </p:nvSpPr>
        <p:spPr>
          <a:xfrm>
            <a:off x="1656160" y="1671868"/>
            <a:ext cx="1418248" cy="904468"/>
          </a:xfrm>
          <a:prstGeom prst="homePlate">
            <a:avLst>
              <a:gd name="adj" fmla="val 15995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sp>
        <p:nvSpPr>
          <p:cNvPr id="92" name="Прямоугольник 105">
            <a:extLst>
              <a:ext uri="{FF2B5EF4-FFF2-40B4-BE49-F238E27FC236}">
                <a16:creationId xmlns:a16="http://schemas.microsoft.com/office/drawing/2014/main" id="{C38BC83E-6457-4E60-9F79-62B1140DB27B}"/>
              </a:ext>
            </a:extLst>
          </p:cNvPr>
          <p:cNvSpPr/>
          <p:nvPr/>
        </p:nvSpPr>
        <p:spPr>
          <a:xfrm>
            <a:off x="1779412" y="1833322"/>
            <a:ext cx="1211426" cy="641523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MDM and reference data configuration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93" name="Прямоугольник 108">
            <a:extLst>
              <a:ext uri="{FF2B5EF4-FFF2-40B4-BE49-F238E27FC236}">
                <a16:creationId xmlns:a16="http://schemas.microsoft.com/office/drawing/2014/main" id="{ACDDEDDD-3878-44E3-880C-4731DB1558D8}"/>
              </a:ext>
            </a:extLst>
          </p:cNvPr>
          <p:cNvSpPr/>
          <p:nvPr/>
        </p:nvSpPr>
        <p:spPr>
          <a:xfrm>
            <a:off x="3107312" y="1832474"/>
            <a:ext cx="1261091" cy="64058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Control of input data and drivers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94" name="Прямоугольник 108">
            <a:extLst>
              <a:ext uri="{FF2B5EF4-FFF2-40B4-BE49-F238E27FC236}">
                <a16:creationId xmlns:a16="http://schemas.microsoft.com/office/drawing/2014/main" id="{39B90E6E-FDAF-410F-87BE-2D315F82C190}"/>
              </a:ext>
            </a:extLst>
          </p:cNvPr>
          <p:cNvSpPr/>
          <p:nvPr/>
        </p:nvSpPr>
        <p:spPr>
          <a:xfrm>
            <a:off x="4459407" y="1832474"/>
            <a:ext cx="1261091" cy="640580"/>
          </a:xfrm>
          <a:prstGeom prst="rect">
            <a:avLst/>
          </a:prstGeom>
          <a:noFill/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Creation of</a:t>
            </a:r>
            <a:r>
              <a:rPr lang="ru-RU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Gilroy Bold" panose="00000800000000000000" charset="0"/>
                <a:cs typeface="Gilroy Bold" panose="00000800000000000000" charset="0"/>
              </a:rPr>
              <a:t>input data and drivers</a:t>
            </a:r>
            <a:endParaRPr lang="ru-RU" sz="1050" b="1" dirty="0">
              <a:solidFill>
                <a:schemeClr val="tx1"/>
              </a:solidFill>
              <a:latin typeface="Gilroy Bold" panose="00000800000000000000" charset="0"/>
              <a:cs typeface="Gilroy Bold" panose="00000800000000000000" charset="0"/>
            </a:endParaRPr>
          </a:p>
        </p:txBody>
      </p:sp>
      <p:sp>
        <p:nvSpPr>
          <p:cNvPr id="95" name="Прямоугольник: скругленные углы 94">
            <a:extLst>
              <a:ext uri="{FF2B5EF4-FFF2-40B4-BE49-F238E27FC236}">
                <a16:creationId xmlns:a16="http://schemas.microsoft.com/office/drawing/2014/main" id="{62DD8DA6-BCD3-4E12-96BE-D9BB33DD5950}"/>
              </a:ext>
            </a:extLst>
          </p:cNvPr>
          <p:cNvSpPr>
            <a:spLocks noChangeAspect="1"/>
          </p:cNvSpPr>
          <p:nvPr/>
        </p:nvSpPr>
        <p:spPr>
          <a:xfrm>
            <a:off x="1663680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" panose="00000500000000000000" pitchFamily="50" charset="-52"/>
              </a:rPr>
              <a:t>1</a:t>
            </a:r>
            <a:endParaRPr lang="ru-RU" sz="1200" dirty="0">
              <a:latin typeface="Gilroy" panose="00000500000000000000" pitchFamily="50" charset="-52"/>
            </a:endParaRPr>
          </a:p>
        </p:txBody>
      </p:sp>
      <p:sp>
        <p:nvSpPr>
          <p:cNvPr id="96" name="Прямоугольник: скругленные углы 95">
            <a:extLst>
              <a:ext uri="{FF2B5EF4-FFF2-40B4-BE49-F238E27FC236}">
                <a16:creationId xmlns:a16="http://schemas.microsoft.com/office/drawing/2014/main" id="{21E0A0AA-65DE-4A40-B003-D5A3FEB5B5BF}"/>
              </a:ext>
            </a:extLst>
          </p:cNvPr>
          <p:cNvSpPr>
            <a:spLocks noChangeAspect="1"/>
          </p:cNvSpPr>
          <p:nvPr/>
        </p:nvSpPr>
        <p:spPr>
          <a:xfrm>
            <a:off x="2905052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2</a:t>
            </a:r>
          </a:p>
        </p:txBody>
      </p:sp>
      <p:sp>
        <p:nvSpPr>
          <p:cNvPr id="97" name="Прямоугольник: скругленные углы 96">
            <a:extLst>
              <a:ext uri="{FF2B5EF4-FFF2-40B4-BE49-F238E27FC236}">
                <a16:creationId xmlns:a16="http://schemas.microsoft.com/office/drawing/2014/main" id="{505B07DB-8C75-4885-A832-A66371E907DA}"/>
              </a:ext>
            </a:extLst>
          </p:cNvPr>
          <p:cNvSpPr>
            <a:spLocks noChangeAspect="1"/>
          </p:cNvSpPr>
          <p:nvPr/>
        </p:nvSpPr>
        <p:spPr>
          <a:xfrm>
            <a:off x="4187428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3</a:t>
            </a:r>
          </a:p>
        </p:txBody>
      </p:sp>
      <p:sp>
        <p:nvSpPr>
          <p:cNvPr id="98" name="Прямоугольник: скругленные углы 97">
            <a:extLst>
              <a:ext uri="{FF2B5EF4-FFF2-40B4-BE49-F238E27FC236}">
                <a16:creationId xmlns:a16="http://schemas.microsoft.com/office/drawing/2014/main" id="{2A27F197-D207-4AEB-9756-D8EDDFFB7808}"/>
              </a:ext>
            </a:extLst>
          </p:cNvPr>
          <p:cNvSpPr>
            <a:spLocks noChangeAspect="1"/>
          </p:cNvSpPr>
          <p:nvPr/>
        </p:nvSpPr>
        <p:spPr>
          <a:xfrm>
            <a:off x="5584470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4</a:t>
            </a:r>
          </a:p>
        </p:txBody>
      </p:sp>
      <p:sp>
        <p:nvSpPr>
          <p:cNvPr id="99" name="Прямоугольник: скругленные углы 98">
            <a:extLst>
              <a:ext uri="{FF2B5EF4-FFF2-40B4-BE49-F238E27FC236}">
                <a16:creationId xmlns:a16="http://schemas.microsoft.com/office/drawing/2014/main" id="{155D8B60-50DB-4A7A-AA8F-13BFDBBAAC0E}"/>
              </a:ext>
            </a:extLst>
          </p:cNvPr>
          <p:cNvSpPr>
            <a:spLocks noChangeAspect="1"/>
          </p:cNvSpPr>
          <p:nvPr/>
        </p:nvSpPr>
        <p:spPr>
          <a:xfrm>
            <a:off x="7338171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5</a:t>
            </a:r>
          </a:p>
        </p:txBody>
      </p:sp>
      <p:sp>
        <p:nvSpPr>
          <p:cNvPr id="100" name="Прямоугольник: скругленные углы 99">
            <a:extLst>
              <a:ext uri="{FF2B5EF4-FFF2-40B4-BE49-F238E27FC236}">
                <a16:creationId xmlns:a16="http://schemas.microsoft.com/office/drawing/2014/main" id="{634292D7-71FD-496D-BF08-15BA6F54E9C5}"/>
              </a:ext>
            </a:extLst>
          </p:cNvPr>
          <p:cNvSpPr>
            <a:spLocks noChangeAspect="1"/>
          </p:cNvSpPr>
          <p:nvPr/>
        </p:nvSpPr>
        <p:spPr>
          <a:xfrm>
            <a:off x="8599201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6</a:t>
            </a:r>
          </a:p>
        </p:txBody>
      </p:sp>
      <p:sp>
        <p:nvSpPr>
          <p:cNvPr id="101" name="Прямоугольник: скругленные углы 100">
            <a:extLst>
              <a:ext uri="{FF2B5EF4-FFF2-40B4-BE49-F238E27FC236}">
                <a16:creationId xmlns:a16="http://schemas.microsoft.com/office/drawing/2014/main" id="{36FF92BD-F15B-47B5-B629-C5542A8A68E2}"/>
              </a:ext>
            </a:extLst>
          </p:cNvPr>
          <p:cNvSpPr>
            <a:spLocks noChangeAspect="1"/>
          </p:cNvSpPr>
          <p:nvPr/>
        </p:nvSpPr>
        <p:spPr>
          <a:xfrm>
            <a:off x="9880734" y="1558905"/>
            <a:ext cx="255143" cy="25484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7</a:t>
            </a: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4BBEADF2-A6D0-4448-83AF-C1D0D935990F}"/>
              </a:ext>
            </a:extLst>
          </p:cNvPr>
          <p:cNvSpPr/>
          <p:nvPr/>
        </p:nvSpPr>
        <p:spPr>
          <a:xfrm>
            <a:off x="9968732" y="2672025"/>
            <a:ext cx="1259784" cy="612000"/>
          </a:xfrm>
          <a:prstGeom prst="roundRect">
            <a:avLst>
              <a:gd name="adj" fmla="val 9069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" panose="00000500000000000000" pitchFamily="50" charset="-52"/>
              </a:rPr>
              <a:t>Data visualization and analysis</a:t>
            </a:r>
          </a:p>
        </p:txBody>
      </p:sp>
      <p:sp>
        <p:nvSpPr>
          <p:cNvPr id="103" name="Прямоугольник: скругленные углы 102">
            <a:extLst>
              <a:ext uri="{FF2B5EF4-FFF2-40B4-BE49-F238E27FC236}">
                <a16:creationId xmlns:a16="http://schemas.microsoft.com/office/drawing/2014/main" id="{A5920402-E52B-4190-A981-E0D1248037B7}"/>
              </a:ext>
            </a:extLst>
          </p:cNvPr>
          <p:cNvSpPr/>
          <p:nvPr/>
        </p:nvSpPr>
        <p:spPr>
          <a:xfrm>
            <a:off x="5585180" y="2672025"/>
            <a:ext cx="1704620" cy="612000"/>
          </a:xfrm>
          <a:prstGeom prst="roundRect">
            <a:avLst>
              <a:gd name="adj" fmla="val 12182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" panose="00000500000000000000" pitchFamily="50" charset="-52"/>
              </a:rPr>
              <a:t>Allocation rules management</a:t>
            </a:r>
          </a:p>
        </p:txBody>
      </p:sp>
      <p:sp>
        <p:nvSpPr>
          <p:cNvPr id="104" name="Прямоугольник: скругленные углы 103">
            <a:extLst>
              <a:ext uri="{FF2B5EF4-FFF2-40B4-BE49-F238E27FC236}">
                <a16:creationId xmlns:a16="http://schemas.microsoft.com/office/drawing/2014/main" id="{9CA49F13-F64B-400D-96BD-890EDC8CF2F6}"/>
              </a:ext>
            </a:extLst>
          </p:cNvPr>
          <p:cNvSpPr/>
          <p:nvPr/>
        </p:nvSpPr>
        <p:spPr>
          <a:xfrm>
            <a:off x="7370631" y="2672025"/>
            <a:ext cx="1149481" cy="612000"/>
          </a:xfrm>
          <a:prstGeom prst="roundRect">
            <a:avLst>
              <a:gd name="adj" fmla="val 10625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" panose="00000500000000000000" pitchFamily="50" charset="-52"/>
              </a:rPr>
              <a:t>Allocation process management</a:t>
            </a:r>
          </a:p>
        </p:txBody>
      </p:sp>
      <p:sp>
        <p:nvSpPr>
          <p:cNvPr id="105" name="Прямоугольник: скругленные углы 104">
            <a:extLst>
              <a:ext uri="{FF2B5EF4-FFF2-40B4-BE49-F238E27FC236}">
                <a16:creationId xmlns:a16="http://schemas.microsoft.com/office/drawing/2014/main" id="{2AD54E53-FCB1-40C4-9945-427FD9385792}"/>
              </a:ext>
            </a:extLst>
          </p:cNvPr>
          <p:cNvSpPr/>
          <p:nvPr/>
        </p:nvSpPr>
        <p:spPr>
          <a:xfrm>
            <a:off x="8601075" y="2672025"/>
            <a:ext cx="1311732" cy="612000"/>
          </a:xfrm>
          <a:prstGeom prst="roundRect">
            <a:avLst>
              <a:gd name="adj" fmla="val 10625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" panose="00000500000000000000" pitchFamily="50" charset="-52"/>
              </a:rPr>
              <a:t>Allocation algorithms execution</a:t>
            </a:r>
          </a:p>
        </p:txBody>
      </p:sp>
      <p:sp>
        <p:nvSpPr>
          <p:cNvPr id="106" name="Прямоугольник: скругленные углы 70">
            <a:extLst>
              <a:ext uri="{FF2B5EF4-FFF2-40B4-BE49-F238E27FC236}">
                <a16:creationId xmlns:a16="http://schemas.microsoft.com/office/drawing/2014/main" id="{67F8D56D-42A7-4AB4-B8D5-5EFF79482611}"/>
              </a:ext>
            </a:extLst>
          </p:cNvPr>
          <p:cNvSpPr/>
          <p:nvPr/>
        </p:nvSpPr>
        <p:spPr>
          <a:xfrm>
            <a:off x="115599" y="2684286"/>
            <a:ext cx="1381131" cy="602291"/>
          </a:xfrm>
          <a:prstGeom prst="roundRect">
            <a:avLst>
              <a:gd name="adj" fmla="val 10924"/>
            </a:avLst>
          </a:prstGeom>
          <a:solidFill>
            <a:srgbClr val="43526D"/>
          </a:solidFill>
          <a:ln w="12700" cap="flat">
            <a:solidFill>
              <a:srgbClr val="43526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Gilroy-bold" panose="00000800000000000000" pitchFamily="50" charset="-52"/>
              </a:rPr>
              <a:t>Component</a:t>
            </a:r>
            <a:endParaRPr lang="ru-RU" sz="1200" dirty="0">
              <a:latin typeface="Gilroy-bold" panose="00000800000000000000" pitchFamily="50" charset="-52"/>
            </a:endParaRPr>
          </a:p>
        </p:txBody>
      </p:sp>
      <p:sp>
        <p:nvSpPr>
          <p:cNvPr id="107" name="Rectangle 340">
            <a:extLst>
              <a:ext uri="{FF2B5EF4-FFF2-40B4-BE49-F238E27FC236}">
                <a16:creationId xmlns:a16="http://schemas.microsoft.com/office/drawing/2014/main" id="{FB5929F6-8C1D-4326-87C8-4F7583977360}"/>
              </a:ext>
            </a:extLst>
          </p:cNvPr>
          <p:cNvSpPr/>
          <p:nvPr/>
        </p:nvSpPr>
        <p:spPr bwMode="gray">
          <a:xfrm>
            <a:off x="1551637" y="3418591"/>
            <a:ext cx="1418247" cy="1761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wrap="square"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Local reference books (creation and editing)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Global reference books (viewing only)</a:t>
            </a:r>
          </a:p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Driver reference book (creation and editing)</a:t>
            </a:r>
          </a:p>
        </p:txBody>
      </p:sp>
      <p:sp>
        <p:nvSpPr>
          <p:cNvPr id="108" name="Прямоугольник: скругленные углы 107">
            <a:extLst>
              <a:ext uri="{FF2B5EF4-FFF2-40B4-BE49-F238E27FC236}">
                <a16:creationId xmlns:a16="http://schemas.microsoft.com/office/drawing/2014/main" id="{E6F0FB28-E3ED-433E-9FB8-1AEAA4808545}"/>
              </a:ext>
            </a:extLst>
          </p:cNvPr>
          <p:cNvSpPr/>
          <p:nvPr/>
        </p:nvSpPr>
        <p:spPr>
          <a:xfrm>
            <a:off x="1663681" y="2672025"/>
            <a:ext cx="1209060" cy="612000"/>
          </a:xfrm>
          <a:prstGeom prst="roundRect">
            <a:avLst>
              <a:gd name="adj" fmla="val 11548"/>
            </a:avLst>
          </a:prstGeom>
          <a:gradFill>
            <a:gsLst>
              <a:gs pos="100000">
                <a:srgbClr val="E2E2E2"/>
              </a:gs>
              <a:gs pos="4000">
                <a:srgbClr val="E2E2E2">
                  <a:alpha val="29000"/>
                </a:srgbClr>
              </a:gs>
            </a:gsLst>
            <a:lin ang="12600000" scaled="0"/>
          </a:gradFill>
          <a:ln w="12700" cap="flat">
            <a:solidFill>
              <a:srgbClr val="E2E2E2"/>
            </a:solidFill>
            <a:prstDash val="solid"/>
            <a:miter/>
          </a:ln>
          <a:effectLst>
            <a:outerShdw blurRad="317500" algn="ctr" rotWithShape="0">
              <a:schemeClr val="bg1">
                <a:lumMod val="6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20B0604020202020204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MDM management</a:t>
            </a:r>
          </a:p>
        </p:txBody>
      </p:sp>
      <p:sp>
        <p:nvSpPr>
          <p:cNvPr id="109" name="Прямоугольник: скругленные углы 108">
            <a:extLst>
              <a:ext uri="{FF2B5EF4-FFF2-40B4-BE49-F238E27FC236}">
                <a16:creationId xmlns:a16="http://schemas.microsoft.com/office/drawing/2014/main" id="{9603C7D8-B81E-4C45-8D99-ADECB5F9EC4A}"/>
              </a:ext>
            </a:extLst>
          </p:cNvPr>
          <p:cNvSpPr/>
          <p:nvPr/>
        </p:nvSpPr>
        <p:spPr>
          <a:xfrm>
            <a:off x="2969884" y="2672025"/>
            <a:ext cx="2516516" cy="612000"/>
          </a:xfrm>
          <a:prstGeom prst="roundRect">
            <a:avLst>
              <a:gd name="adj" fmla="val 11118"/>
            </a:avLst>
          </a:prstGeom>
          <a:gradFill>
            <a:gsLst>
              <a:gs pos="100000">
                <a:srgbClr val="E2E2E2"/>
              </a:gs>
              <a:gs pos="4000">
                <a:srgbClr val="E2E2E2">
                  <a:alpha val="29000"/>
                </a:srgbClr>
              </a:gs>
            </a:gsLst>
            <a:lin ang="12600000" scaled="0"/>
          </a:gradFill>
          <a:ln w="12700" cap="flat">
            <a:solidFill>
              <a:srgbClr val="E2E2E2"/>
            </a:solidFill>
            <a:prstDash val="solid"/>
            <a:miter/>
          </a:ln>
          <a:effectLst>
            <a:outerShdw blurRad="317500" algn="ctr" rotWithShape="0">
              <a:schemeClr val="bg1">
                <a:lumMod val="6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roy" panose="020B0604020202020204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Data input, loading and processing services</a:t>
            </a:r>
            <a:endParaRPr lang="ru-RU" sz="1200" dirty="0">
              <a:solidFill>
                <a:schemeClr val="tx1"/>
              </a:solidFill>
              <a:latin typeface="Gilroy" panose="020B0604020202020204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0" name="Rectangle 340">
            <a:extLst>
              <a:ext uri="{FF2B5EF4-FFF2-40B4-BE49-F238E27FC236}">
                <a16:creationId xmlns:a16="http://schemas.microsoft.com/office/drawing/2014/main" id="{2CBA7621-A136-4FC2-AF57-5643AE20ECB7}"/>
              </a:ext>
            </a:extLst>
          </p:cNvPr>
          <p:cNvSpPr/>
          <p:nvPr/>
        </p:nvSpPr>
        <p:spPr bwMode="gray">
          <a:xfrm>
            <a:off x="4226921" y="3418591"/>
            <a:ext cx="1347239" cy="21497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glow rad="177800">
              <a:schemeClr val="bg1">
                <a:alpha val="0"/>
              </a:schemeClr>
            </a:glow>
            <a:outerShdw dist="38100" sx="1000" sy="1000" algn="t" rotWithShape="0">
              <a:schemeClr val="bg1">
                <a:lumMod val="65000"/>
              </a:schemeClr>
            </a:outerShdw>
            <a:reflection endPos="0" dist="50800" dir="5400000" sy="-100000" algn="bl" rotWithShape="0"/>
          </a:effectLst>
        </p:spPr>
        <p:txBody>
          <a:bodyPr wrap="square" lIns="89977" tIns="71981" rIns="89977" bIns="71981" anchor="t">
            <a:spAutoFit/>
          </a:bodyPr>
          <a:lstStyle/>
          <a:p>
            <a:pPr marL="72000" indent="-72000" defTabSz="914104">
              <a:spcBef>
                <a:spcPct val="5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2" charset="-52"/>
                <a:ea typeface="Arial Unicode MS" pitchFamily="34" charset="-128"/>
                <a:cs typeface="Gilroy Bold" panose="00000800000000000000" charset="0"/>
              </a:rPr>
              <a:t>File-based data loading</a:t>
            </a:r>
          </a:p>
          <a:p>
            <a:pPr marL="72000" indent="-72000" defTabSz="914104"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Data marts connection management </a:t>
            </a:r>
          </a:p>
          <a:p>
            <a:pPr marL="92075" indent="-92075" defTabSz="914104">
              <a:spcBef>
                <a:spcPct val="5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Data loading process configuration</a:t>
            </a:r>
          </a:p>
          <a:p>
            <a:pPr marL="72000" indent="-72000" defTabSz="914104"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50" kern="0" dirty="0">
                <a:latin typeface="Gilroy" panose="00000500000000000000" pitchFamily="50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Data input and viewing forms</a:t>
            </a:r>
          </a:p>
        </p:txBody>
      </p:sp>
      <p:cxnSp>
        <p:nvCxnSpPr>
          <p:cNvPr id="114" name="Straight Connector 2">
            <a:extLst>
              <a:ext uri="{FF2B5EF4-FFF2-40B4-BE49-F238E27FC236}">
                <a16:creationId xmlns:a16="http://schemas.microsoft.com/office/drawing/2014/main" id="{77D12101-A069-4CD6-8E40-605259191575}"/>
              </a:ext>
            </a:extLst>
          </p:cNvPr>
          <p:cNvCxnSpPr>
            <a:cxnSpLocks/>
          </p:cNvCxnSpPr>
          <p:nvPr/>
        </p:nvCxnSpPr>
        <p:spPr>
          <a:xfrm flipH="1">
            <a:off x="2915805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2">
            <a:extLst>
              <a:ext uri="{FF2B5EF4-FFF2-40B4-BE49-F238E27FC236}">
                <a16:creationId xmlns:a16="http://schemas.microsoft.com/office/drawing/2014/main" id="{C8878152-DB69-4FD9-96BF-0820CF0C6BE8}"/>
              </a:ext>
            </a:extLst>
          </p:cNvPr>
          <p:cNvCxnSpPr>
            <a:cxnSpLocks/>
          </p:cNvCxnSpPr>
          <p:nvPr/>
        </p:nvCxnSpPr>
        <p:spPr>
          <a:xfrm flipH="1">
            <a:off x="4220731" y="3400882"/>
            <a:ext cx="8473" cy="28183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">
            <a:extLst>
              <a:ext uri="{FF2B5EF4-FFF2-40B4-BE49-F238E27FC236}">
                <a16:creationId xmlns:a16="http://schemas.microsoft.com/office/drawing/2014/main" id="{8F37CAB9-750C-46F9-A0BD-266AA5DFB59A}"/>
              </a:ext>
            </a:extLst>
          </p:cNvPr>
          <p:cNvCxnSpPr>
            <a:cxnSpLocks/>
          </p:cNvCxnSpPr>
          <p:nvPr/>
        </p:nvCxnSpPr>
        <p:spPr>
          <a:xfrm flipH="1">
            <a:off x="5525655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2">
            <a:extLst>
              <a:ext uri="{FF2B5EF4-FFF2-40B4-BE49-F238E27FC236}">
                <a16:creationId xmlns:a16="http://schemas.microsoft.com/office/drawing/2014/main" id="{952C4D5C-0949-4EB9-95D6-6030459E3961}"/>
              </a:ext>
            </a:extLst>
          </p:cNvPr>
          <p:cNvCxnSpPr>
            <a:cxnSpLocks/>
          </p:cNvCxnSpPr>
          <p:nvPr/>
        </p:nvCxnSpPr>
        <p:spPr>
          <a:xfrm flipH="1">
            <a:off x="7325880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2">
            <a:extLst>
              <a:ext uri="{FF2B5EF4-FFF2-40B4-BE49-F238E27FC236}">
                <a16:creationId xmlns:a16="http://schemas.microsoft.com/office/drawing/2014/main" id="{27A1F623-31CD-47F5-BEFF-76A836BF9C4B}"/>
              </a:ext>
            </a:extLst>
          </p:cNvPr>
          <p:cNvCxnSpPr>
            <a:cxnSpLocks/>
          </p:cNvCxnSpPr>
          <p:nvPr/>
        </p:nvCxnSpPr>
        <p:spPr>
          <a:xfrm flipH="1">
            <a:off x="8545080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2">
            <a:extLst>
              <a:ext uri="{FF2B5EF4-FFF2-40B4-BE49-F238E27FC236}">
                <a16:creationId xmlns:a16="http://schemas.microsoft.com/office/drawing/2014/main" id="{DDCD4BE9-3D9F-4E6C-9C3D-00A9E9FD6052}"/>
              </a:ext>
            </a:extLst>
          </p:cNvPr>
          <p:cNvCxnSpPr>
            <a:cxnSpLocks/>
          </p:cNvCxnSpPr>
          <p:nvPr/>
        </p:nvCxnSpPr>
        <p:spPr>
          <a:xfrm flipH="1">
            <a:off x="9935730" y="2684286"/>
            <a:ext cx="10629" cy="3534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0A79BA84-1824-4E68-8239-656EAB291F37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Номер слайда 5">
            <a:extLst>
              <a:ext uri="{FF2B5EF4-FFF2-40B4-BE49-F238E27FC236}">
                <a16:creationId xmlns:a16="http://schemas.microsoft.com/office/drawing/2014/main" id="{8B1F754A-4841-4886-B4D9-B164139A3147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695555-C15A-CD4B-A4E7-6C05E6A3A6CF}" type="slidenum">
              <a:rPr lang="ru-RU" sz="1000" b="1" smtClean="0">
                <a:latin typeface="Gilroy-Semibold" pitchFamily="2" charset="0"/>
              </a:rPr>
              <a:pPr algn="r"/>
              <a:t>18</a:t>
            </a:fld>
            <a:endParaRPr lang="ru-RU" sz="1000" b="1" dirty="0">
              <a:latin typeface="Gilroy-Semibold" pitchFamily="2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78B034C6-FC44-45C9-8A08-52B0846D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4808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1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84C421-92B4-4C4A-A5F4-72E0D1B7CB1D}"/>
              </a:ext>
            </a:extLst>
          </p:cNvPr>
          <p:cNvSpPr/>
          <p:nvPr/>
        </p:nvSpPr>
        <p:spPr>
          <a:xfrm>
            <a:off x="528637" y="1276256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Applicable to companies of any scale and accounting complexity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12422D1-9A2C-44AA-A6D1-4635B15FA7E0}"/>
              </a:ext>
            </a:extLst>
          </p:cNvPr>
          <p:cNvSpPr/>
          <p:nvPr/>
        </p:nvSpPr>
        <p:spPr>
          <a:xfrm>
            <a:off x="4230718" y="1276256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Application of distribution methods</a:t>
            </a:r>
            <a:r>
              <a:rPr lang="ru-RU" sz="1400" dirty="0">
                <a:solidFill>
                  <a:schemeClr val="bg1"/>
                </a:solidFill>
                <a:latin typeface="Gilroy"/>
              </a:rPr>
              <a:t>:</a:t>
            </a:r>
          </a:p>
          <a:p>
            <a:pPr marL="150813" lvl="1" indent="-1508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ilroy"/>
              </a:rPr>
              <a:t>cascade (step-by-step)</a:t>
            </a:r>
            <a:r>
              <a:rPr lang="ru-RU" sz="1400" dirty="0">
                <a:solidFill>
                  <a:schemeClr val="bg1"/>
                </a:solidFill>
                <a:latin typeface="Gilroy"/>
              </a:rPr>
              <a:t>;</a:t>
            </a:r>
          </a:p>
          <a:p>
            <a:pPr marL="150813" lvl="1" indent="-1508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ilroy"/>
              </a:rPr>
              <a:t>cyclic (cross-allocation)</a:t>
            </a:r>
            <a:r>
              <a:rPr lang="ru-RU" sz="1400" dirty="0">
                <a:solidFill>
                  <a:schemeClr val="bg1"/>
                </a:solidFill>
                <a:latin typeface="Gilroy"/>
              </a:rPr>
              <a:t>;</a:t>
            </a:r>
            <a:endParaRPr lang="en-US" sz="1400" dirty="0">
              <a:solidFill>
                <a:schemeClr val="bg1"/>
              </a:solidFill>
              <a:latin typeface="Gilroy"/>
            </a:endParaRPr>
          </a:p>
          <a:p>
            <a:pPr marL="150813" lvl="1" indent="-1508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ilroy"/>
              </a:rPr>
              <a:t>combined</a:t>
            </a:r>
            <a:endParaRPr lang="ru-RU" sz="1400" dirty="0">
              <a:solidFill>
                <a:schemeClr val="bg1"/>
              </a:solidFill>
              <a:latin typeface="Gilroy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6925939-06E3-4756-A44D-AECDFD3855A6}"/>
              </a:ext>
            </a:extLst>
          </p:cNvPr>
          <p:cNvSpPr/>
          <p:nvPr/>
        </p:nvSpPr>
        <p:spPr>
          <a:xfrm>
            <a:off x="7932799" y="1276256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Tracking of each step in the allocation calculation</a:t>
            </a:r>
            <a:endParaRPr lang="ru-RU" sz="1400" b="1" dirty="0">
              <a:solidFill>
                <a:schemeClr val="bg1"/>
              </a:solidFill>
              <a:latin typeface="Gilroy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CCBE9D9-F600-47AA-B335-98065048F362}"/>
              </a:ext>
            </a:extLst>
          </p:cNvPr>
          <p:cNvSpPr/>
          <p:nvPr/>
        </p:nvSpPr>
        <p:spPr>
          <a:xfrm>
            <a:off x="528637" y="3036093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Manual configuration of allocation rules in an intuitive rule builder</a:t>
            </a:r>
            <a:endParaRPr lang="ru-RU" sz="1400" dirty="0">
              <a:solidFill>
                <a:schemeClr val="bg1"/>
              </a:solidFill>
              <a:latin typeface="Gilroy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E990CDE-BAC4-407C-86BE-11829B337B96}"/>
              </a:ext>
            </a:extLst>
          </p:cNvPr>
          <p:cNvSpPr/>
          <p:nvPr/>
        </p:nvSpPr>
        <p:spPr>
          <a:xfrm>
            <a:off x="4230718" y="3036093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Modeling of various allocation scenarios and comparison of calculation versions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E72AD25-D888-4EF5-BAED-023F63C60CD0}"/>
              </a:ext>
            </a:extLst>
          </p:cNvPr>
          <p:cNvSpPr/>
          <p:nvPr/>
        </p:nvSpPr>
        <p:spPr>
          <a:xfrm>
            <a:off x="7932799" y="3036093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Variability in managing the completion of cyclic allocation calculation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AACAB48-0E5C-4AE8-8ACF-22914986D711}"/>
              </a:ext>
            </a:extLst>
          </p:cNvPr>
          <p:cNvSpPr/>
          <p:nvPr/>
        </p:nvSpPr>
        <p:spPr>
          <a:xfrm>
            <a:off x="528637" y="4795929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Flexible reporting configuration based on Excel pivot table principle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EAE7D6D-44A7-4D1C-83DB-DB43F52B5640}"/>
              </a:ext>
            </a:extLst>
          </p:cNvPr>
          <p:cNvSpPr/>
          <p:nvPr/>
        </p:nvSpPr>
        <p:spPr>
          <a:xfrm>
            <a:off x="4230718" y="4795929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Building visual graphics using various widgets</a:t>
            </a:r>
            <a:endParaRPr lang="ru-RU" sz="1400" dirty="0">
              <a:solidFill>
                <a:schemeClr val="bg1"/>
              </a:solidFill>
              <a:latin typeface="Gilroy" panose="00000500000000000000" pitchFamily="50" charset="-52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F1BC1F9-C998-468C-97E3-C61F9512D865}"/>
              </a:ext>
            </a:extLst>
          </p:cNvPr>
          <p:cNvSpPr/>
          <p:nvPr/>
        </p:nvSpPr>
        <p:spPr>
          <a:xfrm>
            <a:off x="7932799" y="4795929"/>
            <a:ext cx="3512745" cy="1592859"/>
          </a:xfrm>
          <a:prstGeom prst="roundRect">
            <a:avLst>
              <a:gd name="adj" fmla="val 10196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b"/>
          <a:lstStyle/>
          <a:p>
            <a:r>
              <a:rPr lang="en-US" sz="1400" b="1" dirty="0">
                <a:solidFill>
                  <a:schemeClr val="bg1"/>
                </a:solidFill>
                <a:latin typeface="Gilroy"/>
              </a:rPr>
              <a:t>Support for additional calculations during allocation results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ACD4F-FC69-403F-88F5-C8A7DBEEEE18}"/>
              </a:ext>
            </a:extLst>
          </p:cNvPr>
          <p:cNvSpPr txBox="1"/>
          <p:nvPr/>
        </p:nvSpPr>
        <p:spPr>
          <a:xfrm flipH="1">
            <a:off x="471179" y="148187"/>
            <a:ext cx="67596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36000">
              <a:defRPr sz="36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sz="3200" dirty="0"/>
              <a:t>Advantages of Using</a:t>
            </a:r>
            <a:br>
              <a:rPr lang="ru-RU" sz="3200" dirty="0"/>
            </a:br>
            <a:r>
              <a:rPr lang="en-US" sz="3200" dirty="0"/>
              <a:t>EPM-CA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83BFCB1C-BE52-4725-A27B-1B277EC2B33F}"/>
              </a:ext>
            </a:extLst>
          </p:cNvPr>
          <p:cNvSpPr>
            <a:spLocks noChangeAspect="1"/>
          </p:cNvSpPr>
          <p:nvPr/>
        </p:nvSpPr>
        <p:spPr>
          <a:xfrm>
            <a:off x="636212" y="136949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1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2B6EB2F6-6971-4654-9B3B-92D725A9A089}"/>
              </a:ext>
            </a:extLst>
          </p:cNvPr>
          <p:cNvSpPr>
            <a:spLocks noChangeAspect="1"/>
          </p:cNvSpPr>
          <p:nvPr/>
        </p:nvSpPr>
        <p:spPr>
          <a:xfrm>
            <a:off x="4338293" y="136949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2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397C47C-B4A5-49DD-B34D-A42A35484681}"/>
              </a:ext>
            </a:extLst>
          </p:cNvPr>
          <p:cNvSpPr>
            <a:spLocks noChangeAspect="1"/>
          </p:cNvSpPr>
          <p:nvPr/>
        </p:nvSpPr>
        <p:spPr>
          <a:xfrm>
            <a:off x="8040374" y="136949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3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5761A3D-1520-464E-99BD-0983029C5B4C}"/>
              </a:ext>
            </a:extLst>
          </p:cNvPr>
          <p:cNvSpPr>
            <a:spLocks noChangeAspect="1"/>
          </p:cNvSpPr>
          <p:nvPr/>
        </p:nvSpPr>
        <p:spPr>
          <a:xfrm>
            <a:off x="636212" y="314450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4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598E8FF-1C89-460C-AD2A-CC86D7FEED33}"/>
              </a:ext>
            </a:extLst>
          </p:cNvPr>
          <p:cNvSpPr>
            <a:spLocks noChangeAspect="1"/>
          </p:cNvSpPr>
          <p:nvPr/>
        </p:nvSpPr>
        <p:spPr>
          <a:xfrm>
            <a:off x="4338293" y="314450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5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46AB7A0-0B8E-4744-84CF-7A139D201691}"/>
              </a:ext>
            </a:extLst>
          </p:cNvPr>
          <p:cNvSpPr>
            <a:spLocks noChangeAspect="1"/>
          </p:cNvSpPr>
          <p:nvPr/>
        </p:nvSpPr>
        <p:spPr>
          <a:xfrm>
            <a:off x="8040374" y="3144509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6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B95F3F8-822F-44A5-BFFE-4967B1DC42DB}"/>
              </a:ext>
            </a:extLst>
          </p:cNvPr>
          <p:cNvSpPr>
            <a:spLocks noChangeAspect="1"/>
          </p:cNvSpPr>
          <p:nvPr/>
        </p:nvSpPr>
        <p:spPr>
          <a:xfrm>
            <a:off x="636212" y="4908764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7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60C8209-D467-4020-8A50-C1DE65E2AA57}"/>
              </a:ext>
            </a:extLst>
          </p:cNvPr>
          <p:cNvSpPr>
            <a:spLocks noChangeAspect="1"/>
          </p:cNvSpPr>
          <p:nvPr/>
        </p:nvSpPr>
        <p:spPr>
          <a:xfrm>
            <a:off x="4338293" y="4908764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8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E2E8F99-66EE-40F6-9A67-DF72B246C8A0}"/>
              </a:ext>
            </a:extLst>
          </p:cNvPr>
          <p:cNvSpPr>
            <a:spLocks noChangeAspect="1"/>
          </p:cNvSpPr>
          <p:nvPr/>
        </p:nvSpPr>
        <p:spPr>
          <a:xfrm>
            <a:off x="8040374" y="4908764"/>
            <a:ext cx="308723" cy="308367"/>
          </a:xfrm>
          <a:prstGeom prst="roundRect">
            <a:avLst>
              <a:gd name="adj" fmla="val 50000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Gilroy" panose="00000500000000000000" pitchFamily="50" charset="-52"/>
              </a:rPr>
              <a:t>9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B3B9F11-00EC-4087-9941-C4EB7275D647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Номер слайда 5">
            <a:extLst>
              <a:ext uri="{FF2B5EF4-FFF2-40B4-BE49-F238E27FC236}">
                <a16:creationId xmlns:a16="http://schemas.microsoft.com/office/drawing/2014/main" id="{AD79F5F6-78B9-483D-8371-E0CBF1BA4296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19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CFAE716-FA2C-4EA7-9B21-8C8CF7EA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: скругленные верхние углы 65">
            <a:extLst>
              <a:ext uri="{FF2B5EF4-FFF2-40B4-BE49-F238E27FC236}">
                <a16:creationId xmlns:a16="http://schemas.microsoft.com/office/drawing/2014/main" id="{D8E50F79-A67F-44E0-7F5B-25C0A731872D}"/>
              </a:ext>
            </a:extLst>
          </p:cNvPr>
          <p:cNvSpPr/>
          <p:nvPr/>
        </p:nvSpPr>
        <p:spPr>
          <a:xfrm rot="5400000">
            <a:off x="4780886" y="-553114"/>
            <a:ext cx="2608119" cy="122141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-bold" panose="00000800000000000000" pitchFamily="50" charset="-52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BF84A-130F-1811-DAE9-3FDAD648CF28}"/>
              </a:ext>
            </a:extLst>
          </p:cNvPr>
          <p:cNvSpPr txBox="1"/>
          <p:nvPr/>
        </p:nvSpPr>
        <p:spPr>
          <a:xfrm flipH="1">
            <a:off x="408094" y="322648"/>
            <a:ext cx="641264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bold" panose="000008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SL Soft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bold" panose="00000800000000000000" pitchFamily="50" charset="-52"/>
                <a:ea typeface="Verdana"/>
                <a:cs typeface="Gilroy Bold" panose="00000800000000000000" charset="0"/>
              </a:rPr>
              <a:t>is</a:t>
            </a: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bold" panose="00000800000000000000" pitchFamily="50" charset="-52"/>
                <a:ea typeface="Verdana"/>
                <a:cs typeface="Gilroy Bold" panose="00000800000000000000" charset="0"/>
              </a:rPr>
              <a:t> </a:t>
            </a:r>
            <a:r>
              <a:rPr lang="en-US" sz="3000" b="1" dirty="0">
                <a:solidFill>
                  <a:prstClr val="black"/>
                </a:solidFill>
                <a:latin typeface="Gilroy-bold" panose="00000800000000000000" pitchFamily="50" charset="-52"/>
                <a:ea typeface="Verdana"/>
                <a:cs typeface="Gilroy Bold" panose="00000800000000000000" charset="0"/>
              </a:rPr>
              <a:t>a trusted vendor</a:t>
            </a:r>
            <a:endParaRPr kumimoji="0" lang="ru-RU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-bold" panose="00000800000000000000" pitchFamily="50" charset="-52"/>
              <a:ea typeface="Verdana" panose="020B0604030504040204" pitchFamily="34" charset="0"/>
              <a:cs typeface="Gilroy Bold" panose="00000800000000000000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1424215-B4FA-25B3-B440-25F19B034B83}"/>
              </a:ext>
            </a:extLst>
          </p:cNvPr>
          <p:cNvSpPr/>
          <p:nvPr/>
        </p:nvSpPr>
        <p:spPr>
          <a:xfrm>
            <a:off x="415029" y="5134107"/>
            <a:ext cx="1612621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600+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978CD91-686B-4342-BE10-0740EEB87B18}"/>
              </a:ext>
            </a:extLst>
          </p:cNvPr>
          <p:cNvSpPr/>
          <p:nvPr/>
        </p:nvSpPr>
        <p:spPr>
          <a:xfrm>
            <a:off x="2273038" y="5334161"/>
            <a:ext cx="221535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white"/>
                </a:solidFill>
                <a:latin typeface="Gilroy" panose="00000500000000000000" pitchFamily="50" charset="-52"/>
              </a:rPr>
              <a:t>trusted by enterprise-class</a:t>
            </a:r>
            <a:br>
              <a:rPr lang="en-US" sz="1400" dirty="0">
                <a:solidFill>
                  <a:prstClr val="white"/>
                </a:solidFill>
                <a:latin typeface="Gilroy" panose="00000500000000000000" pitchFamily="50" charset="-52"/>
              </a:rPr>
            </a:br>
            <a:r>
              <a:rPr lang="en-US" sz="1400" dirty="0">
                <a:solidFill>
                  <a:prstClr val="white"/>
                </a:solidFill>
                <a:latin typeface="Gilroy" panose="00000500000000000000" pitchFamily="50" charset="-52"/>
              </a:rPr>
              <a:t>clients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500000000000000" pitchFamily="50" charset="-52"/>
              <a:ea typeface="+mn-ea"/>
              <a:cs typeface="+mn-cs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A2E5706-BE9A-4938-89CA-DBAD01145ECB}"/>
              </a:ext>
            </a:extLst>
          </p:cNvPr>
          <p:cNvSpPr/>
          <p:nvPr/>
        </p:nvSpPr>
        <p:spPr>
          <a:xfrm>
            <a:off x="420000" y="1636581"/>
            <a:ext cx="1086836" cy="7694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20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+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972E0603-6360-4911-9E11-8AD4C4578B00}"/>
              </a:ext>
            </a:extLst>
          </p:cNvPr>
          <p:cNvSpPr/>
          <p:nvPr/>
        </p:nvSpPr>
        <p:spPr>
          <a:xfrm>
            <a:off x="1678263" y="1674001"/>
            <a:ext cx="2915111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black"/>
                </a:solidFill>
                <a:latin typeface="Gilroy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years of experience in products, operating in the AI market since 2006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C01231-F0D6-4539-BAAC-AB7138241B4B}"/>
              </a:ext>
            </a:extLst>
          </p:cNvPr>
          <p:cNvSpPr txBox="1"/>
          <p:nvPr/>
        </p:nvSpPr>
        <p:spPr>
          <a:xfrm>
            <a:off x="420000" y="1373985"/>
            <a:ext cx="18017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Gilroy" panose="00000500000000000000" pitchFamily="50" charset="-52"/>
              </a:rPr>
              <a:t>Proprietary solutions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Gilroy" panose="00000500000000000000" pitchFamily="50" charset="-52"/>
              <a:ea typeface="+mn-ea"/>
              <a:cs typeface="+mn-cs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E8F1192B-AFDA-42EF-A94E-0248A548D49E}"/>
              </a:ext>
            </a:extLst>
          </p:cNvPr>
          <p:cNvSpPr/>
          <p:nvPr/>
        </p:nvSpPr>
        <p:spPr>
          <a:xfrm>
            <a:off x="4971784" y="1633523"/>
            <a:ext cx="2115964" cy="7694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from</a:t>
            </a:r>
            <a:r>
              <a:rPr kumimoji="0" lang="ru-RU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 </a:t>
            </a:r>
            <a:r>
              <a:rPr kumimoji="0" lang="ru-RU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3</a:t>
            </a:r>
            <a:r>
              <a:rPr kumimoji="0" lang="ru-RU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weeks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-semibold" panose="00000700000000000000" pitchFamily="50" charset="-52"/>
              <a:ea typeface="+mn-ea"/>
              <a:cs typeface="+mn-cs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380CA1A4-B840-4C7E-9D10-544FF6E4DCBD}"/>
              </a:ext>
            </a:extLst>
          </p:cNvPr>
          <p:cNvSpPr/>
          <p:nvPr/>
        </p:nvSpPr>
        <p:spPr>
          <a:xfrm>
            <a:off x="7294977" y="1787410"/>
            <a:ext cx="298488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black"/>
                </a:solidFill>
                <a:latin typeface="Gilroy" panose="00000500000000000000" pitchFamily="2" charset="-52"/>
                <a:ea typeface="Verdana" panose="020B0604030504040204" pitchFamily="34" charset="0"/>
              </a:rPr>
              <a:t>on-premise, cloud deployment available from 1 day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roy" panose="00000500000000000000" pitchFamily="2" charset="-52"/>
              <a:ea typeface="Verdana" panose="020B0604030504040204" pitchFamily="34" charset="0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11C658-B940-4C04-B121-FA5ED4E3E59B}"/>
              </a:ext>
            </a:extLst>
          </p:cNvPr>
          <p:cNvSpPr txBox="1"/>
          <p:nvPr/>
        </p:nvSpPr>
        <p:spPr>
          <a:xfrm>
            <a:off x="4971786" y="1373985"/>
            <a:ext cx="196207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Gilroy" panose="00000500000000000000" pitchFamily="50" charset="-52"/>
              </a:rPr>
              <a:t>Rapid implementation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Gilroy" panose="00000500000000000000" pitchFamily="50" charset="-52"/>
              <a:ea typeface="+mn-ea"/>
              <a:cs typeface="+mn-cs"/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5B1C0B52-06EC-456D-92D1-F474E02529C2}"/>
              </a:ext>
            </a:extLst>
          </p:cNvPr>
          <p:cNvSpPr/>
          <p:nvPr/>
        </p:nvSpPr>
        <p:spPr>
          <a:xfrm>
            <a:off x="420000" y="3032529"/>
            <a:ext cx="993862" cy="7694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roy-semibold" panose="00000700000000000000" pitchFamily="50" charset="-52"/>
                <a:ea typeface="+mn-ea"/>
                <a:cs typeface="+mn-cs"/>
              </a:rPr>
              <a:t>&gt;75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522759A-AB5C-4E05-B563-E3B03966A73C}"/>
              </a:ext>
            </a:extLst>
          </p:cNvPr>
          <p:cNvSpPr/>
          <p:nvPr/>
        </p:nvSpPr>
        <p:spPr>
          <a:xfrm>
            <a:off x="1678263" y="3296106"/>
            <a:ext cx="1422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black"/>
                </a:solidFill>
                <a:latin typeface="Gilroy" panose="00000500000000000000" pitchFamily="2" charset="-52"/>
                <a:ea typeface="Verdana" panose="020B0604030504040204" pitchFamily="34" charset="0"/>
              </a:rPr>
              <a:t>partners</a:t>
            </a:r>
            <a:endParaRPr lang="ru-RU" sz="1500" dirty="0">
              <a:solidFill>
                <a:prstClr val="black"/>
              </a:solidFill>
              <a:latin typeface="Gilroy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99730D-BF9F-436E-A730-498B6208076B}"/>
              </a:ext>
            </a:extLst>
          </p:cNvPr>
          <p:cNvSpPr txBox="1"/>
          <p:nvPr/>
        </p:nvSpPr>
        <p:spPr>
          <a:xfrm>
            <a:off x="420002" y="2769935"/>
            <a:ext cx="165109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Gilroy" panose="00000500000000000000" pitchFamily="50" charset="-52"/>
              </a:rPr>
              <a:t>Partner ecosystem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Gilroy" panose="00000500000000000000" pitchFamily="50" charset="-52"/>
              <a:ea typeface="+mn-ea"/>
              <a:cs typeface="+mn-cs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26B9B061-DDEB-4294-A360-9AF7CE57A777}"/>
              </a:ext>
            </a:extLst>
          </p:cNvPr>
          <p:cNvSpPr/>
          <p:nvPr/>
        </p:nvSpPr>
        <p:spPr>
          <a:xfrm>
            <a:off x="5869301" y="3186179"/>
            <a:ext cx="260165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black"/>
                </a:solidFill>
                <a:latin typeface="Gilroy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 leader in digital transformation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898ADD-7A71-48B7-A20D-C1F9074C8A01}"/>
              </a:ext>
            </a:extLst>
          </p:cNvPr>
          <p:cNvSpPr txBox="1"/>
          <p:nvPr/>
        </p:nvSpPr>
        <p:spPr>
          <a:xfrm>
            <a:off x="4971784" y="2769935"/>
            <a:ext cx="225061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Gilroy" panose="00000500000000000000" pitchFamily="50" charset="-52"/>
              </a:rPr>
              <a:t>Part of the Softline Group</a:t>
            </a:r>
          </a:p>
        </p:txBody>
      </p:sp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9C310222-10F4-4866-ABB0-2349BBD59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0667" t="35287" b="35044"/>
          <a:stretch/>
        </p:blipFill>
        <p:spPr>
          <a:xfrm>
            <a:off x="4971786" y="3150306"/>
            <a:ext cx="534879" cy="53388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D3448047-F80C-4CA4-AA59-CA5236D51D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1784" y="5025209"/>
            <a:ext cx="949251" cy="9653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2A5C464-9948-40C7-BE6F-575457C5364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6843" y="4903507"/>
            <a:ext cx="743284" cy="3018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D1D7F29-00B2-4341-939E-42016BF79E9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5933" y="4992297"/>
            <a:ext cx="855643" cy="162355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A1DBC0A-930E-4E60-8909-E6030DE8EE4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65704" y="4947022"/>
            <a:ext cx="566440" cy="20210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EAA5505-913B-4F90-B3E6-DF90049A41E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6275" y="4854975"/>
            <a:ext cx="390439" cy="3989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61BA6DE-A6DB-4B2F-8A8D-DE418044541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62520" y="4867048"/>
            <a:ext cx="701480" cy="33786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AD7F33A-347D-45B7-87DF-A4019CA2616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87879" y="5737657"/>
            <a:ext cx="421211" cy="53979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4E876609-853A-48A3-AA75-28E7A756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2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24005" y="5757671"/>
            <a:ext cx="1082403" cy="38546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93F40F4-C1DD-455D-A27C-9E8E89607D73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40000" contrast="-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19703" y="5835675"/>
            <a:ext cx="568103" cy="2548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142AF5-8008-35BB-313D-F08CF6FE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4" y="5613550"/>
            <a:ext cx="1212329" cy="72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D1DD5F3-2D6A-48F9-2F54-E5533C659221}"/>
              </a:ext>
            </a:extLst>
          </p:cNvPr>
          <p:cNvGrpSpPr/>
          <p:nvPr/>
        </p:nvGrpSpPr>
        <p:grpSpPr>
          <a:xfrm>
            <a:off x="4898667" y="5835407"/>
            <a:ext cx="1095485" cy="255388"/>
            <a:chOff x="4898666" y="5835406"/>
            <a:chExt cx="1095485" cy="255388"/>
          </a:xfrm>
        </p:grpSpPr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9857C8A2-F457-4F52-B363-CA20BC05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 contrast="-4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98666" y="5835406"/>
              <a:ext cx="1095485" cy="255388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6CC0E1-7A2C-DC63-5993-58F8B7053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666" y="5837843"/>
              <a:ext cx="252682" cy="2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721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777CA-B6DA-4A53-94DC-A0DE9EB173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2" t="40520" r="15096" b="5"/>
          <a:stretch/>
        </p:blipFill>
        <p:spPr bwMode="auto">
          <a:xfrm>
            <a:off x="6738937" y="-1"/>
            <a:ext cx="5453063" cy="5622131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hlinkClick r:id="rId4"/>
            <a:extLst>
              <a:ext uri="{FF2B5EF4-FFF2-40B4-BE49-F238E27FC236}">
                <a16:creationId xmlns:a16="http://schemas.microsoft.com/office/drawing/2014/main" id="{1B287356-D24C-46A9-AA1C-71DD3E1494D7}"/>
              </a:ext>
            </a:extLst>
          </p:cNvPr>
          <p:cNvSpPr/>
          <p:nvPr/>
        </p:nvSpPr>
        <p:spPr>
          <a:xfrm>
            <a:off x="532288" y="512763"/>
            <a:ext cx="8924228" cy="4256007"/>
          </a:xfrm>
          <a:prstGeom prst="roundRect">
            <a:avLst>
              <a:gd name="adj" fmla="val 6065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9F060B-419C-4DA1-9FCD-E39B63811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867354" y="997953"/>
            <a:ext cx="4140554" cy="13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4A68F-B831-45CE-9E79-08B7AB99E4C5}"/>
              </a:ext>
            </a:extLst>
          </p:cNvPr>
          <p:cNvSpPr txBox="1"/>
          <p:nvPr/>
        </p:nvSpPr>
        <p:spPr>
          <a:xfrm>
            <a:off x="532288" y="5221514"/>
            <a:ext cx="11659712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60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Thank you for your attention</a:t>
            </a:r>
          </a:p>
        </p:txBody>
      </p:sp>
      <p:sp>
        <p:nvSpPr>
          <p:cNvPr id="6" name="Прямоугольник: скругленные углы 70">
            <a:hlinkClick r:id="rId4"/>
            <a:extLst>
              <a:ext uri="{FF2B5EF4-FFF2-40B4-BE49-F238E27FC236}">
                <a16:creationId xmlns:a16="http://schemas.microsoft.com/office/drawing/2014/main" id="{066304B7-29B1-4219-94F2-DA4565FD5DBA}"/>
              </a:ext>
            </a:extLst>
          </p:cNvPr>
          <p:cNvSpPr/>
          <p:nvPr/>
        </p:nvSpPr>
        <p:spPr>
          <a:xfrm>
            <a:off x="867354" y="2913929"/>
            <a:ext cx="1519381" cy="1510965"/>
          </a:xfrm>
          <a:prstGeom prst="roundRect">
            <a:avLst>
              <a:gd name="adj" fmla="val 6366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endParaRPr lang="ru-RU" sz="1400" dirty="0">
              <a:solidFill>
                <a:schemeClr val="bg1"/>
              </a:solidFill>
              <a:latin typeface="Gilroy-bold" panose="00000800000000000000" pitchFamily="50" charset="-52"/>
              <a:ea typeface="Verdana"/>
            </a:endParaRPr>
          </a:p>
        </p:txBody>
      </p:sp>
      <p:pic>
        <p:nvPicPr>
          <p:cNvPr id="7" name="Рисунок 6">
            <a:hlinkClick r:id="rId4"/>
            <a:extLst>
              <a:ext uri="{FF2B5EF4-FFF2-40B4-BE49-F238E27FC236}">
                <a16:creationId xmlns:a16="http://schemas.microsoft.com/office/drawing/2014/main" id="{CE7D59A0-F1CD-43B4-B291-03A6FBAB4A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240" y="3154607"/>
            <a:ext cx="1029608" cy="1029608"/>
          </a:xfrm>
          <a:prstGeom prst="rect">
            <a:avLst/>
          </a:prstGeom>
        </p:spPr>
      </p:pic>
      <p:sp>
        <p:nvSpPr>
          <p:cNvPr id="8" name="Прямоугольник: скругленные углы 70">
            <a:hlinkClick r:id="rId9"/>
            <a:extLst>
              <a:ext uri="{FF2B5EF4-FFF2-40B4-BE49-F238E27FC236}">
                <a16:creationId xmlns:a16="http://schemas.microsoft.com/office/drawing/2014/main" id="{2552AF9B-4832-4D33-BCB6-51F68B700175}"/>
              </a:ext>
            </a:extLst>
          </p:cNvPr>
          <p:cNvSpPr/>
          <p:nvPr/>
        </p:nvSpPr>
        <p:spPr>
          <a:xfrm>
            <a:off x="5407792" y="2913929"/>
            <a:ext cx="1519381" cy="1510965"/>
          </a:xfrm>
          <a:prstGeom prst="roundRect">
            <a:avLst>
              <a:gd name="adj" fmla="val 6366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endParaRPr lang="ru-RU" sz="1400" dirty="0">
              <a:solidFill>
                <a:schemeClr val="bg1"/>
              </a:solidFill>
              <a:latin typeface="Gilroy-bold" panose="00000800000000000000" pitchFamily="50" charset="-52"/>
              <a:ea typeface="Verdana"/>
            </a:endParaRPr>
          </a:p>
        </p:txBody>
      </p:sp>
      <p:sp>
        <p:nvSpPr>
          <p:cNvPr id="9" name="TextBox 8">
            <a:hlinkClick r:id="rId9"/>
            <a:extLst>
              <a:ext uri="{FF2B5EF4-FFF2-40B4-BE49-F238E27FC236}">
                <a16:creationId xmlns:a16="http://schemas.microsoft.com/office/drawing/2014/main" id="{AAE4136B-9D2C-4944-B442-87CAAA213EFD}"/>
              </a:ext>
            </a:extLst>
          </p:cNvPr>
          <p:cNvSpPr txBox="1"/>
          <p:nvPr/>
        </p:nvSpPr>
        <p:spPr>
          <a:xfrm>
            <a:off x="7173849" y="2992517"/>
            <a:ext cx="2004649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400" dirty="0">
                <a:latin typeface="Gilroy-bold" panose="00000800000000000000" pitchFamily="50" charset="-52"/>
                <a:ea typeface="Verdana" panose="020B0604030504040204" pitchFamily="34" charset="0"/>
              </a:rPr>
              <a:t>SL Soft</a:t>
            </a:r>
            <a:br>
              <a:rPr lang="ru-RU" sz="2400" dirty="0">
                <a:latin typeface="Gilroy-bold" panose="00000800000000000000" pitchFamily="50" charset="-52"/>
                <a:ea typeface="Verdana" panose="020B0604030504040204" pitchFamily="34" charset="0"/>
              </a:rPr>
            </a:br>
            <a:r>
              <a:rPr lang="en-US" sz="2400" dirty="0">
                <a:latin typeface="Gilroy-bold" panose="00000800000000000000" pitchFamily="50" charset="-52"/>
                <a:ea typeface="Verdana" panose="020B0604030504040204" pitchFamily="34" charset="0"/>
              </a:rPr>
              <a:t>Telegram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hlinkClick r:id="rId9"/>
            <a:extLst>
              <a:ext uri="{FF2B5EF4-FFF2-40B4-BE49-F238E27FC236}">
                <a16:creationId xmlns:a16="http://schemas.microsoft.com/office/drawing/2014/main" id="{8C5767C8-C834-4555-B9D2-A0FE2A83C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2686" y="3154611"/>
            <a:ext cx="1029600" cy="1029600"/>
          </a:xfrm>
          <a:prstGeom prst="rect">
            <a:avLst/>
          </a:prstGeom>
        </p:spPr>
      </p:pic>
      <p:sp>
        <p:nvSpPr>
          <p:cNvPr id="11" name="Рисунок 30">
            <a:hlinkClick r:id="rId9"/>
            <a:extLst>
              <a:ext uri="{FF2B5EF4-FFF2-40B4-BE49-F238E27FC236}">
                <a16:creationId xmlns:a16="http://schemas.microsoft.com/office/drawing/2014/main" id="{FA13F7EA-6E68-4240-908B-1727B4EA9278}"/>
              </a:ext>
            </a:extLst>
          </p:cNvPr>
          <p:cNvSpPr/>
          <p:nvPr/>
        </p:nvSpPr>
        <p:spPr>
          <a:xfrm>
            <a:off x="8476250" y="3892827"/>
            <a:ext cx="506397" cy="434058"/>
          </a:xfrm>
          <a:custGeom>
            <a:avLst/>
            <a:gdLst>
              <a:gd name="connsiteX0" fmla="*/ 62246 w 460360"/>
              <a:gd name="connsiteY0" fmla="*/ 184803 h 394598"/>
              <a:gd name="connsiteX1" fmla="*/ 290782 w 460360"/>
              <a:gd name="connsiteY1" fmla="*/ 86483 h 394598"/>
              <a:gd name="connsiteX2" fmla="*/ 436783 w 460360"/>
              <a:gd name="connsiteY2" fmla="*/ 32883 h 394598"/>
              <a:gd name="connsiteX3" fmla="*/ 451909 w 460360"/>
              <a:gd name="connsiteY3" fmla="*/ 37487 h 394598"/>
              <a:gd name="connsiteX4" fmla="*/ 457499 w 460360"/>
              <a:gd name="connsiteY4" fmla="*/ 48009 h 394598"/>
              <a:gd name="connsiteX5" fmla="*/ 458156 w 460360"/>
              <a:gd name="connsiteY5" fmla="*/ 63465 h 394598"/>
              <a:gd name="connsiteX6" fmla="*/ 413764 w 460360"/>
              <a:gd name="connsiteY6" fmla="*/ 345273 h 394598"/>
              <a:gd name="connsiteX7" fmla="*/ 387129 w 460360"/>
              <a:gd name="connsiteY7" fmla="*/ 385391 h 394598"/>
              <a:gd name="connsiteX8" fmla="*/ 324981 w 460360"/>
              <a:gd name="connsiteY8" fmla="*/ 355796 h 394598"/>
              <a:gd name="connsiteX9" fmla="*/ 237512 w 460360"/>
              <a:gd name="connsiteY9" fmla="*/ 296935 h 394598"/>
              <a:gd name="connsiteX10" fmla="*/ 246062 w 460360"/>
              <a:gd name="connsiteY10" fmla="*/ 234457 h 394598"/>
              <a:gd name="connsiteX11" fmla="*/ 353918 w 460360"/>
              <a:gd name="connsiteY11" fmla="*/ 128902 h 394598"/>
              <a:gd name="connsiteX12" fmla="*/ 351945 w 460360"/>
              <a:gd name="connsiteY12" fmla="*/ 121997 h 394598"/>
              <a:gd name="connsiteX13" fmla="*/ 343724 w 460360"/>
              <a:gd name="connsiteY13" fmla="*/ 121339 h 394598"/>
              <a:gd name="connsiteX14" fmla="*/ 178323 w 460360"/>
              <a:gd name="connsiteY14" fmla="*/ 230511 h 394598"/>
              <a:gd name="connsiteX15" fmla="*/ 135904 w 460360"/>
              <a:gd name="connsiteY15" fmla="*/ 246295 h 394598"/>
              <a:gd name="connsiteX16" fmla="*/ 75070 w 460360"/>
              <a:gd name="connsiteY16" fmla="*/ 231826 h 394598"/>
              <a:gd name="connsiteX17" fmla="*/ 32980 w 460360"/>
              <a:gd name="connsiteY17" fmla="*/ 206178 h 394598"/>
              <a:gd name="connsiteX18" fmla="*/ 62246 w 460360"/>
              <a:gd name="connsiteY18" fmla="*/ 184475 h 39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360" h="394598">
                <a:moveTo>
                  <a:pt x="62246" y="184803"/>
                </a:moveTo>
                <a:cubicBezTo>
                  <a:pt x="176350" y="135150"/>
                  <a:pt x="252638" y="102267"/>
                  <a:pt x="290782" y="86483"/>
                </a:cubicBezTo>
                <a:cubicBezTo>
                  <a:pt x="399625" y="41104"/>
                  <a:pt x="421985" y="32883"/>
                  <a:pt x="436783" y="32883"/>
                </a:cubicBezTo>
                <a:cubicBezTo>
                  <a:pt x="440071" y="32883"/>
                  <a:pt x="447305" y="33541"/>
                  <a:pt x="451909" y="37487"/>
                </a:cubicBezTo>
                <a:cubicBezTo>
                  <a:pt x="455855" y="40775"/>
                  <a:pt x="456841" y="45050"/>
                  <a:pt x="457499" y="48009"/>
                </a:cubicBezTo>
                <a:cubicBezTo>
                  <a:pt x="458156" y="50969"/>
                  <a:pt x="458814" y="57874"/>
                  <a:pt x="458156" y="63465"/>
                </a:cubicBezTo>
                <a:cubicBezTo>
                  <a:pt x="452237" y="125285"/>
                  <a:pt x="426589" y="275890"/>
                  <a:pt x="413764" y="345273"/>
                </a:cubicBezTo>
                <a:cubicBezTo>
                  <a:pt x="408174" y="374539"/>
                  <a:pt x="397323" y="384404"/>
                  <a:pt x="387129" y="385391"/>
                </a:cubicBezTo>
                <a:cubicBezTo>
                  <a:pt x="364440" y="387364"/>
                  <a:pt x="347012" y="370265"/>
                  <a:pt x="324981" y="355796"/>
                </a:cubicBezTo>
                <a:cubicBezTo>
                  <a:pt x="290454" y="333107"/>
                  <a:pt x="271053" y="318967"/>
                  <a:pt x="237512" y="296935"/>
                </a:cubicBezTo>
                <a:cubicBezTo>
                  <a:pt x="198710" y="271286"/>
                  <a:pt x="224030" y="257475"/>
                  <a:pt x="246062" y="234457"/>
                </a:cubicBezTo>
                <a:cubicBezTo>
                  <a:pt x="251980" y="228538"/>
                  <a:pt x="351945" y="137123"/>
                  <a:pt x="353918" y="128902"/>
                </a:cubicBezTo>
                <a:cubicBezTo>
                  <a:pt x="353918" y="127916"/>
                  <a:pt x="354246" y="123970"/>
                  <a:pt x="351945" y="121997"/>
                </a:cubicBezTo>
                <a:cubicBezTo>
                  <a:pt x="349643" y="120024"/>
                  <a:pt x="346354" y="120681"/>
                  <a:pt x="343724" y="121339"/>
                </a:cubicBezTo>
                <a:cubicBezTo>
                  <a:pt x="340107" y="121997"/>
                  <a:pt x="285192" y="158497"/>
                  <a:pt x="178323" y="230511"/>
                </a:cubicBezTo>
                <a:cubicBezTo>
                  <a:pt x="162539" y="241363"/>
                  <a:pt x="148399" y="246624"/>
                  <a:pt x="135904" y="246295"/>
                </a:cubicBezTo>
                <a:cubicBezTo>
                  <a:pt x="121764" y="246295"/>
                  <a:pt x="95129" y="238403"/>
                  <a:pt x="75070" y="231826"/>
                </a:cubicBezTo>
                <a:cubicBezTo>
                  <a:pt x="50737" y="223934"/>
                  <a:pt x="31336" y="219988"/>
                  <a:pt x="32980" y="206178"/>
                </a:cubicBezTo>
                <a:cubicBezTo>
                  <a:pt x="33967" y="199272"/>
                  <a:pt x="43503" y="192038"/>
                  <a:pt x="62246" y="184475"/>
                </a:cubicBezTo>
                <a:close/>
              </a:path>
            </a:pathLst>
          </a:cu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endParaRPr lang="ru-RU" sz="1400" dirty="0">
              <a:solidFill>
                <a:schemeClr val="bg1"/>
              </a:solidFill>
              <a:latin typeface="Gilroy-bold" panose="00000800000000000000" pitchFamily="50" charset="-52"/>
              <a:ea typeface="Verdana"/>
            </a:endParaRP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D6807836-EB23-4512-B867-C4AF6EEFCA34}"/>
              </a:ext>
            </a:extLst>
          </p:cNvPr>
          <p:cNvSpPr txBox="1"/>
          <p:nvPr/>
        </p:nvSpPr>
        <p:spPr>
          <a:xfrm>
            <a:off x="2633411" y="2992517"/>
            <a:ext cx="242204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4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SL Soft</a:t>
            </a:r>
          </a:p>
          <a:p>
            <a:r>
              <a:rPr lang="en-US" sz="2400" dirty="0">
                <a:latin typeface="Gilroy-bold" panose="00000800000000000000" pitchFamily="50" charset="-52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  <a:endParaRPr lang="ru-RU" sz="2400" dirty="0">
              <a:latin typeface="Gilroy-bold" panose="00000800000000000000" pitchFamily="50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hlinkClick r:id="rId12"/>
            <a:extLst>
              <a:ext uri="{FF2B5EF4-FFF2-40B4-BE49-F238E27FC236}">
                <a16:creationId xmlns:a16="http://schemas.microsoft.com/office/drawing/2014/main" id="{CC7E2DE2-89D5-4E32-A497-79C7AE9E3DD5}"/>
              </a:ext>
            </a:extLst>
          </p:cNvPr>
          <p:cNvSpPr txBox="1"/>
          <p:nvPr/>
        </p:nvSpPr>
        <p:spPr>
          <a:xfrm>
            <a:off x="2633411" y="4178673"/>
            <a:ext cx="13902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1600" dirty="0"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Info@slsoft.ru</a:t>
            </a:r>
          </a:p>
        </p:txBody>
      </p:sp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id="{B205C462-5D2D-402B-9F0F-EAC45C61E45E}"/>
              </a:ext>
            </a:extLst>
          </p:cNvPr>
          <p:cNvSpPr txBox="1"/>
          <p:nvPr/>
        </p:nvSpPr>
        <p:spPr>
          <a:xfrm>
            <a:off x="2633411" y="3867957"/>
            <a:ext cx="90490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1600" dirty="0"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slsoft.ru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298009E-385F-4C4F-B1C2-62CEDF9F38CC}"/>
              </a:ext>
            </a:extLst>
          </p:cNvPr>
          <p:cNvCxnSpPr/>
          <p:nvPr/>
        </p:nvCxnSpPr>
        <p:spPr>
          <a:xfrm>
            <a:off x="4792584" y="2913929"/>
            <a:ext cx="0" cy="15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76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D508C45-B44E-44C4-A37C-516221C2865E}"/>
              </a:ext>
            </a:extLst>
          </p:cNvPr>
          <p:cNvSpPr txBox="1"/>
          <p:nvPr/>
        </p:nvSpPr>
        <p:spPr>
          <a:xfrm flipH="1">
            <a:off x="515934" y="486844"/>
            <a:ext cx="76882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36000">
              <a:defRPr sz="3600">
                <a:latin typeface="Gilroy-bold" panose="00000800000000000000" pitchFamily="50" charset="-52"/>
                <a:ea typeface="Verdana" panose="020B0604030504040204" pitchFamily="34" charset="0"/>
              </a:defRPr>
            </a:lvl1pPr>
          </a:lstStyle>
          <a:p>
            <a:r>
              <a:rPr lang="en-US" sz="2800" dirty="0" err="1"/>
              <a:t>Polymatica</a:t>
            </a:r>
            <a:r>
              <a:rPr lang="en-US" sz="2800" dirty="0"/>
              <a:t> EPM</a:t>
            </a:r>
            <a:endParaRPr lang="ru-RU" sz="2800" dirty="0"/>
          </a:p>
        </p:txBody>
      </p:sp>
      <p:sp>
        <p:nvSpPr>
          <p:cNvPr id="28" name="Прямоугольник: скругленные углы 70">
            <a:extLst>
              <a:ext uri="{FF2B5EF4-FFF2-40B4-BE49-F238E27FC236}">
                <a16:creationId xmlns:a16="http://schemas.microsoft.com/office/drawing/2014/main" id="{6EEF25F1-6C06-4C66-AE8E-1E9C6C1E5F0F}"/>
              </a:ext>
            </a:extLst>
          </p:cNvPr>
          <p:cNvSpPr/>
          <p:nvPr/>
        </p:nvSpPr>
        <p:spPr>
          <a:xfrm>
            <a:off x="524575" y="2416050"/>
            <a:ext cx="5498720" cy="3558713"/>
          </a:xfrm>
          <a:prstGeom prst="roundRect">
            <a:avLst>
              <a:gd name="adj" fmla="val 3814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96000" bIns="0" rtlCol="0" anchor="t"/>
          <a:lstStyle/>
          <a:p>
            <a:pPr>
              <a:spcBef>
                <a:spcPts val="600"/>
              </a:spcBef>
            </a:pPr>
            <a:endParaRPr lang="ru-RU" b="1" dirty="0">
              <a:solidFill>
                <a:schemeClr val="tx1"/>
              </a:solidFill>
              <a:latin typeface="Gilroy" panose="00000500000000000000" pitchFamily="50" charset="-52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019DF95-A15C-44F3-AB7E-4AEDCABD77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1" t="-495" r="11996" b="19337"/>
          <a:stretch/>
        </p:blipFill>
        <p:spPr>
          <a:xfrm>
            <a:off x="4209114" y="3612027"/>
            <a:ext cx="1730759" cy="2362736"/>
          </a:xfrm>
          <a:prstGeom prst="roundRect">
            <a:avLst>
              <a:gd name="adj" fmla="val 24767"/>
            </a:avLst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DE615E6-3875-8D83-EF0A-E64E8C198991}"/>
              </a:ext>
            </a:extLst>
          </p:cNvPr>
          <p:cNvSpPr txBox="1"/>
          <p:nvPr/>
        </p:nvSpPr>
        <p:spPr>
          <a:xfrm>
            <a:off x="752764" y="3365983"/>
            <a:ext cx="4600901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dirty="0">
                <a:latin typeface="Gilroy" panose="00000500000000000000" pitchFamily="50" charset="-52"/>
                <a:ea typeface="Verdana" panose="020B0604030504040204" pitchFamily="34" charset="0"/>
                <a:cs typeface="Gilroy Bold" panose="00000800000000000000" charset="0"/>
              </a:rPr>
              <a:t>Enables the definition and alignment of strategic, mid-term, and short-term enterprise objectives, as well as the control and management of activities aimed at achieving these goals through optimal use of available resources.</a:t>
            </a:r>
            <a:endParaRPr lang="ru-RU" dirty="0">
              <a:latin typeface="Gilroy" panose="00000500000000000000" pitchFamily="50" charset="-52"/>
              <a:ea typeface="Verdana" panose="020B0604030504040204" pitchFamily="34" charset="0"/>
              <a:cs typeface="Gilroy Bold" panose="0000080000000000000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C1AF6-DC1F-4F80-A4F7-8860784F8475}"/>
              </a:ext>
            </a:extLst>
          </p:cNvPr>
          <p:cNvSpPr txBox="1"/>
          <p:nvPr/>
        </p:nvSpPr>
        <p:spPr>
          <a:xfrm>
            <a:off x="752764" y="1226795"/>
            <a:ext cx="703348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b="1" dirty="0">
                <a:latin typeface="Gilroy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Polymatica EPM </a:t>
            </a:r>
            <a:r>
              <a:rPr lang="ru-RU" dirty="0">
                <a:latin typeface="Gilroy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en-US" dirty="0">
                <a:latin typeface="Gilroy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 suite of tools for digitizing management planning and performance control of financial indicators</a:t>
            </a:r>
            <a:endParaRPr lang="ru-RU" dirty="0">
              <a:latin typeface="Gilroy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640813-2525-4D0F-AC1F-EE20A9701651}"/>
              </a:ext>
            </a:extLst>
          </p:cNvPr>
          <p:cNvCxnSpPr>
            <a:cxnSpLocks/>
          </p:cNvCxnSpPr>
          <p:nvPr/>
        </p:nvCxnSpPr>
        <p:spPr>
          <a:xfrm>
            <a:off x="536719" y="1269615"/>
            <a:ext cx="0" cy="472825"/>
          </a:xfrm>
          <a:prstGeom prst="line">
            <a:avLst/>
          </a:prstGeom>
          <a:ln w="19050" cap="rnd">
            <a:solidFill>
              <a:srgbClr val="D5384D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29">
            <a:extLst>
              <a:ext uri="{FF2B5EF4-FFF2-40B4-BE49-F238E27FC236}">
                <a16:creationId xmlns:a16="http://schemas.microsoft.com/office/drawing/2014/main" id="{6014A2EF-17EF-85E9-023E-F83897BDB887}"/>
              </a:ext>
            </a:extLst>
          </p:cNvPr>
          <p:cNvSpPr/>
          <p:nvPr/>
        </p:nvSpPr>
        <p:spPr>
          <a:xfrm>
            <a:off x="6634963" y="2425375"/>
            <a:ext cx="4502936" cy="564482"/>
          </a:xfrm>
          <a:prstGeom prst="roundRect">
            <a:avLst>
              <a:gd name="adj" fmla="val 15452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roy-Bold" panose="00000800000000000000" pitchFamily="50" charset="-52"/>
              </a:rPr>
              <a:t>Business processes</a:t>
            </a:r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FC5F96D9-7CE4-4054-A6D4-D89FE413A651}"/>
              </a:ext>
            </a:extLst>
          </p:cNvPr>
          <p:cNvSpPr/>
          <p:nvPr/>
        </p:nvSpPr>
        <p:spPr bwMode="auto">
          <a:xfrm>
            <a:off x="6634964" y="3153735"/>
            <a:ext cx="4464000" cy="792000"/>
          </a:xfrm>
          <a:prstGeom prst="roundRect">
            <a:avLst>
              <a:gd name="adj" fmla="val 4838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Gilroy" panose="00000500000000000000" pitchFamily="50" charset="-52"/>
                <a:ea typeface="Verdana"/>
              </a:rPr>
              <a:t>Strategic Planning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175368F5-116B-417B-9672-D4D376160785}"/>
              </a:ext>
            </a:extLst>
          </p:cNvPr>
          <p:cNvSpPr/>
          <p:nvPr/>
        </p:nvSpPr>
        <p:spPr bwMode="auto">
          <a:xfrm>
            <a:off x="6634964" y="4154078"/>
            <a:ext cx="4464000" cy="792000"/>
          </a:xfrm>
          <a:prstGeom prst="roundRect">
            <a:avLst>
              <a:gd name="adj" fmla="val 4838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Gilroy" panose="00000500000000000000" pitchFamily="50" charset="-52"/>
                <a:ea typeface="Verdana"/>
              </a:rPr>
              <a:t>Budgeting and Planning</a:t>
            </a:r>
            <a:endParaRPr lang="ru-RU" sz="1600" dirty="0">
              <a:solidFill>
                <a:schemeClr val="bg1"/>
              </a:solidFill>
              <a:latin typeface="Gilroy" panose="00000500000000000000" pitchFamily="50" charset="-52"/>
              <a:ea typeface="Verdana"/>
            </a:endParaRP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F3409D0D-B637-45D2-9469-67C25D6F400A}"/>
              </a:ext>
            </a:extLst>
          </p:cNvPr>
          <p:cNvSpPr/>
          <p:nvPr/>
        </p:nvSpPr>
        <p:spPr bwMode="auto">
          <a:xfrm>
            <a:off x="6634963" y="5154422"/>
            <a:ext cx="4464000" cy="792000"/>
          </a:xfrm>
          <a:prstGeom prst="roundRect">
            <a:avLst>
              <a:gd name="adj" fmla="val 4838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Gilroy" panose="00000500000000000000" pitchFamily="50" charset="-52"/>
                <a:ea typeface="Verdana"/>
              </a:rPr>
              <a:t>Cost Management (Allocation)</a:t>
            </a:r>
            <a:endParaRPr lang="ru-RU" sz="1600" dirty="0">
              <a:solidFill>
                <a:schemeClr val="bg1"/>
              </a:solidFill>
              <a:latin typeface="Gilroy" panose="00000500000000000000" pitchFamily="50" charset="-52"/>
              <a:ea typeface="Verdana"/>
            </a:endParaRPr>
          </a:p>
        </p:txBody>
      </p:sp>
      <p:sp>
        <p:nvSpPr>
          <p:cNvPr id="54" name="Скругленный прямоугольник 29">
            <a:extLst>
              <a:ext uri="{FF2B5EF4-FFF2-40B4-BE49-F238E27FC236}">
                <a16:creationId xmlns:a16="http://schemas.microsoft.com/office/drawing/2014/main" id="{8507B415-C0E1-444D-87E2-CF62060DD4BB}"/>
              </a:ext>
            </a:extLst>
          </p:cNvPr>
          <p:cNvSpPr/>
          <p:nvPr/>
        </p:nvSpPr>
        <p:spPr>
          <a:xfrm>
            <a:off x="10760625" y="3286703"/>
            <a:ext cx="133439" cy="13343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55" name="Скругленный прямоугольник 29">
            <a:extLst>
              <a:ext uri="{FF2B5EF4-FFF2-40B4-BE49-F238E27FC236}">
                <a16:creationId xmlns:a16="http://schemas.microsoft.com/office/drawing/2014/main" id="{E81A752B-7850-4DE4-A20C-65D3646199D8}"/>
              </a:ext>
            </a:extLst>
          </p:cNvPr>
          <p:cNvSpPr/>
          <p:nvPr/>
        </p:nvSpPr>
        <p:spPr>
          <a:xfrm>
            <a:off x="10760625" y="4287046"/>
            <a:ext cx="133439" cy="13343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sp>
        <p:nvSpPr>
          <p:cNvPr id="56" name="Скругленный прямоугольник 29">
            <a:extLst>
              <a:ext uri="{FF2B5EF4-FFF2-40B4-BE49-F238E27FC236}">
                <a16:creationId xmlns:a16="http://schemas.microsoft.com/office/drawing/2014/main" id="{5BC65CFB-A5AD-4D9A-879E-D10E9DB76A31}"/>
              </a:ext>
            </a:extLst>
          </p:cNvPr>
          <p:cNvSpPr/>
          <p:nvPr/>
        </p:nvSpPr>
        <p:spPr>
          <a:xfrm>
            <a:off x="10760625" y="5287389"/>
            <a:ext cx="133439" cy="133439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latin typeface="Gilroy-Bold" panose="00000800000000000000" pitchFamily="50" charset="-52"/>
            </a:endParaRPr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3534A6F4-E3F0-4B18-BB7E-E2B2306BF2A0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811D7653-AD40-4998-9FE2-3D28307F77ED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3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AB23E8-3A45-C888-B894-C0A4B107C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4808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0AA4C-DC84-3BD5-44B7-94C56012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177D8-E9B6-967B-0A0B-F7705E1D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664" t="-1762" r="14788" b="15070"/>
          <a:stretch/>
        </p:blipFill>
        <p:spPr>
          <a:xfrm>
            <a:off x="4825411" y="2209800"/>
            <a:ext cx="3200400" cy="4648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1A28ED-6583-932B-36E5-147E227A7BD5}"/>
              </a:ext>
            </a:extLst>
          </p:cNvPr>
          <p:cNvSpPr txBox="1"/>
          <p:nvPr/>
        </p:nvSpPr>
        <p:spPr>
          <a:xfrm flipH="1">
            <a:off x="293047" y="496438"/>
            <a:ext cx="78965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Gilroy-bold" panose="00000800000000000000" pitchFamily="50" charset="-52"/>
                <a:ea typeface="Verdana" panose="020B0604030504040204" pitchFamily="34" charset="0"/>
              </a:rPr>
              <a:t>EPM</a:t>
            </a:r>
            <a:r>
              <a:rPr lang="ru-RU" sz="3200" b="1" dirty="0">
                <a:latin typeface="Gilroy-bold" panose="00000800000000000000" pitchFamily="50" charset="-52"/>
                <a:ea typeface="Verdana" panose="020B0604030504040204" pitchFamily="34" charset="0"/>
              </a:rPr>
              <a:t> </a:t>
            </a:r>
            <a:r>
              <a:rPr lang="en-US" sz="3200" b="1" dirty="0">
                <a:latin typeface="Gilroy-bold" panose="00000800000000000000" pitchFamily="50" charset="-52"/>
                <a:ea typeface="Verdana" panose="020B0604030504040204" pitchFamily="34" charset="0"/>
              </a:rPr>
              <a:t>in the Enterprise Business Model</a:t>
            </a: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20F40AE0-402E-69D7-ABF0-D22A13F414E1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Номер слайда 5">
            <a:extLst>
              <a:ext uri="{FF2B5EF4-FFF2-40B4-BE49-F238E27FC236}">
                <a16:creationId xmlns:a16="http://schemas.microsoft.com/office/drawing/2014/main" id="{8D825A7E-9AE5-B9D0-7A4E-AFBD40E4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899" y="6365638"/>
            <a:ext cx="528813" cy="365125"/>
          </a:xfrm>
        </p:spPr>
        <p:txBody>
          <a:bodyPr/>
          <a:lstStyle/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t>4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414C568-4DF7-515A-EB37-F415FBA2D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178439"/>
              </p:ext>
            </p:extLst>
          </p:nvPr>
        </p:nvGraphicFramePr>
        <p:xfrm>
          <a:off x="968771" y="2448012"/>
          <a:ext cx="10694776" cy="3702651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908706">
                  <a:extLst>
                    <a:ext uri="{9D8B030D-6E8A-4147-A177-3AD203B41FA5}">
                      <a16:colId xmlns:a16="http://schemas.microsoft.com/office/drawing/2014/main" val="4018573844"/>
                    </a:ext>
                  </a:extLst>
                </a:gridCol>
                <a:gridCol w="1398010">
                  <a:extLst>
                    <a:ext uri="{9D8B030D-6E8A-4147-A177-3AD203B41FA5}">
                      <a16:colId xmlns:a16="http://schemas.microsoft.com/office/drawing/2014/main" val="1209033272"/>
                    </a:ext>
                  </a:extLst>
                </a:gridCol>
                <a:gridCol w="1398010">
                  <a:extLst>
                    <a:ext uri="{9D8B030D-6E8A-4147-A177-3AD203B41FA5}">
                      <a16:colId xmlns:a16="http://schemas.microsoft.com/office/drawing/2014/main" val="2357247804"/>
                    </a:ext>
                  </a:extLst>
                </a:gridCol>
                <a:gridCol w="1398010">
                  <a:extLst>
                    <a:ext uri="{9D8B030D-6E8A-4147-A177-3AD203B41FA5}">
                      <a16:colId xmlns:a16="http://schemas.microsoft.com/office/drawing/2014/main" val="1500269155"/>
                    </a:ext>
                  </a:extLst>
                </a:gridCol>
                <a:gridCol w="1398010">
                  <a:extLst>
                    <a:ext uri="{9D8B030D-6E8A-4147-A177-3AD203B41FA5}">
                      <a16:colId xmlns:a16="http://schemas.microsoft.com/office/drawing/2014/main" val="2787839664"/>
                    </a:ext>
                  </a:extLst>
                </a:gridCol>
                <a:gridCol w="1362063">
                  <a:extLst>
                    <a:ext uri="{9D8B030D-6E8A-4147-A177-3AD203B41FA5}">
                      <a16:colId xmlns:a16="http://schemas.microsoft.com/office/drawing/2014/main" val="3321349182"/>
                    </a:ext>
                  </a:extLst>
                </a:gridCol>
                <a:gridCol w="1433957">
                  <a:extLst>
                    <a:ext uri="{9D8B030D-6E8A-4147-A177-3AD203B41FA5}">
                      <a16:colId xmlns:a16="http://schemas.microsoft.com/office/drawing/2014/main" val="1469239202"/>
                    </a:ext>
                  </a:extLst>
                </a:gridCol>
                <a:gridCol w="1398010">
                  <a:extLst>
                    <a:ext uri="{9D8B030D-6E8A-4147-A177-3AD203B41FA5}">
                      <a16:colId xmlns:a16="http://schemas.microsoft.com/office/drawing/2014/main" val="3344415550"/>
                    </a:ext>
                  </a:extLst>
                </a:gridCol>
              </a:tblGrid>
              <a:tr h="334265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Product/Service Planning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Production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Supply Chain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Marketing &amp; Sales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Support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Business Management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effectLst/>
                        </a:rPr>
                        <a:t>Financial Management</a:t>
                      </a:r>
                    </a:p>
                  </a:txBody>
                  <a:tcPr marL="5891" marR="5891" marT="5891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855247"/>
                  </a:ext>
                </a:extLst>
              </a:tr>
              <a:tr h="11490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Strategic</a:t>
                      </a:r>
                      <a:br>
                        <a:rPr lang="en-US" sz="900" b="1" u="none" strike="noStrike" dirty="0">
                          <a:effectLst/>
                        </a:rPr>
                      </a:br>
                      <a:r>
                        <a:rPr lang="en-US" sz="900" b="1" u="none" strike="noStrike" dirty="0">
                          <a:effectLst/>
                        </a:rPr>
                        <a:t>Planning</a:t>
                      </a:r>
                    </a:p>
                  </a:txBody>
                  <a:tcPr marL="5891" marR="5891" marT="5891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526D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Portfolio Strategy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&amp; Testing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Policies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L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Strategy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Production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Policies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Supply Strategy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Demand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Strategy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Relations Strategy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 &amp; Pricing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 Support Strategy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 Maintenance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Corporate Strategy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M&amp;A Strategy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Organizational Policies</a:t>
                      </a:r>
                      <a:endParaRPr lang="ru-RU" sz="900" u="none" strike="noStrike" dirty="0">
                        <a:effectLst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Financial planning and forecasting</a:t>
                      </a: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Investment planning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751699"/>
                  </a:ext>
                </a:extLst>
              </a:tr>
              <a:tr h="12395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Management &amp; Control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526D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Program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Process Monitoring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Improvement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Scheduling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Monitoring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Management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Supply Chain Performance</a:t>
                      </a:r>
                      <a:r>
                        <a:rPr lang="ru-RU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Supply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Agreement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Supply Placement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and Risk Management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Planning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 Quality Management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 Lifecycle Management</a:t>
                      </a:r>
                      <a:endParaRPr lang="ru-RU" sz="90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HR Management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Legal Management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Business Performance Management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IP Management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Risk &amp; Internal Audit Management</a:t>
                      </a: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Treasury Management</a:t>
                      </a: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Tax Management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030827"/>
                  </a:ext>
                </a:extLst>
              </a:tr>
              <a:tr h="9797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Operations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1" marR="5891" marT="5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526D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Development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Asset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and Development of Production Facilities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Release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Supply Chain Dispatch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 Material and Semi-Finished Product Procurement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Warehouse management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Loading and delivery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Acceptance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Invoicing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After-sales Service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Operation of production assets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Scheduled maintenance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Unscheduled maintenance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HR and Working Time Tracking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Payroll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IT &amp; Operations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Accounting</a:t>
                      </a: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Fixed Assets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</a:rPr>
                        <a:t>Accounting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Product Costing</a:t>
                      </a:r>
                      <a:endParaRPr lang="ru-RU" sz="900" u="none" strike="noStrike" dirty="0">
                        <a:effectLst/>
                      </a:endParaRPr>
                    </a:p>
                    <a:p>
                      <a:pPr marL="92075" indent="-92075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u="none" strike="noStrike" dirty="0">
                          <a:effectLst/>
                        </a:rPr>
                        <a:t>Indirect Costs Control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36000" marT="36000" marB="0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22315"/>
                  </a:ext>
                </a:extLst>
              </a:tr>
            </a:tbl>
          </a:graphicData>
        </a:graphic>
      </p:graphicFrame>
      <p:sp>
        <p:nvSpPr>
          <p:cNvPr id="11" name="Rectangle 15">
            <a:extLst>
              <a:ext uri="{FF2B5EF4-FFF2-40B4-BE49-F238E27FC236}">
                <a16:creationId xmlns:a16="http://schemas.microsoft.com/office/drawing/2014/main" id="{1C77FCB0-5911-55D2-79AC-C22CF9D00151}"/>
              </a:ext>
            </a:extLst>
          </p:cNvPr>
          <p:cNvSpPr/>
          <p:nvPr/>
        </p:nvSpPr>
        <p:spPr>
          <a:xfrm>
            <a:off x="3284220" y="2434733"/>
            <a:ext cx="5615940" cy="2284651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627606EE-5F9F-AC8B-FC55-5D457E1B58BF}"/>
              </a:ext>
            </a:extLst>
          </p:cNvPr>
          <p:cNvSpPr/>
          <p:nvPr/>
        </p:nvSpPr>
        <p:spPr>
          <a:xfrm>
            <a:off x="10249341" y="2434733"/>
            <a:ext cx="1414206" cy="903030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EAE4208-BDE2-EB14-5864-55D4474EAE1D}"/>
              </a:ext>
            </a:extLst>
          </p:cNvPr>
          <p:cNvSpPr/>
          <p:nvPr/>
        </p:nvSpPr>
        <p:spPr>
          <a:xfrm>
            <a:off x="8053099" y="6693176"/>
            <a:ext cx="684000" cy="0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D1D40-2B3B-997E-4B02-C2C3A5C25689}"/>
              </a:ext>
            </a:extLst>
          </p:cNvPr>
          <p:cNvSpPr txBox="1"/>
          <p:nvPr/>
        </p:nvSpPr>
        <p:spPr>
          <a:xfrm>
            <a:off x="8912515" y="6608537"/>
            <a:ext cx="229118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latin typeface="Gilroy" panose="00000500000000000000" pitchFamily="50" charset="-52"/>
              </a:rPr>
              <a:t>The key focus is on processes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9C2FC875-0CB5-7303-4A3D-5C9674C2E03F}"/>
              </a:ext>
            </a:extLst>
          </p:cNvPr>
          <p:cNvSpPr/>
          <p:nvPr/>
        </p:nvSpPr>
        <p:spPr>
          <a:xfrm>
            <a:off x="10249341" y="5211367"/>
            <a:ext cx="1414206" cy="565674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3F661FC-198D-B755-5A5A-5AFAEC325248}"/>
              </a:ext>
            </a:extLst>
          </p:cNvPr>
          <p:cNvCxnSpPr>
            <a:cxnSpLocks/>
          </p:cNvCxnSpPr>
          <p:nvPr/>
        </p:nvCxnSpPr>
        <p:spPr>
          <a:xfrm>
            <a:off x="7604793" y="2041888"/>
            <a:ext cx="0" cy="322661"/>
          </a:xfrm>
          <a:prstGeom prst="line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76A456-4BBA-94AE-184D-7F10B867E2F3}"/>
              </a:ext>
            </a:extLst>
          </p:cNvPr>
          <p:cNvCxnSpPr>
            <a:cxnSpLocks/>
          </p:cNvCxnSpPr>
          <p:nvPr/>
        </p:nvCxnSpPr>
        <p:spPr>
          <a:xfrm>
            <a:off x="520733" y="2073326"/>
            <a:ext cx="0" cy="1952384"/>
          </a:xfrm>
          <a:prstGeom prst="line">
            <a:avLst/>
          </a:prstGeom>
          <a:ln w="127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F13F2DF-48B1-2966-4DCA-70E1DB8325E2}"/>
              </a:ext>
            </a:extLst>
          </p:cNvPr>
          <p:cNvCxnSpPr>
            <a:cxnSpLocks/>
          </p:cNvCxnSpPr>
          <p:nvPr/>
        </p:nvCxnSpPr>
        <p:spPr>
          <a:xfrm>
            <a:off x="521973" y="4017416"/>
            <a:ext cx="446798" cy="0"/>
          </a:xfrm>
          <a:prstGeom prst="line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748610B4-C782-48D2-B204-581257A60A44}"/>
              </a:ext>
            </a:extLst>
          </p:cNvPr>
          <p:cNvSpPr/>
          <p:nvPr/>
        </p:nvSpPr>
        <p:spPr>
          <a:xfrm>
            <a:off x="293047" y="1476727"/>
            <a:ext cx="4157031" cy="516177"/>
          </a:xfrm>
          <a:prstGeom prst="roundRect">
            <a:avLst>
              <a:gd name="adj" fmla="val 11387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 w="12700" cap="flat">
            <a:solidFill>
              <a:srgbClr val="E2E2E2"/>
            </a:solidFill>
            <a:prstDash val="solid"/>
            <a:miter/>
          </a:ln>
          <a:effectLst>
            <a:outerShdw blurRad="317500" algn="ctr" rotWithShape="0">
              <a:schemeClr val="bg1">
                <a:lumMod val="6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ilroy" panose="00000500000000000000" pitchFamily="50" charset="-52"/>
              </a:rPr>
              <a:t>The level of responsibility</a:t>
            </a: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 characterizes the boundaries and targets of actions and decisions made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F0694BC1-C628-5958-CF33-0135D7B8D440}"/>
              </a:ext>
            </a:extLst>
          </p:cNvPr>
          <p:cNvSpPr/>
          <p:nvPr/>
        </p:nvSpPr>
        <p:spPr>
          <a:xfrm>
            <a:off x="4995128" y="1476727"/>
            <a:ext cx="5219330" cy="516177"/>
          </a:xfrm>
          <a:prstGeom prst="roundRect">
            <a:avLst>
              <a:gd name="adj" fmla="val 11387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 w="12700" cap="flat">
            <a:solidFill>
              <a:srgbClr val="E2E2E2"/>
            </a:solidFill>
            <a:prstDash val="solid"/>
            <a:miter/>
          </a:ln>
          <a:effectLst>
            <a:outerShdw blurRad="317500" algn="ctr" rotWithShape="0">
              <a:schemeClr val="bg1">
                <a:lumMod val="6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ilroy" panose="00000500000000000000" pitchFamily="50" charset="-52"/>
              </a:rPr>
              <a:t>Functional Domains (Business Competencies)</a:t>
            </a:r>
            <a:r>
              <a:rPr lang="ru-RU" sz="1200" dirty="0">
                <a:solidFill>
                  <a:schemeClr val="tx1"/>
                </a:solidFill>
                <a:latin typeface="Gilroy" panose="00000500000000000000" pitchFamily="50" charset="-52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defined as major subject areas with distinct characteristics and necessary skills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F246E7F2-BDAC-927C-CB3C-969EE3F14329}"/>
              </a:ext>
            </a:extLst>
          </p:cNvPr>
          <p:cNvSpPr/>
          <p:nvPr/>
        </p:nvSpPr>
        <p:spPr>
          <a:xfrm>
            <a:off x="2006252" y="5972907"/>
            <a:ext cx="7752776" cy="550958"/>
          </a:xfrm>
          <a:prstGeom prst="roundRect">
            <a:avLst>
              <a:gd name="adj" fmla="val 11387"/>
            </a:avLst>
          </a:prstGeom>
          <a:gradFill>
            <a:gsLst>
              <a:gs pos="0">
                <a:srgbClr val="E2E2E2"/>
              </a:gs>
              <a:gs pos="100000">
                <a:srgbClr val="E2E2E2">
                  <a:alpha val="29000"/>
                </a:srgbClr>
              </a:gs>
            </a:gsLst>
            <a:lin ang="12600000" scaled="0"/>
          </a:gradFill>
          <a:ln w="12700" cap="flat">
            <a:solidFill>
              <a:srgbClr val="E2E2E2"/>
            </a:solidFill>
            <a:prstDash val="solid"/>
            <a:miter/>
          </a:ln>
          <a:effectLst>
            <a:outerShdw blurRad="317500" algn="ctr" rotWithShape="0">
              <a:schemeClr val="bg1">
                <a:lumMod val="6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ilroy" panose="00000500000000000000" pitchFamily="50" charset="-52"/>
              </a:rPr>
              <a:t>Business Domain</a:t>
            </a:r>
            <a:r>
              <a:rPr lang="ru-RU" sz="1200" b="1" dirty="0">
                <a:solidFill>
                  <a:schemeClr val="tx1"/>
                </a:solidFill>
                <a:latin typeface="Gilroy" panose="00000500000000000000" pitchFamily="50" charset="-52"/>
              </a:rPr>
              <a:t> —</a:t>
            </a:r>
            <a:r>
              <a:rPr lang="ru-RU" sz="1200" dirty="0">
                <a:solidFill>
                  <a:schemeClr val="tx1"/>
                </a:solidFill>
                <a:latin typeface="Gilroy" panose="00000500000000000000" pitchFamily="50" charset="-52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Gilroy" panose="00000500000000000000" pitchFamily="50" charset="-52"/>
              </a:rPr>
              <a:t>a logical representation of a part of an enterprise with distinct boundaries, defined by the services/products provided and the consumed services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F754EC6-AF10-C70D-3522-FD12C6574BF7}"/>
              </a:ext>
            </a:extLst>
          </p:cNvPr>
          <p:cNvCxnSpPr>
            <a:cxnSpLocks/>
          </p:cNvCxnSpPr>
          <p:nvPr/>
        </p:nvCxnSpPr>
        <p:spPr>
          <a:xfrm flipV="1">
            <a:off x="4579652" y="4752041"/>
            <a:ext cx="0" cy="1157040"/>
          </a:xfrm>
          <a:prstGeom prst="line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6B1A7F-CBF2-418E-9826-93867DEA9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6B0B4-6E3C-42E8-861A-AB224DFB6E21}"/>
              </a:ext>
            </a:extLst>
          </p:cNvPr>
          <p:cNvSpPr txBox="1"/>
          <p:nvPr/>
        </p:nvSpPr>
        <p:spPr>
          <a:xfrm>
            <a:off x="516640" y="480856"/>
            <a:ext cx="81919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latin typeface="Gilroy-Bold" panose="00000800000000000000" pitchFamily="50" charset="-52"/>
                <a:ea typeface="Verdana" panose="020B0604030504040204" pitchFamily="34" charset="0"/>
              </a:rPr>
              <a:t>Typical stages of plan preparation</a:t>
            </a:r>
            <a:endParaRPr lang="ru-RU" sz="3600" dirty="0"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442A7-37DF-42AF-9E25-0662754FA3E6}"/>
              </a:ext>
            </a:extLst>
          </p:cNvPr>
          <p:cNvSpPr txBox="1"/>
          <p:nvPr/>
        </p:nvSpPr>
        <p:spPr>
          <a:xfrm>
            <a:off x="704259" y="1166141"/>
            <a:ext cx="581083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Gilroy" panose="00000500000000000000" pitchFamily="50" charset="-52"/>
              </a:rPr>
              <a:t>The platform implements essential functionality for planning automation.</a:t>
            </a:r>
            <a:endParaRPr lang="ru-RU" sz="1600" dirty="0">
              <a:latin typeface="Gilroy" panose="00000500000000000000" pitchFamily="50" charset="-52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0408F1C-60D7-46AC-A20A-4047AB29A475}"/>
              </a:ext>
            </a:extLst>
          </p:cNvPr>
          <p:cNvCxnSpPr>
            <a:cxnSpLocks/>
          </p:cNvCxnSpPr>
          <p:nvPr/>
        </p:nvCxnSpPr>
        <p:spPr>
          <a:xfrm>
            <a:off x="549229" y="1193238"/>
            <a:ext cx="0" cy="438249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4FA845-94C3-41B9-9CCC-2C2BBFE89F24}"/>
              </a:ext>
            </a:extLst>
          </p:cNvPr>
          <p:cNvSpPr txBox="1"/>
          <p:nvPr/>
        </p:nvSpPr>
        <p:spPr>
          <a:xfrm>
            <a:off x="7066793" y="5243500"/>
            <a:ext cx="2767529" cy="11336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3.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Forecast generation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ML models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Classification/Regression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Time series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1B89E-A28E-4683-82D4-E13423C660B5}"/>
              </a:ext>
            </a:extLst>
          </p:cNvPr>
          <p:cNvSpPr txBox="1"/>
          <p:nvPr/>
        </p:nvSpPr>
        <p:spPr>
          <a:xfrm>
            <a:off x="2318320" y="5243500"/>
            <a:ext cx="4672071" cy="11336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4.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Planning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Data entry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Disaggregation and distribution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Application of various calculation logic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58546-4346-4B3E-BBE0-527D816EF37C}"/>
              </a:ext>
            </a:extLst>
          </p:cNvPr>
          <p:cNvSpPr txBox="1"/>
          <p:nvPr/>
        </p:nvSpPr>
        <p:spPr>
          <a:xfrm>
            <a:off x="7663092" y="3440559"/>
            <a:ext cx="4434541" cy="14934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2.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Planning process preparation</a:t>
            </a:r>
            <a:b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</a:b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(</a:t>
            </a:r>
            <a:r>
              <a:rPr lang="ru-RU" sz="1400" dirty="0" err="1">
                <a:solidFill>
                  <a:srgbClr val="D5384D"/>
                </a:solidFill>
                <a:latin typeface="Gilroy-Bold" panose="00000800000000000000" pitchFamily="50" charset="-52"/>
              </a:rPr>
              <a:t>planning</a:t>
            </a: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 </a:t>
            </a:r>
            <a:r>
              <a:rPr lang="ru-RU" sz="1400" dirty="0" err="1">
                <a:solidFill>
                  <a:srgbClr val="D5384D"/>
                </a:solidFill>
                <a:latin typeface="Gilroy-Bold" panose="00000800000000000000" pitchFamily="50" charset="-52"/>
              </a:rPr>
              <a:t>work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f</a:t>
            </a:r>
            <a:r>
              <a:rPr lang="ru-RU" sz="1400" dirty="0" err="1">
                <a:solidFill>
                  <a:srgbClr val="D5384D"/>
                </a:solidFill>
                <a:latin typeface="Gilroy-Bold" panose="00000800000000000000" pitchFamily="50" charset="-52"/>
              </a:rPr>
              <a:t>low</a:t>
            </a: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)</a:t>
            </a:r>
            <a:endParaRPr lang="en-US" sz="1400" dirty="0">
              <a:solidFill>
                <a:srgbClr val="D5384D"/>
              </a:solidFill>
              <a:latin typeface="Gilroy-Bold" panose="00000800000000000000" pitchFamily="50" charset="-52"/>
            </a:endParaRPr>
          </a:p>
          <a:p>
            <a:pPr marL="177800" indent="-1778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Planning calendar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Processes and tasks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Role configuration (planner/approver)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7D5B5-6BA4-4661-9E0B-7071776D0A51}"/>
              </a:ext>
            </a:extLst>
          </p:cNvPr>
          <p:cNvSpPr txBox="1"/>
          <p:nvPr/>
        </p:nvSpPr>
        <p:spPr>
          <a:xfrm>
            <a:off x="1337039" y="3440559"/>
            <a:ext cx="2720661" cy="10567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5.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Visualization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Planning results review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Comparison of plan versions and actual data</a:t>
            </a:r>
            <a:endParaRPr lang="ru-RU" sz="1400" b="0" i="0" dirty="0">
              <a:effectLst/>
              <a:latin typeface="Gilroy" panose="000005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A9DC3-4CBF-4622-9D57-F582711E39EB}"/>
              </a:ext>
            </a:extLst>
          </p:cNvPr>
          <p:cNvSpPr txBox="1"/>
          <p:nvPr/>
        </p:nvSpPr>
        <p:spPr>
          <a:xfrm>
            <a:off x="7066793" y="1782210"/>
            <a:ext cx="3720253" cy="11336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1.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Data and template preparation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Building/updating the planning model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Reference data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Actual data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B0E73-498C-4AFC-8148-CF60DD1D8965}"/>
              </a:ext>
            </a:extLst>
          </p:cNvPr>
          <p:cNvSpPr txBox="1"/>
          <p:nvPr/>
        </p:nvSpPr>
        <p:spPr>
          <a:xfrm>
            <a:off x="2318320" y="1782210"/>
            <a:ext cx="2806888" cy="13490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  <a:spcBef>
                <a:spcPts val="600"/>
              </a:spcBef>
            </a:pPr>
            <a:r>
              <a:rPr lang="ru-RU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6. </a:t>
            </a:r>
            <a:r>
              <a:rPr lang="en-US" sz="1400" dirty="0">
                <a:solidFill>
                  <a:srgbClr val="D5384D"/>
                </a:solidFill>
                <a:latin typeface="Gilroy-Bold" panose="00000800000000000000" pitchFamily="50" charset="-52"/>
              </a:rPr>
              <a:t>Completion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Plan approval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Data locking</a:t>
            </a:r>
            <a:endParaRPr lang="ru-RU" sz="1400" dirty="0">
              <a:latin typeface="Gilroy" panose="00000500000000000000" pitchFamily="50" charset="-52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ilroy" panose="00000500000000000000" pitchFamily="50" charset="-52"/>
              </a:rPr>
              <a:t>Plan transfer to operational systems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21A40E6-C15B-425D-99DC-8E79F5EAEDBC}"/>
              </a:ext>
            </a:extLst>
          </p:cNvPr>
          <p:cNvSpPr/>
          <p:nvPr/>
        </p:nvSpPr>
        <p:spPr>
          <a:xfrm>
            <a:off x="4824303" y="3187044"/>
            <a:ext cx="1690794" cy="1690794"/>
          </a:xfrm>
          <a:prstGeom prst="ellipse">
            <a:avLst/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3" name="Arrow: Circular 29">
            <a:extLst>
              <a:ext uri="{FF2B5EF4-FFF2-40B4-BE49-F238E27FC236}">
                <a16:creationId xmlns:a16="http://schemas.microsoft.com/office/drawing/2014/main" id="{450186B1-9B52-4BA8-B617-CE98BB2F5A4F}"/>
              </a:ext>
            </a:extLst>
          </p:cNvPr>
          <p:cNvSpPr/>
          <p:nvPr/>
        </p:nvSpPr>
        <p:spPr>
          <a:xfrm rot="1800000">
            <a:off x="4125912" y="2628997"/>
            <a:ext cx="3087578" cy="2806888"/>
          </a:xfrm>
          <a:prstGeom prst="circularArrow">
            <a:avLst>
              <a:gd name="adj1" fmla="val 1096"/>
              <a:gd name="adj2" fmla="val 416504"/>
              <a:gd name="adj3" fmla="val 17107327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14" name="Arrow: Circular 29">
            <a:extLst>
              <a:ext uri="{FF2B5EF4-FFF2-40B4-BE49-F238E27FC236}">
                <a16:creationId xmlns:a16="http://schemas.microsoft.com/office/drawing/2014/main" id="{2E5D929A-701A-4BE1-847E-66F03C9A6A74}"/>
              </a:ext>
            </a:extLst>
          </p:cNvPr>
          <p:cNvSpPr/>
          <p:nvPr/>
        </p:nvSpPr>
        <p:spPr>
          <a:xfrm rot="5400000">
            <a:off x="4106441" y="2618737"/>
            <a:ext cx="3087578" cy="2806888"/>
          </a:xfrm>
          <a:prstGeom prst="circularArrow">
            <a:avLst>
              <a:gd name="adj1" fmla="val 1096"/>
              <a:gd name="adj2" fmla="val 416504"/>
              <a:gd name="adj3" fmla="val 17107327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15" name="Arrow: Circular 29">
            <a:extLst>
              <a:ext uri="{FF2B5EF4-FFF2-40B4-BE49-F238E27FC236}">
                <a16:creationId xmlns:a16="http://schemas.microsoft.com/office/drawing/2014/main" id="{EFDD5AA5-DC48-467B-A737-8574162A105C}"/>
              </a:ext>
            </a:extLst>
          </p:cNvPr>
          <p:cNvSpPr/>
          <p:nvPr/>
        </p:nvSpPr>
        <p:spPr>
          <a:xfrm rot="9000000">
            <a:off x="4106441" y="2632703"/>
            <a:ext cx="3087578" cy="2806888"/>
          </a:xfrm>
          <a:prstGeom prst="circularArrow">
            <a:avLst>
              <a:gd name="adj1" fmla="val 1096"/>
              <a:gd name="adj2" fmla="val 416504"/>
              <a:gd name="adj3" fmla="val 17107327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16" name="Arrow: Circular 29">
            <a:extLst>
              <a:ext uri="{FF2B5EF4-FFF2-40B4-BE49-F238E27FC236}">
                <a16:creationId xmlns:a16="http://schemas.microsoft.com/office/drawing/2014/main" id="{22FF0F4D-210D-459C-A5E4-CEB34D948504}"/>
              </a:ext>
            </a:extLst>
          </p:cNvPr>
          <p:cNvSpPr/>
          <p:nvPr/>
        </p:nvSpPr>
        <p:spPr>
          <a:xfrm rot="12600000">
            <a:off x="4112791" y="2602127"/>
            <a:ext cx="3087578" cy="2806888"/>
          </a:xfrm>
          <a:prstGeom prst="circularArrow">
            <a:avLst>
              <a:gd name="adj1" fmla="val 1096"/>
              <a:gd name="adj2" fmla="val 416504"/>
              <a:gd name="adj3" fmla="val 17107327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17" name="Arrow: Circular 29">
            <a:extLst>
              <a:ext uri="{FF2B5EF4-FFF2-40B4-BE49-F238E27FC236}">
                <a16:creationId xmlns:a16="http://schemas.microsoft.com/office/drawing/2014/main" id="{CAA2F281-9EAD-47B7-B709-E76B896D3CC5}"/>
              </a:ext>
            </a:extLst>
          </p:cNvPr>
          <p:cNvSpPr/>
          <p:nvPr/>
        </p:nvSpPr>
        <p:spPr>
          <a:xfrm rot="16200000">
            <a:off x="4132262" y="2612387"/>
            <a:ext cx="3087578" cy="2806888"/>
          </a:xfrm>
          <a:prstGeom prst="circularArrow">
            <a:avLst>
              <a:gd name="adj1" fmla="val 802"/>
              <a:gd name="adj2" fmla="val 416504"/>
              <a:gd name="adj3" fmla="val 17713393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sp>
        <p:nvSpPr>
          <p:cNvPr id="18" name="Arrow: Circular 29">
            <a:extLst>
              <a:ext uri="{FF2B5EF4-FFF2-40B4-BE49-F238E27FC236}">
                <a16:creationId xmlns:a16="http://schemas.microsoft.com/office/drawing/2014/main" id="{75447CBA-631F-4D9C-A684-20D80CBF810F}"/>
              </a:ext>
            </a:extLst>
          </p:cNvPr>
          <p:cNvSpPr/>
          <p:nvPr/>
        </p:nvSpPr>
        <p:spPr>
          <a:xfrm rot="19800000">
            <a:off x="4132262" y="2598421"/>
            <a:ext cx="3087578" cy="2806888"/>
          </a:xfrm>
          <a:prstGeom prst="circularArrow">
            <a:avLst>
              <a:gd name="adj1" fmla="val 1096"/>
              <a:gd name="adj2" fmla="val 416504"/>
              <a:gd name="adj3" fmla="val 17107327"/>
              <a:gd name="adj4" fmla="val 15239127"/>
              <a:gd name="adj5" fmla="val 3034"/>
            </a:avLst>
          </a:prstGeom>
          <a:gradFill>
            <a:gsLst>
              <a:gs pos="0">
                <a:srgbClr val="BA0E3B"/>
              </a:gs>
              <a:gs pos="100000">
                <a:srgbClr val="DD1146"/>
              </a:gs>
            </a:gsLst>
            <a:lin ang="4200000" scaled="0"/>
          </a:gradFill>
          <a:ln w="12700" cap="flat">
            <a:solidFill>
              <a:srgbClr val="A30C3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lt1"/>
              </a:solidFill>
              <a:latin typeface="Gilroy" panose="00000500000000000000" pitchFamily="50" charset="-52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BA56516-456A-4333-A281-782315DCB656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21EEFA21-181E-4558-BCD2-190C5AD4B7F6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1" smtClean="0">
                <a:solidFill>
                  <a:schemeClr val="tx1"/>
                </a:solidFill>
                <a:latin typeface="Gilroy-Semibold" pitchFamily="2" charset="0"/>
              </a:rPr>
              <a:pPr/>
              <a:t>5</a:t>
            </a:fld>
            <a:endParaRPr lang="ru-RU" sz="1000" b="1" dirty="0">
              <a:solidFill>
                <a:schemeClr val="tx1"/>
              </a:solidFill>
              <a:latin typeface="Gilroy-Semibold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2273B50-A53F-4A74-AEF2-E5AFAC86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318478F-30CC-4BA2-99BB-5AFC8C7BE6F7}"/>
              </a:ext>
            </a:extLst>
          </p:cNvPr>
          <p:cNvSpPr/>
          <p:nvPr/>
        </p:nvSpPr>
        <p:spPr>
          <a:xfrm>
            <a:off x="515937" y="3193636"/>
            <a:ext cx="11160125" cy="2133936"/>
          </a:xfrm>
          <a:prstGeom prst="roundRect">
            <a:avLst>
              <a:gd name="adj" fmla="val 2744"/>
            </a:avLst>
          </a:prstGeom>
          <a:solidFill>
            <a:srgbClr val="EFF3F7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rgbClr val="43526D"/>
              </a:solidFill>
              <a:latin typeface="Gilroy" panose="000005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BDE42-607B-4C69-A9E1-4179F632329F}"/>
              </a:ext>
            </a:extLst>
          </p:cNvPr>
          <p:cNvSpPr txBox="1"/>
          <p:nvPr/>
        </p:nvSpPr>
        <p:spPr>
          <a:xfrm flipH="1">
            <a:off x="506404" y="464123"/>
            <a:ext cx="94941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ilroy-bold" panose="00000800000000000000" pitchFamily="50" charset="-52"/>
                <a:ea typeface="Verdana" panose="020B0604030504040204" pitchFamily="34" charset="0"/>
              </a:rPr>
              <a:t>Platform for Corporate Planning</a:t>
            </a:r>
            <a:endParaRPr lang="ru-RU" sz="3200" dirty="0"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B04C537-295F-427F-A86A-20C531D555C4}"/>
              </a:ext>
            </a:extLst>
          </p:cNvPr>
          <p:cNvCxnSpPr>
            <a:cxnSpLocks/>
          </p:cNvCxnSpPr>
          <p:nvPr/>
        </p:nvCxnSpPr>
        <p:spPr>
          <a:xfrm flipH="1">
            <a:off x="11682364" y="6601618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771EBD7C-A593-4D28-88D7-3E174D825985}"/>
              </a:ext>
            </a:extLst>
          </p:cNvPr>
          <p:cNvSpPr txBox="1">
            <a:spLocks/>
          </p:cNvSpPr>
          <p:nvPr/>
        </p:nvSpPr>
        <p:spPr>
          <a:xfrm>
            <a:off x="11416665" y="6515101"/>
            <a:ext cx="250047" cy="173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0" smtClean="0">
                <a:solidFill>
                  <a:schemeClr val="tx1"/>
                </a:solidFill>
                <a:latin typeface="Gilroy-semibold" panose="00000700000000000000" pitchFamily="50" charset="-52"/>
              </a:rPr>
              <a:pPr/>
              <a:t>6</a:t>
            </a:fld>
            <a:endParaRPr lang="ru-RU" sz="1000" b="0" dirty="0">
              <a:solidFill>
                <a:schemeClr val="tx1"/>
              </a:solidFill>
              <a:latin typeface="Gilroy-semibold" panose="00000700000000000000" pitchFamily="50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35EB73-B399-4E17-AE35-ABCC5780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4808" y="470115"/>
            <a:ext cx="1491255" cy="468000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DDC96D8-8EC7-48BA-82CE-CF5F14F7EEAF}"/>
              </a:ext>
            </a:extLst>
          </p:cNvPr>
          <p:cNvSpPr/>
          <p:nvPr/>
        </p:nvSpPr>
        <p:spPr>
          <a:xfrm>
            <a:off x="515937" y="1147558"/>
            <a:ext cx="11160125" cy="900000"/>
          </a:xfrm>
          <a:prstGeom prst="roundRect">
            <a:avLst>
              <a:gd name="adj" fmla="val 2202"/>
            </a:avLst>
          </a:prstGeom>
          <a:solidFill>
            <a:srgbClr val="172A43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Gilroy" panose="000005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32123-93DA-4732-9009-769E9565C4A4}"/>
              </a:ext>
            </a:extLst>
          </p:cNvPr>
          <p:cNvSpPr txBox="1"/>
          <p:nvPr/>
        </p:nvSpPr>
        <p:spPr>
          <a:xfrm flipH="1">
            <a:off x="941668" y="1376664"/>
            <a:ext cx="2880000" cy="441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Integrated</a:t>
            </a:r>
            <a:br>
              <a:rPr lang="ru-RU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Planning (IP)</a:t>
            </a:r>
            <a:endParaRPr lang="ru-RU" dirty="0">
              <a:solidFill>
                <a:schemeClr val="bg1"/>
              </a:solidFill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7324E-301A-480F-97D2-7B1D3D11A7A0}"/>
              </a:ext>
            </a:extLst>
          </p:cNvPr>
          <p:cNvSpPr txBox="1"/>
          <p:nvPr/>
        </p:nvSpPr>
        <p:spPr>
          <a:xfrm flipH="1">
            <a:off x="4659426" y="1376664"/>
            <a:ext cx="2880000" cy="441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Budgeting</a:t>
            </a:r>
            <a:br>
              <a:rPr lang="ru-RU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and Planning</a:t>
            </a:r>
            <a:r>
              <a:rPr lang="ru-RU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(BP)</a:t>
            </a:r>
            <a:endParaRPr lang="ru-RU" dirty="0">
              <a:solidFill>
                <a:schemeClr val="bg1"/>
              </a:solidFill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7B725-2B11-4B26-98C3-685E200E23B4}"/>
              </a:ext>
            </a:extLst>
          </p:cNvPr>
          <p:cNvSpPr txBox="1"/>
          <p:nvPr/>
        </p:nvSpPr>
        <p:spPr>
          <a:xfrm flipH="1">
            <a:off x="8377184" y="1376664"/>
            <a:ext cx="2880000" cy="441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Cost Management (Cost Allocation</a:t>
            </a:r>
            <a:r>
              <a:rPr lang="ru-RU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CA)</a:t>
            </a:r>
            <a:endParaRPr lang="ru-RU" dirty="0">
              <a:solidFill>
                <a:schemeClr val="bg1"/>
              </a:solidFill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F1862C7-0A7A-4149-80B9-9B9C9E081755}"/>
              </a:ext>
            </a:extLst>
          </p:cNvPr>
          <p:cNvSpPr/>
          <p:nvPr/>
        </p:nvSpPr>
        <p:spPr>
          <a:xfrm>
            <a:off x="515937" y="2170597"/>
            <a:ext cx="11160125" cy="900000"/>
          </a:xfrm>
          <a:prstGeom prst="roundRect">
            <a:avLst>
              <a:gd name="adj" fmla="val 2202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User interface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lroy" panose="00000500000000000000" pitchFamily="50" charset="-52"/>
                <a:ea typeface="Verdana" panose="020B0604030504040204" pitchFamily="34" charset="0"/>
              </a:rPr>
              <a:t>Visualization, Interaction, Process Management</a:t>
            </a:r>
            <a:endParaRPr lang="ru-RU" sz="1400" dirty="0">
              <a:solidFill>
                <a:schemeClr val="bg1"/>
              </a:solidFill>
              <a:latin typeface="Gilroy" panose="000005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ED6EFBA-DFFF-4959-B231-7BE682861F83}"/>
              </a:ext>
            </a:extLst>
          </p:cNvPr>
          <p:cNvSpPr/>
          <p:nvPr/>
        </p:nvSpPr>
        <p:spPr>
          <a:xfrm>
            <a:off x="685801" y="4221481"/>
            <a:ext cx="10820398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Modeling</a:t>
            </a:r>
            <a:endParaRPr lang="ru-RU" sz="1600" dirty="0">
              <a:solidFill>
                <a:srgbClr val="43526D"/>
              </a:solidFill>
              <a:latin typeface="Gilroy" panose="00000500000000000000" pitchFamily="50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157AAD1-C45D-4067-A24B-F80CD9A49A25}"/>
              </a:ext>
            </a:extLst>
          </p:cNvPr>
          <p:cNvSpPr/>
          <p:nvPr/>
        </p:nvSpPr>
        <p:spPr>
          <a:xfrm>
            <a:off x="685801" y="3711482"/>
            <a:ext cx="3562277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Scenarios </a:t>
            </a:r>
            <a:endParaRPr lang="ru-RU" sz="1600" dirty="0">
              <a:solidFill>
                <a:srgbClr val="43526D"/>
              </a:solidFill>
              <a:latin typeface="Gilroy" panose="00000500000000000000" pitchFamily="50" charset="-52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D36E14E-34BB-48A2-A9EA-32B2A37C7F8B}"/>
              </a:ext>
            </a:extLst>
          </p:cNvPr>
          <p:cNvSpPr/>
          <p:nvPr/>
        </p:nvSpPr>
        <p:spPr>
          <a:xfrm>
            <a:off x="4324167" y="3711482"/>
            <a:ext cx="3562277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Reporting</a:t>
            </a:r>
            <a:endParaRPr lang="ru-RU" sz="1600" dirty="0">
              <a:solidFill>
                <a:srgbClr val="43526D"/>
              </a:solidFill>
              <a:latin typeface="Gilroy" panose="00000500000000000000" pitchFamily="50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8CC2CCB-F024-4777-B3DE-62598D627B45}"/>
              </a:ext>
            </a:extLst>
          </p:cNvPr>
          <p:cNvSpPr/>
          <p:nvPr/>
        </p:nvSpPr>
        <p:spPr>
          <a:xfrm>
            <a:off x="7958305" y="3711482"/>
            <a:ext cx="3547894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Analysis</a:t>
            </a:r>
            <a:endParaRPr lang="ru-RU" sz="1600" dirty="0">
              <a:solidFill>
                <a:srgbClr val="43526D"/>
              </a:solidFill>
              <a:latin typeface="Gilroy" panose="00000500000000000000" pitchFamily="50" charset="-52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F5C9737-046F-4AB1-9D7E-ACFA4C67654B}"/>
              </a:ext>
            </a:extLst>
          </p:cNvPr>
          <p:cNvSpPr/>
          <p:nvPr/>
        </p:nvSpPr>
        <p:spPr>
          <a:xfrm>
            <a:off x="685800" y="4731920"/>
            <a:ext cx="5369297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In-memory OLAP</a:t>
            </a:r>
            <a:r>
              <a:rPr lang="ru-RU" sz="1600" dirty="0">
                <a:solidFill>
                  <a:srgbClr val="43526D"/>
                </a:solidFill>
                <a:latin typeface="Gilroy" panose="00000500000000000000" pitchFamily="50" charset="-52"/>
              </a:rPr>
              <a:t> (</a:t>
            </a:r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calculations &amp; aggregations</a:t>
            </a:r>
            <a:r>
              <a:rPr lang="ru-RU" sz="1600" dirty="0">
                <a:solidFill>
                  <a:srgbClr val="43526D"/>
                </a:solidFill>
                <a:latin typeface="Gilroy" panose="00000500000000000000" pitchFamily="50" charset="-52"/>
              </a:rPr>
              <a:t>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510C76A-9184-43D8-8B07-EA34B2E1D017}"/>
              </a:ext>
            </a:extLst>
          </p:cNvPr>
          <p:cNvSpPr/>
          <p:nvPr/>
        </p:nvSpPr>
        <p:spPr>
          <a:xfrm>
            <a:off x="6136902" y="4731920"/>
            <a:ext cx="5369297" cy="431786"/>
          </a:xfrm>
          <a:prstGeom prst="roundRect">
            <a:avLst>
              <a:gd name="adj" fmla="val 2202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ML/AI</a:t>
            </a:r>
            <a:r>
              <a:rPr lang="ru-RU" sz="1600" dirty="0">
                <a:solidFill>
                  <a:srgbClr val="43526D"/>
                </a:solidFill>
                <a:latin typeface="Gilroy" panose="00000500000000000000" pitchFamily="50" charset="-52"/>
              </a:rPr>
              <a:t>/</a:t>
            </a:r>
            <a:r>
              <a:rPr lang="en-US" sz="1600" dirty="0">
                <a:solidFill>
                  <a:srgbClr val="43526D"/>
                </a:solidFill>
                <a:latin typeface="Gilroy" panose="00000500000000000000" pitchFamily="50" charset="-52"/>
              </a:rPr>
              <a:t>OPT Models</a:t>
            </a:r>
            <a:endParaRPr lang="ru-RU" sz="1600" dirty="0">
              <a:solidFill>
                <a:srgbClr val="43526D"/>
              </a:solidFill>
              <a:latin typeface="Gilroy" panose="00000500000000000000" pitchFamily="50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8AEEE-88A4-4E3E-8F53-4699A2A8DC0E}"/>
              </a:ext>
            </a:extLst>
          </p:cNvPr>
          <p:cNvSpPr txBox="1"/>
          <p:nvPr/>
        </p:nvSpPr>
        <p:spPr>
          <a:xfrm flipH="1">
            <a:off x="3986301" y="3304475"/>
            <a:ext cx="418510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43526D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EPM</a:t>
            </a:r>
            <a:r>
              <a:rPr lang="ru-RU" sz="2000" dirty="0">
                <a:solidFill>
                  <a:srgbClr val="43526D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43526D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Platform</a:t>
            </a:r>
            <a:endParaRPr lang="ru-RU" sz="2000" dirty="0">
              <a:solidFill>
                <a:srgbClr val="43526D"/>
              </a:solidFill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B1C31C3-C6F7-451E-8284-6516B1DA0164}"/>
              </a:ext>
            </a:extLst>
          </p:cNvPr>
          <p:cNvSpPr/>
          <p:nvPr/>
        </p:nvSpPr>
        <p:spPr>
          <a:xfrm>
            <a:off x="515937" y="5450611"/>
            <a:ext cx="11160125" cy="894627"/>
          </a:xfrm>
          <a:prstGeom prst="roundRect">
            <a:avLst>
              <a:gd name="adj" fmla="val 2202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Technological platform</a:t>
            </a:r>
            <a:r>
              <a:rPr lang="ru-RU" sz="2000" dirty="0">
                <a:solidFill>
                  <a:schemeClr val="bg1"/>
                </a:solidFill>
                <a:latin typeface="Gilroy-bold" panose="00000800000000000000" pitchFamily="50" charset="-52"/>
                <a:ea typeface="Verdana" panose="020B060403050404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lroy" panose="00000500000000000000" pitchFamily="50" charset="-52"/>
                <a:ea typeface="Verdana" panose="020B0604030504040204" pitchFamily="34" charset="0"/>
              </a:rPr>
              <a:t>Core services, open API, SDK</a:t>
            </a:r>
            <a:endParaRPr lang="ru-RU" sz="1400" dirty="0">
              <a:solidFill>
                <a:schemeClr val="bg1"/>
              </a:solidFill>
              <a:latin typeface="Gilroy" panose="00000500000000000000" pitchFamily="50" charset="-52"/>
              <a:ea typeface="Verdana" panose="020B060403050404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72CE3FB-D252-4879-8B08-B11048FF6FFA}"/>
              </a:ext>
            </a:extLst>
          </p:cNvPr>
          <p:cNvCxnSpPr/>
          <p:nvPr/>
        </p:nvCxnSpPr>
        <p:spPr>
          <a:xfrm>
            <a:off x="4240547" y="1351337"/>
            <a:ext cx="0" cy="492443"/>
          </a:xfrm>
          <a:prstGeom prst="line">
            <a:avLst/>
          </a:prstGeom>
          <a:ln w="12700">
            <a:solidFill>
              <a:srgbClr val="EA5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4404BB3-53B1-4A7E-80AA-C47FD23B3DA4}"/>
              </a:ext>
            </a:extLst>
          </p:cNvPr>
          <p:cNvCxnSpPr/>
          <p:nvPr/>
        </p:nvCxnSpPr>
        <p:spPr>
          <a:xfrm>
            <a:off x="7958305" y="1351337"/>
            <a:ext cx="0" cy="492443"/>
          </a:xfrm>
          <a:prstGeom prst="line">
            <a:avLst/>
          </a:prstGeom>
          <a:ln w="12700">
            <a:solidFill>
              <a:srgbClr val="EA5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52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: скругленные углы 70">
            <a:extLst>
              <a:ext uri="{FF2B5EF4-FFF2-40B4-BE49-F238E27FC236}">
                <a16:creationId xmlns:a16="http://schemas.microsoft.com/office/drawing/2014/main" id="{142110DF-CC6D-486F-A53D-AAE687015DB5}"/>
              </a:ext>
            </a:extLst>
          </p:cNvPr>
          <p:cNvSpPr/>
          <p:nvPr/>
        </p:nvSpPr>
        <p:spPr>
          <a:xfrm>
            <a:off x="6772276" y="1457325"/>
            <a:ext cx="4648200" cy="4648200"/>
          </a:xfrm>
          <a:prstGeom prst="roundRect">
            <a:avLst>
              <a:gd name="adj" fmla="val 6431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Прямоугольник: скругленные углы 70">
            <a:extLst>
              <a:ext uri="{FF2B5EF4-FFF2-40B4-BE49-F238E27FC236}">
                <a16:creationId xmlns:a16="http://schemas.microsoft.com/office/drawing/2014/main" id="{6D95ADBE-F476-432C-AE04-1AB4D07EF1CA}"/>
              </a:ext>
            </a:extLst>
          </p:cNvPr>
          <p:cNvSpPr/>
          <p:nvPr/>
        </p:nvSpPr>
        <p:spPr>
          <a:xfrm>
            <a:off x="2095499" y="1457325"/>
            <a:ext cx="4667251" cy="4648200"/>
          </a:xfrm>
          <a:prstGeom prst="roundRect">
            <a:avLst>
              <a:gd name="adj" fmla="val 6431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05" name="Таблица 2">
            <a:extLst>
              <a:ext uri="{FF2B5EF4-FFF2-40B4-BE49-F238E27FC236}">
                <a16:creationId xmlns:a16="http://schemas.microsoft.com/office/drawing/2014/main" id="{78B63B35-1748-299A-85AA-53728214292D}"/>
              </a:ext>
            </a:extLst>
          </p:cNvPr>
          <p:cNvGraphicFramePr>
            <a:graphicFrameLocks noGrp="1"/>
          </p:cNvGraphicFramePr>
          <p:nvPr/>
        </p:nvGraphicFramePr>
        <p:xfrm>
          <a:off x="2107453" y="2215742"/>
          <a:ext cx="9313032" cy="3899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043">
                  <a:extLst>
                    <a:ext uri="{9D8B030D-6E8A-4147-A177-3AD203B41FA5}">
                      <a16:colId xmlns:a16="http://schemas.microsoft.com/office/drawing/2014/main" val="408613141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20362151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803424127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08272943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83828553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743647477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35151365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4090302740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369237876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832663852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211794803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20729392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257502132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152623349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888129406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71379095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0523131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47439355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026953645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848791769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0131006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08631048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59675109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654569706"/>
                    </a:ext>
                  </a:extLst>
                </a:gridCol>
              </a:tblGrid>
              <a:tr h="649885"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002620"/>
                  </a:ext>
                </a:extLst>
              </a:tr>
              <a:tr h="649885"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7441156"/>
                  </a:ext>
                </a:extLst>
              </a:tr>
              <a:tr h="649885"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793179"/>
                  </a:ext>
                </a:extLst>
              </a:tr>
              <a:tr h="649885"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4155626"/>
                  </a:ext>
                </a:extLst>
              </a:tr>
              <a:tr h="649885"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468981"/>
                  </a:ext>
                </a:extLst>
              </a:tr>
              <a:tr h="649885"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3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866961"/>
                  </a:ext>
                </a:extLst>
              </a:tr>
            </a:tbl>
          </a:graphicData>
        </a:graphic>
      </p:graphicFrame>
      <p:sp>
        <p:nvSpPr>
          <p:cNvPr id="67" name="Прямоугольник: скругленные углы 70">
            <a:extLst>
              <a:ext uri="{FF2B5EF4-FFF2-40B4-BE49-F238E27FC236}">
                <a16:creationId xmlns:a16="http://schemas.microsoft.com/office/drawing/2014/main" id="{B21F5AD9-672F-4224-9CCA-5ADB15B67150}"/>
              </a:ext>
            </a:extLst>
          </p:cNvPr>
          <p:cNvSpPr/>
          <p:nvPr/>
        </p:nvSpPr>
        <p:spPr>
          <a:xfrm>
            <a:off x="8353424" y="2873617"/>
            <a:ext cx="3181351" cy="2415600"/>
          </a:xfrm>
          <a:prstGeom prst="roundRect">
            <a:avLst>
              <a:gd name="adj" fmla="val 7629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04" name="Таблица 4">
            <a:extLst>
              <a:ext uri="{FF2B5EF4-FFF2-40B4-BE49-F238E27FC236}">
                <a16:creationId xmlns:a16="http://schemas.microsoft.com/office/drawing/2014/main" id="{14349384-01D0-8719-555E-370E2339E321}"/>
              </a:ext>
            </a:extLst>
          </p:cNvPr>
          <p:cNvGraphicFramePr>
            <a:graphicFrameLocks noGrp="1"/>
          </p:cNvGraphicFramePr>
          <p:nvPr/>
        </p:nvGraphicFramePr>
        <p:xfrm>
          <a:off x="2107453" y="1850666"/>
          <a:ext cx="9313032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043">
                  <a:extLst>
                    <a:ext uri="{9D8B030D-6E8A-4147-A177-3AD203B41FA5}">
                      <a16:colId xmlns:a16="http://schemas.microsoft.com/office/drawing/2014/main" val="1126798359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45529481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37149905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431620467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28035682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52133682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19744222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65246594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96474975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26702846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494714403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233919476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05967366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546935599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94788935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1328023451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342466210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761342122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770508553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440129527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310541654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639355838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3866944817"/>
                    </a:ext>
                  </a:extLst>
                </a:gridCol>
                <a:gridCol w="388043">
                  <a:extLst>
                    <a:ext uri="{9D8B030D-6E8A-4147-A177-3AD203B41FA5}">
                      <a16:colId xmlns:a16="http://schemas.microsoft.com/office/drawing/2014/main" val="291982698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6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7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8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9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5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6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7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8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9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12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666378"/>
                  </a:ext>
                </a:extLst>
              </a:tr>
            </a:tbl>
          </a:graphicData>
        </a:graphic>
      </p:graphicFrame>
      <p:sp>
        <p:nvSpPr>
          <p:cNvPr id="107" name="Прямоугольник: скругленные углы 106">
            <a:extLst>
              <a:ext uri="{FF2B5EF4-FFF2-40B4-BE49-F238E27FC236}">
                <a16:creationId xmlns:a16="http://schemas.microsoft.com/office/drawing/2014/main" id="{61858136-601A-8247-3978-A1A128F81932}"/>
              </a:ext>
            </a:extLst>
          </p:cNvPr>
          <p:cNvSpPr/>
          <p:nvPr/>
        </p:nvSpPr>
        <p:spPr>
          <a:xfrm>
            <a:off x="827616" y="5618657"/>
            <a:ext cx="10752000" cy="336000"/>
          </a:xfrm>
          <a:prstGeom prst="roundRect">
            <a:avLst>
              <a:gd name="adj" fmla="val 50000"/>
            </a:avLst>
          </a:prstGeom>
          <a:solidFill>
            <a:srgbClr val="948A54"/>
          </a:solidFill>
          <a:ln>
            <a:solidFill>
              <a:srgbClr val="948A5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4400" tIns="134400" rIns="134400" bIns="134400" rtlCol="0" anchor="ctr">
            <a:noAutofit/>
          </a:bodyPr>
          <a:lstStyle/>
          <a:p>
            <a:r>
              <a:rPr lang="en-US" sz="1200" dirty="0">
                <a:latin typeface="Gilroy-Semibold" panose="00000700000000000000" pitchFamily="50" charset="-52"/>
              </a:rPr>
              <a:t>Investment projects</a:t>
            </a:r>
          </a:p>
        </p:txBody>
      </p:sp>
      <p:sp>
        <p:nvSpPr>
          <p:cNvPr id="108" name="Прямоугольник: скругленные углы 107">
            <a:extLst>
              <a:ext uri="{FF2B5EF4-FFF2-40B4-BE49-F238E27FC236}">
                <a16:creationId xmlns:a16="http://schemas.microsoft.com/office/drawing/2014/main" id="{0B79B741-8AAB-405C-220A-D6472FF2F63C}"/>
              </a:ext>
            </a:extLst>
          </p:cNvPr>
          <p:cNvSpPr/>
          <p:nvPr/>
        </p:nvSpPr>
        <p:spPr>
          <a:xfrm>
            <a:off x="2156034" y="4178497"/>
            <a:ext cx="4560000" cy="3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04A7B"/>
              </a:gs>
              <a:gs pos="100000">
                <a:srgbClr val="785D99"/>
              </a:gs>
            </a:gsLst>
            <a:lin ang="2700000" scaled="1"/>
          </a:gradFill>
          <a:ln>
            <a:solidFill>
              <a:srgbClr val="604A7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4400" tIns="134400" rIns="134400" bIns="134400" rtlCol="0" anchor="ctr">
            <a:noAutofit/>
          </a:bodyPr>
          <a:lstStyle/>
          <a:p>
            <a:r>
              <a:rPr lang="en-US" sz="1200" dirty="0">
                <a:latin typeface="Gilroy-Semibold" panose="00000700000000000000" pitchFamily="50" charset="-52"/>
              </a:rPr>
              <a:t>Annual budget 2023 (including forecast)</a:t>
            </a:r>
          </a:p>
        </p:txBody>
      </p:sp>
      <p:sp>
        <p:nvSpPr>
          <p:cNvPr id="109" name="Прямоугольник: скругленные углы 108">
            <a:extLst>
              <a:ext uri="{FF2B5EF4-FFF2-40B4-BE49-F238E27FC236}">
                <a16:creationId xmlns:a16="http://schemas.microsoft.com/office/drawing/2014/main" id="{481CBA98-7C95-194C-C4BB-02FDD6DF3D82}"/>
              </a:ext>
            </a:extLst>
          </p:cNvPr>
          <p:cNvSpPr/>
          <p:nvPr/>
        </p:nvSpPr>
        <p:spPr>
          <a:xfrm>
            <a:off x="3307586" y="4898577"/>
            <a:ext cx="3408000" cy="3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96D3"/>
              </a:gs>
              <a:gs pos="100000">
                <a:srgbClr val="3DA5DF"/>
              </a:gs>
            </a:gsLst>
            <a:lin ang="2700000" scaled="1"/>
          </a:gradFill>
          <a:ln w="12700" cap="flat">
            <a:solidFill>
              <a:srgbClr val="2396D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Gilroy-Semibold" panose="00000700000000000000" pitchFamily="50" charset="-52"/>
              </a:rPr>
              <a:t>Forecast</a:t>
            </a:r>
            <a:endParaRPr lang="ru-RU" sz="1200" dirty="0">
              <a:solidFill>
                <a:schemeClr val="bg1"/>
              </a:solidFill>
              <a:latin typeface="Gilroy-Semibold" panose="00000700000000000000" pitchFamily="50" charset="-52"/>
              <a:cs typeface="Segoe UI" panose="020B0502040204020203" pitchFamily="34" charset="0"/>
            </a:endParaRPr>
          </a:p>
        </p:txBody>
      </p:sp>
      <p:sp>
        <p:nvSpPr>
          <p:cNvPr id="110" name="Прямоугольник: скругленные углы 109">
            <a:extLst>
              <a:ext uri="{FF2B5EF4-FFF2-40B4-BE49-F238E27FC236}">
                <a16:creationId xmlns:a16="http://schemas.microsoft.com/office/drawing/2014/main" id="{16F01E9A-7642-25DC-75C3-77C9942AB500}"/>
              </a:ext>
            </a:extLst>
          </p:cNvPr>
          <p:cNvSpPr/>
          <p:nvPr/>
        </p:nvSpPr>
        <p:spPr>
          <a:xfrm>
            <a:off x="1579592" y="4898577"/>
            <a:ext cx="1632000" cy="336000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Gilroy-Semibold" panose="00000700000000000000" pitchFamily="50" charset="-52"/>
              </a:rPr>
              <a:t>Fact</a:t>
            </a:r>
            <a:endParaRPr lang="ru-RU" sz="1200" dirty="0">
              <a:latin typeface="Gilroy-Semibold" panose="00000700000000000000" pitchFamily="50" charset="-52"/>
            </a:endParaRPr>
          </a:p>
        </p:txBody>
      </p:sp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67ADE93-3254-A59D-06B1-74B7B22F0E2B}"/>
              </a:ext>
            </a:extLst>
          </p:cNvPr>
          <p:cNvSpPr/>
          <p:nvPr/>
        </p:nvSpPr>
        <p:spPr>
          <a:xfrm>
            <a:off x="2156034" y="3573441"/>
            <a:ext cx="4560000" cy="3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0A560"/>
              </a:gs>
              <a:gs pos="100000">
                <a:srgbClr val="26C471"/>
              </a:gs>
            </a:gsLst>
            <a:lin ang="2700000" scaled="1"/>
          </a:gradFill>
          <a:ln w="12700" cap="flat">
            <a:solidFill>
              <a:srgbClr val="1C9154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Gilroy-Semibold" panose="00000700000000000000" pitchFamily="50" charset="-52"/>
                <a:cs typeface="Segoe UI" panose="020B0502040204020203" pitchFamily="34" charset="0"/>
              </a:rPr>
              <a:t>Annual budget 2023</a:t>
            </a:r>
          </a:p>
        </p:txBody>
      </p:sp>
      <p:sp>
        <p:nvSpPr>
          <p:cNvPr id="112" name="Прямоугольник: скругленные углы 111">
            <a:extLst>
              <a:ext uri="{FF2B5EF4-FFF2-40B4-BE49-F238E27FC236}">
                <a16:creationId xmlns:a16="http://schemas.microsoft.com/office/drawing/2014/main" id="{5DA82BFD-158C-5510-6881-E297E0A8879A}"/>
              </a:ext>
            </a:extLst>
          </p:cNvPr>
          <p:cNvSpPr/>
          <p:nvPr/>
        </p:nvSpPr>
        <p:spPr>
          <a:xfrm>
            <a:off x="828675" y="2306289"/>
            <a:ext cx="10763249" cy="3360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4400" tIns="134400" rIns="134400" bIns="134400" rtlCol="0" anchor="ctr">
            <a:noAutofit/>
          </a:bodyPr>
          <a:lstStyle/>
          <a:p>
            <a:endParaRPr lang="ru-RU" sz="1867" dirty="0">
              <a:latin typeface="Gilroy" panose="00000500000000000000" pitchFamily="50" charset="-52"/>
            </a:endParaRPr>
          </a:p>
        </p:txBody>
      </p:sp>
      <p:sp>
        <p:nvSpPr>
          <p:cNvPr id="113" name="Прямоугольник: скругленные углы 112">
            <a:extLst>
              <a:ext uri="{FF2B5EF4-FFF2-40B4-BE49-F238E27FC236}">
                <a16:creationId xmlns:a16="http://schemas.microsoft.com/office/drawing/2014/main" id="{C132B2D4-CFB1-ACC0-8A96-9AA111CD9EED}"/>
              </a:ext>
            </a:extLst>
          </p:cNvPr>
          <p:cNvSpPr/>
          <p:nvPr/>
        </p:nvSpPr>
        <p:spPr>
          <a:xfrm>
            <a:off x="2156488" y="2369617"/>
            <a:ext cx="9216000" cy="336000"/>
          </a:xfrm>
          <a:prstGeom prst="roundRect">
            <a:avLst>
              <a:gd name="adj" fmla="val 50000"/>
            </a:avLst>
          </a:prstGeom>
          <a:solidFill>
            <a:srgbClr val="43526D"/>
          </a:solidFill>
          <a:ln w="12700" cap="flat">
            <a:solidFill>
              <a:srgbClr val="43526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Gilroy-Semibold" panose="00000700000000000000" pitchFamily="50" charset="-52"/>
              </a:rPr>
              <a:t>Strategy 2020-25</a:t>
            </a:r>
          </a:p>
        </p:txBody>
      </p:sp>
      <p:sp>
        <p:nvSpPr>
          <p:cNvPr id="114" name="Прямоугольник: скругленные углы 113">
            <a:extLst>
              <a:ext uri="{FF2B5EF4-FFF2-40B4-BE49-F238E27FC236}">
                <a16:creationId xmlns:a16="http://schemas.microsoft.com/office/drawing/2014/main" id="{9DB0E134-26DB-491D-6A94-244C0DA4722F}"/>
              </a:ext>
            </a:extLst>
          </p:cNvPr>
          <p:cNvSpPr/>
          <p:nvPr/>
        </p:nvSpPr>
        <p:spPr>
          <a:xfrm>
            <a:off x="3307586" y="2930321"/>
            <a:ext cx="4560000" cy="33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96D3"/>
              </a:gs>
              <a:gs pos="100000">
                <a:srgbClr val="3DA5DF"/>
              </a:gs>
            </a:gsLst>
            <a:lin ang="2700000" scaled="1"/>
          </a:gradFill>
          <a:ln w="12700" cap="flat">
            <a:solidFill>
              <a:srgbClr val="2396D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Gilroy-Semibold" panose="00000700000000000000" pitchFamily="50" charset="-52"/>
                <a:cs typeface="Segoe UI" panose="020B0502040204020203" pitchFamily="34" charset="0"/>
              </a:rPr>
              <a:t>Rolling forecast Q4</a:t>
            </a:r>
            <a:endParaRPr lang="ru-RU" sz="1200" dirty="0">
              <a:solidFill>
                <a:schemeClr val="bg1"/>
              </a:solidFill>
              <a:latin typeface="Gilroy-Semibold" panose="00000700000000000000" pitchFamily="50" charset="-52"/>
              <a:cs typeface="Segoe UI" panose="020B0502040204020203" pitchFamily="34" charset="0"/>
            </a:endParaRPr>
          </a:p>
        </p:txBody>
      </p:sp>
      <p:sp>
        <p:nvSpPr>
          <p:cNvPr id="115" name="Прямоугольник: скругленные углы 114">
            <a:extLst>
              <a:ext uri="{FF2B5EF4-FFF2-40B4-BE49-F238E27FC236}">
                <a16:creationId xmlns:a16="http://schemas.microsoft.com/office/drawing/2014/main" id="{EE527D4A-6963-DEC1-1150-BA7FDA461600}"/>
              </a:ext>
            </a:extLst>
          </p:cNvPr>
          <p:cNvSpPr/>
          <p:nvPr/>
        </p:nvSpPr>
        <p:spPr>
          <a:xfrm>
            <a:off x="2155517" y="2930321"/>
            <a:ext cx="1056000" cy="336000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Gilroy-Semibold" panose="00000700000000000000" pitchFamily="50" charset="-52"/>
              </a:rPr>
              <a:t>Fact</a:t>
            </a:r>
            <a:endParaRPr lang="ru-RU" sz="1200" dirty="0">
              <a:latin typeface="Gilroy-Semibold" panose="00000700000000000000" pitchFamily="50" charset="-52"/>
            </a:endParaRPr>
          </a:p>
        </p:txBody>
      </p:sp>
      <p:cxnSp>
        <p:nvCxnSpPr>
          <p:cNvPr id="116" name="Соединитель: уступ 115">
            <a:extLst>
              <a:ext uri="{FF2B5EF4-FFF2-40B4-BE49-F238E27FC236}">
                <a16:creationId xmlns:a16="http://schemas.microsoft.com/office/drawing/2014/main" id="{1EE3E6CB-E18C-56BE-386C-07D82E2413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23761" y="2546396"/>
            <a:ext cx="453" cy="1056000"/>
          </a:xfrm>
          <a:prstGeom prst="bentConnector3">
            <a:avLst>
              <a:gd name="adj1" fmla="val 1962029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Соединитель: уступ 116">
            <a:extLst>
              <a:ext uri="{FF2B5EF4-FFF2-40B4-BE49-F238E27FC236}">
                <a16:creationId xmlns:a16="http://schemas.microsoft.com/office/drawing/2014/main" id="{F8C278EA-BF07-2341-478E-DD04FA4855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47696" y="3842385"/>
            <a:ext cx="576443" cy="1176187"/>
          </a:xfrm>
          <a:prstGeom prst="bentConnector4">
            <a:avLst>
              <a:gd name="adj1" fmla="val -39657"/>
              <a:gd name="adj2" fmla="val 99725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Прямоугольник: скругленные углы 117">
            <a:extLst>
              <a:ext uri="{FF2B5EF4-FFF2-40B4-BE49-F238E27FC236}">
                <a16:creationId xmlns:a16="http://schemas.microsoft.com/office/drawing/2014/main" id="{4A131F91-E9B9-9D8F-51CF-70AECFAE7FF4}"/>
              </a:ext>
            </a:extLst>
          </p:cNvPr>
          <p:cNvSpPr/>
          <p:nvPr/>
        </p:nvSpPr>
        <p:spPr>
          <a:xfrm>
            <a:off x="1531620" y="2873617"/>
            <a:ext cx="6399530" cy="2416579"/>
          </a:xfrm>
          <a:prstGeom prst="roundRect">
            <a:avLst>
              <a:gd name="adj" fmla="val 8583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4400" tIns="134400" rIns="134400" bIns="134400" rtlCol="0" anchor="ctr">
            <a:noAutofit/>
          </a:bodyPr>
          <a:lstStyle/>
          <a:p>
            <a:pPr algn="ctr"/>
            <a:endParaRPr lang="ru-RU" sz="2400">
              <a:latin typeface="Gilroy" panose="00000500000000000000" pitchFamily="50" charset="-52"/>
            </a:endParaRPr>
          </a:p>
        </p:txBody>
      </p:sp>
      <p:cxnSp>
        <p:nvCxnSpPr>
          <p:cNvPr id="119" name="Соединитель: уступ 118">
            <a:extLst>
              <a:ext uri="{FF2B5EF4-FFF2-40B4-BE49-F238E27FC236}">
                <a16:creationId xmlns:a16="http://schemas.microsoft.com/office/drawing/2014/main" id="{857917FC-615A-23E2-6ED2-84477A3BA0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4029" y="4082391"/>
            <a:ext cx="1824000" cy="1104000"/>
          </a:xfrm>
          <a:prstGeom prst="bentConnector3">
            <a:avLst>
              <a:gd name="adj1" fmla="val 100061"/>
            </a:avLst>
          </a:prstGeom>
          <a:ln>
            <a:solidFill>
              <a:srgbClr val="948A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41B139-543A-8BAD-7A37-EA7456FDDFD1}"/>
              </a:ext>
            </a:extLst>
          </p:cNvPr>
          <p:cNvSpPr txBox="1"/>
          <p:nvPr/>
        </p:nvSpPr>
        <p:spPr>
          <a:xfrm rot="16200000">
            <a:off x="312900" y="2812916"/>
            <a:ext cx="1177762" cy="430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33" dirty="0">
                <a:solidFill>
                  <a:srgbClr val="043058"/>
                </a:solidFill>
                <a:latin typeface="Gilroy" panose="00000500000000000000" pitchFamily="50" charset="-52"/>
              </a:rPr>
              <a:t>Approved strategic target indicators and baseline data</a:t>
            </a:r>
            <a:endParaRPr lang="ru-RU" sz="933" dirty="0">
              <a:solidFill>
                <a:srgbClr val="043058"/>
              </a:solidFill>
              <a:latin typeface="Gilroy" panose="00000500000000000000" pitchFamily="50" charset="-52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36AE96B-E704-C9BB-1E74-95935C3C05E1}"/>
              </a:ext>
            </a:extLst>
          </p:cNvPr>
          <p:cNvSpPr txBox="1"/>
          <p:nvPr/>
        </p:nvSpPr>
        <p:spPr>
          <a:xfrm rot="16200000">
            <a:off x="360121" y="4557367"/>
            <a:ext cx="1037686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rgbClr val="948A54"/>
                </a:solidFill>
                <a:latin typeface="Gilroy" panose="00000500000000000000" pitchFamily="50" charset="-52"/>
              </a:rPr>
              <a:t>Input data</a:t>
            </a:r>
            <a:endParaRPr lang="ru-RU" sz="933" dirty="0">
              <a:solidFill>
                <a:srgbClr val="948A54"/>
              </a:solidFill>
              <a:latin typeface="Gilroy" panose="00000500000000000000" pitchFamily="50" charset="-5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A693C1-D828-3C09-AF49-467814236CF3}"/>
              </a:ext>
            </a:extLst>
          </p:cNvPr>
          <p:cNvSpPr txBox="1"/>
          <p:nvPr/>
        </p:nvSpPr>
        <p:spPr>
          <a:xfrm rot="16200000">
            <a:off x="609573" y="4355633"/>
            <a:ext cx="1163833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rgbClr val="9D0A31"/>
                </a:solidFill>
                <a:latin typeface="Gilroy" panose="00000500000000000000" pitchFamily="50" charset="-52"/>
              </a:rPr>
              <a:t>Opening balances</a:t>
            </a:r>
            <a:endParaRPr lang="ru-RU" sz="933" dirty="0">
              <a:solidFill>
                <a:srgbClr val="9D0A31"/>
              </a:solidFill>
              <a:latin typeface="Gilroy" panose="00000500000000000000" pitchFamily="50" charset="-52"/>
            </a:endParaRPr>
          </a:p>
        </p:txBody>
      </p:sp>
      <p:cxnSp>
        <p:nvCxnSpPr>
          <p:cNvPr id="123" name="Прямая со стрелкой 122">
            <a:extLst>
              <a:ext uri="{FF2B5EF4-FFF2-40B4-BE49-F238E27FC236}">
                <a16:creationId xmlns:a16="http://schemas.microsoft.com/office/drawing/2014/main" id="{9DBEB8CC-BF64-413B-71FC-88DB5A350069}"/>
              </a:ext>
            </a:extLst>
          </p:cNvPr>
          <p:cNvCxnSpPr>
            <a:cxnSpLocks/>
          </p:cNvCxnSpPr>
          <p:nvPr/>
        </p:nvCxnSpPr>
        <p:spPr>
          <a:xfrm flipV="1">
            <a:off x="2699824" y="459196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028F95AB-A563-EAF8-4796-28D78F48B8F8}"/>
              </a:ext>
            </a:extLst>
          </p:cNvPr>
          <p:cNvCxnSpPr>
            <a:cxnSpLocks/>
          </p:cNvCxnSpPr>
          <p:nvPr/>
        </p:nvCxnSpPr>
        <p:spPr>
          <a:xfrm flipV="1">
            <a:off x="3035861" y="459196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Прямая со стрелкой 124">
            <a:extLst>
              <a:ext uri="{FF2B5EF4-FFF2-40B4-BE49-F238E27FC236}">
                <a16:creationId xmlns:a16="http://schemas.microsoft.com/office/drawing/2014/main" id="{A23EBED9-CEBF-0EF3-EFC8-953E954DA11E}"/>
              </a:ext>
            </a:extLst>
          </p:cNvPr>
          <p:cNvCxnSpPr>
            <a:cxnSpLocks/>
          </p:cNvCxnSpPr>
          <p:nvPr/>
        </p:nvCxnSpPr>
        <p:spPr>
          <a:xfrm flipV="1">
            <a:off x="2315781" y="459196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144488A4-D761-12E6-271C-04A4797061E1}"/>
              </a:ext>
            </a:extLst>
          </p:cNvPr>
          <p:cNvCxnSpPr>
            <a:cxnSpLocks/>
          </p:cNvCxnSpPr>
          <p:nvPr/>
        </p:nvCxnSpPr>
        <p:spPr>
          <a:xfrm>
            <a:off x="2699824" y="531204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C37BEAF9-B967-1A0D-1A36-33BFDBFF9768}"/>
              </a:ext>
            </a:extLst>
          </p:cNvPr>
          <p:cNvCxnSpPr>
            <a:cxnSpLocks/>
          </p:cNvCxnSpPr>
          <p:nvPr/>
        </p:nvCxnSpPr>
        <p:spPr>
          <a:xfrm>
            <a:off x="2315781" y="531204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109E0009-1A03-92B2-5C76-5E5B1E9B526F}"/>
              </a:ext>
            </a:extLst>
          </p:cNvPr>
          <p:cNvCxnSpPr>
            <a:cxnSpLocks/>
          </p:cNvCxnSpPr>
          <p:nvPr/>
        </p:nvCxnSpPr>
        <p:spPr>
          <a:xfrm>
            <a:off x="3035861" y="5312048"/>
            <a:ext cx="0" cy="21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Прямая со стрелкой 128">
            <a:extLst>
              <a:ext uri="{FF2B5EF4-FFF2-40B4-BE49-F238E27FC236}">
                <a16:creationId xmlns:a16="http://schemas.microsoft.com/office/drawing/2014/main" id="{7ADD18C5-0C96-E11D-D157-E5A6E0389A6D}"/>
              </a:ext>
            </a:extLst>
          </p:cNvPr>
          <p:cNvCxnSpPr>
            <a:cxnSpLocks/>
          </p:cNvCxnSpPr>
          <p:nvPr/>
        </p:nvCxnSpPr>
        <p:spPr>
          <a:xfrm flipV="1">
            <a:off x="3467909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ECE3C622-B312-2688-0534-8753D1F1DF41}"/>
              </a:ext>
            </a:extLst>
          </p:cNvPr>
          <p:cNvCxnSpPr>
            <a:cxnSpLocks/>
          </p:cNvCxnSpPr>
          <p:nvPr/>
        </p:nvCxnSpPr>
        <p:spPr>
          <a:xfrm flipV="1">
            <a:off x="3851952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4084D6AB-FB29-2DFE-B906-744FF1287FFF}"/>
              </a:ext>
            </a:extLst>
          </p:cNvPr>
          <p:cNvCxnSpPr>
            <a:cxnSpLocks/>
          </p:cNvCxnSpPr>
          <p:nvPr/>
        </p:nvCxnSpPr>
        <p:spPr>
          <a:xfrm flipV="1">
            <a:off x="4235994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1077A400-6A03-8EA7-8521-BE9BBDE84728}"/>
              </a:ext>
            </a:extLst>
          </p:cNvPr>
          <p:cNvCxnSpPr>
            <a:cxnSpLocks/>
          </p:cNvCxnSpPr>
          <p:nvPr/>
        </p:nvCxnSpPr>
        <p:spPr>
          <a:xfrm flipV="1">
            <a:off x="4620037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A53B89F0-6DEB-0484-5216-22C0C9477029}"/>
              </a:ext>
            </a:extLst>
          </p:cNvPr>
          <p:cNvCxnSpPr>
            <a:cxnSpLocks/>
          </p:cNvCxnSpPr>
          <p:nvPr/>
        </p:nvCxnSpPr>
        <p:spPr>
          <a:xfrm flipV="1">
            <a:off x="5004080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4" name="Прямая со стрелкой 133">
            <a:extLst>
              <a:ext uri="{FF2B5EF4-FFF2-40B4-BE49-F238E27FC236}">
                <a16:creationId xmlns:a16="http://schemas.microsoft.com/office/drawing/2014/main" id="{84006CFA-52BC-A3CF-15C3-4F403F0164CC}"/>
              </a:ext>
            </a:extLst>
          </p:cNvPr>
          <p:cNvCxnSpPr>
            <a:cxnSpLocks/>
          </p:cNvCxnSpPr>
          <p:nvPr/>
        </p:nvCxnSpPr>
        <p:spPr>
          <a:xfrm flipV="1">
            <a:off x="5388122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C6881C54-34B8-703E-1B0A-F777BD116244}"/>
              </a:ext>
            </a:extLst>
          </p:cNvPr>
          <p:cNvCxnSpPr>
            <a:cxnSpLocks/>
          </p:cNvCxnSpPr>
          <p:nvPr/>
        </p:nvCxnSpPr>
        <p:spPr>
          <a:xfrm flipV="1">
            <a:off x="5772165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A4ED265F-8BA5-C742-A9B5-FAE308FD2151}"/>
              </a:ext>
            </a:extLst>
          </p:cNvPr>
          <p:cNvCxnSpPr>
            <a:cxnSpLocks/>
          </p:cNvCxnSpPr>
          <p:nvPr/>
        </p:nvCxnSpPr>
        <p:spPr>
          <a:xfrm flipV="1">
            <a:off x="6156208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Прямая со стрелкой 136">
            <a:extLst>
              <a:ext uri="{FF2B5EF4-FFF2-40B4-BE49-F238E27FC236}">
                <a16:creationId xmlns:a16="http://schemas.microsoft.com/office/drawing/2014/main" id="{F39CB305-C3E3-7B23-E45B-A578622CDEEE}"/>
              </a:ext>
            </a:extLst>
          </p:cNvPr>
          <p:cNvCxnSpPr>
            <a:cxnSpLocks/>
          </p:cNvCxnSpPr>
          <p:nvPr/>
        </p:nvCxnSpPr>
        <p:spPr>
          <a:xfrm flipV="1">
            <a:off x="6540250" y="4591968"/>
            <a:ext cx="0" cy="2164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9" name="Прямоугольник: скругленные углы 138">
            <a:extLst>
              <a:ext uri="{FF2B5EF4-FFF2-40B4-BE49-F238E27FC236}">
                <a16:creationId xmlns:a16="http://schemas.microsoft.com/office/drawing/2014/main" id="{30EDE87B-C6B2-C3E7-3540-FD9C3C9A3242}"/>
              </a:ext>
            </a:extLst>
          </p:cNvPr>
          <p:cNvSpPr/>
          <p:nvPr/>
        </p:nvSpPr>
        <p:spPr>
          <a:xfrm>
            <a:off x="8486961" y="3012847"/>
            <a:ext cx="432000" cy="2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3058"/>
              </a:gs>
              <a:gs pos="100000">
                <a:srgbClr val="054279"/>
              </a:gs>
            </a:gsLst>
            <a:lin ang="2700000" scaled="1"/>
          </a:gradFill>
          <a:ln w="12700" cap="flat">
            <a:solidFill>
              <a:srgbClr val="043058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22">
              <a:latin typeface="Gilroy" panose="00000500000000000000" pitchFamily="50" charset="-52"/>
            </a:endParaRPr>
          </a:p>
        </p:txBody>
      </p:sp>
      <p:sp>
        <p:nvSpPr>
          <p:cNvPr id="140" name="Прямоугольник: скругленные углы 139">
            <a:extLst>
              <a:ext uri="{FF2B5EF4-FFF2-40B4-BE49-F238E27FC236}">
                <a16:creationId xmlns:a16="http://schemas.microsoft.com/office/drawing/2014/main" id="{D027F2EE-0997-C1F8-C8E8-40D31AE77B63}"/>
              </a:ext>
            </a:extLst>
          </p:cNvPr>
          <p:cNvSpPr/>
          <p:nvPr/>
        </p:nvSpPr>
        <p:spPr>
          <a:xfrm>
            <a:off x="8486961" y="3392275"/>
            <a:ext cx="432000" cy="2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396D3"/>
              </a:gs>
              <a:gs pos="100000">
                <a:srgbClr val="3DA5DF"/>
              </a:gs>
            </a:gsLst>
            <a:lin ang="2700000" scaled="1"/>
          </a:gradFill>
          <a:ln w="12700" cap="flat">
            <a:solidFill>
              <a:srgbClr val="2396D3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22">
              <a:solidFill>
                <a:schemeClr val="bg1"/>
              </a:solidFill>
              <a:latin typeface="Gilroy" panose="00000500000000000000" pitchFamily="50" charset="-52"/>
              <a:cs typeface="Segoe UI" panose="020B0502040204020203" pitchFamily="34" charset="0"/>
            </a:endParaRPr>
          </a:p>
        </p:txBody>
      </p:sp>
      <p:sp>
        <p:nvSpPr>
          <p:cNvPr id="141" name="Прямоугольник: скругленные углы 140">
            <a:extLst>
              <a:ext uri="{FF2B5EF4-FFF2-40B4-BE49-F238E27FC236}">
                <a16:creationId xmlns:a16="http://schemas.microsoft.com/office/drawing/2014/main" id="{B7388D91-7B7C-E78E-F9A3-11287AD0E42A}"/>
              </a:ext>
            </a:extLst>
          </p:cNvPr>
          <p:cNvSpPr/>
          <p:nvPr/>
        </p:nvSpPr>
        <p:spPr>
          <a:xfrm>
            <a:off x="8486961" y="3771703"/>
            <a:ext cx="432000" cy="240000"/>
          </a:xfrm>
          <a:prstGeom prst="roundRect">
            <a:avLst>
              <a:gd name="adj" fmla="val 50000"/>
            </a:avLst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22">
              <a:latin typeface="Gilroy" panose="00000500000000000000" pitchFamily="50" charset="-52"/>
            </a:endParaRPr>
          </a:p>
        </p:txBody>
      </p:sp>
      <p:sp>
        <p:nvSpPr>
          <p:cNvPr id="142" name="Прямоугольник: скругленные углы 141">
            <a:extLst>
              <a:ext uri="{FF2B5EF4-FFF2-40B4-BE49-F238E27FC236}">
                <a16:creationId xmlns:a16="http://schemas.microsoft.com/office/drawing/2014/main" id="{A94014B4-8193-A639-D5EA-35DA458D2479}"/>
              </a:ext>
            </a:extLst>
          </p:cNvPr>
          <p:cNvSpPr/>
          <p:nvPr/>
        </p:nvSpPr>
        <p:spPr>
          <a:xfrm>
            <a:off x="8486961" y="4151131"/>
            <a:ext cx="432000" cy="2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0A560"/>
              </a:gs>
              <a:gs pos="100000">
                <a:srgbClr val="26C471"/>
              </a:gs>
            </a:gsLst>
            <a:lin ang="2700000" scaled="1"/>
          </a:gradFill>
          <a:ln w="12700" cap="flat">
            <a:solidFill>
              <a:srgbClr val="1C9154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22">
              <a:solidFill>
                <a:schemeClr val="bg1"/>
              </a:solidFill>
              <a:latin typeface="Gilroy" panose="00000500000000000000" pitchFamily="50" charset="-52"/>
              <a:cs typeface="Segoe UI" panose="020B0502040204020203" pitchFamily="34" charset="0"/>
            </a:endParaRPr>
          </a:p>
        </p:txBody>
      </p:sp>
      <p:sp>
        <p:nvSpPr>
          <p:cNvPr id="143" name="Прямоугольник: скругленные углы 142">
            <a:extLst>
              <a:ext uri="{FF2B5EF4-FFF2-40B4-BE49-F238E27FC236}">
                <a16:creationId xmlns:a16="http://schemas.microsoft.com/office/drawing/2014/main" id="{78E5F686-7D47-F2B0-8214-2D1C3CF9B1A9}"/>
              </a:ext>
            </a:extLst>
          </p:cNvPr>
          <p:cNvSpPr/>
          <p:nvPr/>
        </p:nvSpPr>
        <p:spPr>
          <a:xfrm>
            <a:off x="8486961" y="4530559"/>
            <a:ext cx="432000" cy="2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04A7B"/>
              </a:gs>
              <a:gs pos="100000">
                <a:srgbClr val="785D99"/>
              </a:gs>
            </a:gsLst>
            <a:lin ang="2700000" scaled="1"/>
          </a:gradFill>
          <a:ln>
            <a:solidFill>
              <a:srgbClr val="604A7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4400" tIns="134400" rIns="134400" bIns="134400" rtlCol="0" anchor="ctr">
            <a:noAutofit/>
          </a:bodyPr>
          <a:lstStyle/>
          <a:p>
            <a:endParaRPr lang="ru-RU" sz="1400">
              <a:latin typeface="Gilroy" panose="00000500000000000000" pitchFamily="50" charset="-52"/>
            </a:endParaRPr>
          </a:p>
        </p:txBody>
      </p:sp>
      <p:sp>
        <p:nvSpPr>
          <p:cNvPr id="144" name="Прямоугольник: скругленные углы 143">
            <a:extLst>
              <a:ext uri="{FF2B5EF4-FFF2-40B4-BE49-F238E27FC236}">
                <a16:creationId xmlns:a16="http://schemas.microsoft.com/office/drawing/2014/main" id="{4FB92BB3-5B03-42FB-A93C-D11A61CB5A74}"/>
              </a:ext>
            </a:extLst>
          </p:cNvPr>
          <p:cNvSpPr/>
          <p:nvPr/>
        </p:nvSpPr>
        <p:spPr>
          <a:xfrm>
            <a:off x="8486961" y="4909987"/>
            <a:ext cx="432000" cy="240000"/>
          </a:xfrm>
          <a:prstGeom prst="roundRect">
            <a:avLst>
              <a:gd name="adj" fmla="val 50000"/>
            </a:avLst>
          </a:prstGeom>
          <a:solidFill>
            <a:srgbClr val="948A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4400" tIns="134400" rIns="134400" bIns="134400" rtlCol="0" anchor="ctr">
            <a:noAutofit/>
          </a:bodyPr>
          <a:lstStyle/>
          <a:p>
            <a:pPr algn="ctr"/>
            <a:endParaRPr lang="ru-RU" sz="2400">
              <a:latin typeface="Gilroy" panose="00000500000000000000" pitchFamily="50" charset="-52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25AA4A-C939-9DBF-92F4-8109C162208F}"/>
              </a:ext>
            </a:extLst>
          </p:cNvPr>
          <p:cNvSpPr txBox="1"/>
          <p:nvPr/>
        </p:nvSpPr>
        <p:spPr>
          <a:xfrm>
            <a:off x="8990625" y="3040515"/>
            <a:ext cx="7582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EPM-IP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4FFA92-470E-4885-9715-3E3B94F00D50}"/>
              </a:ext>
            </a:extLst>
          </p:cNvPr>
          <p:cNvSpPr txBox="1"/>
          <p:nvPr/>
        </p:nvSpPr>
        <p:spPr>
          <a:xfrm>
            <a:off x="8990625" y="3419943"/>
            <a:ext cx="14694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EPM-BP </a:t>
            </a:r>
            <a:endParaRPr lang="en-US" sz="1200" dirty="0">
              <a:latin typeface="Gilroy" panose="000005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F61E9A-B205-4F04-B8C8-6194B72F8E7D}"/>
              </a:ext>
            </a:extLst>
          </p:cNvPr>
          <p:cNvSpPr txBox="1"/>
          <p:nvPr/>
        </p:nvSpPr>
        <p:spPr>
          <a:xfrm>
            <a:off x="8990625" y="3799370"/>
            <a:ext cx="847368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EPM-CA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EE60B-E3E8-472A-A3AD-3C84D9EFC362}"/>
              </a:ext>
            </a:extLst>
          </p:cNvPr>
          <p:cNvSpPr txBox="1"/>
          <p:nvPr/>
        </p:nvSpPr>
        <p:spPr>
          <a:xfrm>
            <a:off x="8990625" y="4178798"/>
            <a:ext cx="150116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EPM-BP / EPM-CA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A61443-EEBB-422D-8854-230710B1ECB5}"/>
              </a:ext>
            </a:extLst>
          </p:cNvPr>
          <p:cNvSpPr txBox="1"/>
          <p:nvPr/>
        </p:nvSpPr>
        <p:spPr>
          <a:xfrm>
            <a:off x="8990625" y="4558226"/>
            <a:ext cx="150116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EPM-BP / EPM-CA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D2FD89-CEC8-454F-A235-B036F33FAE1E}"/>
              </a:ext>
            </a:extLst>
          </p:cNvPr>
          <p:cNvSpPr txBox="1"/>
          <p:nvPr/>
        </p:nvSpPr>
        <p:spPr>
          <a:xfrm>
            <a:off x="8990624" y="4937654"/>
            <a:ext cx="144401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— </a:t>
            </a:r>
            <a:r>
              <a:rPr lang="en-US" sz="1200" dirty="0">
                <a:latin typeface="Gilroy" panose="000005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EPM-IP / EPM-BP</a:t>
            </a:r>
          </a:p>
        </p:txBody>
      </p:sp>
      <p:graphicFrame>
        <p:nvGraphicFramePr>
          <p:cNvPr id="95" name="Таблица 4">
            <a:extLst>
              <a:ext uri="{FF2B5EF4-FFF2-40B4-BE49-F238E27FC236}">
                <a16:creationId xmlns:a16="http://schemas.microsoft.com/office/drawing/2014/main" id="{FAD10B37-FE7E-48CF-9B29-83E5CA34E0B8}"/>
              </a:ext>
            </a:extLst>
          </p:cNvPr>
          <p:cNvGraphicFramePr>
            <a:graphicFrameLocks noGrp="1"/>
          </p:cNvGraphicFramePr>
          <p:nvPr/>
        </p:nvGraphicFramePr>
        <p:xfrm>
          <a:off x="2107453" y="1470025"/>
          <a:ext cx="9313022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56511">
                  <a:extLst>
                    <a:ext uri="{9D8B030D-6E8A-4147-A177-3AD203B41FA5}">
                      <a16:colId xmlns:a16="http://schemas.microsoft.com/office/drawing/2014/main" val="1126798359"/>
                    </a:ext>
                  </a:extLst>
                </a:gridCol>
                <a:gridCol w="4656511">
                  <a:extLst>
                    <a:ext uri="{9D8B030D-6E8A-4147-A177-3AD203B41FA5}">
                      <a16:colId xmlns:a16="http://schemas.microsoft.com/office/drawing/2014/main" val="24552948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ru-RU" sz="1100" b="1" i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2023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i="0" dirty="0">
                          <a:solidFill>
                            <a:schemeClr val="tx1"/>
                          </a:solidFill>
                          <a:latin typeface="Gilroy" panose="00000500000000000000" pitchFamily="50" charset="-52"/>
                        </a:rPr>
                        <a:t>2024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666378"/>
                  </a:ext>
                </a:extLst>
              </a:tr>
            </a:tbl>
          </a:graphicData>
        </a:graphic>
      </p:graphicFrame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CEFF514D-292E-4597-93F8-8BF374068CCF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Номер слайда 5">
            <a:extLst>
              <a:ext uri="{FF2B5EF4-FFF2-40B4-BE49-F238E27FC236}">
                <a16:creationId xmlns:a16="http://schemas.microsoft.com/office/drawing/2014/main" id="{40D2F97E-F3AA-4B7A-9083-E77E3CE51C6C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695555-C15A-CD4B-A4E7-6C05E6A3A6CF}" type="slidenum">
              <a:rPr lang="ru-RU" sz="1000" b="1" smtClean="0">
                <a:latin typeface="Gilroy-Semibold" pitchFamily="2" charset="0"/>
              </a:rPr>
              <a:pPr algn="r"/>
              <a:t>7</a:t>
            </a:fld>
            <a:endParaRPr lang="ru-RU" sz="1000" b="1" dirty="0">
              <a:latin typeface="Gilroy-Semibold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ACA209-FF02-403B-BCF8-11833DDF1009}"/>
              </a:ext>
            </a:extLst>
          </p:cNvPr>
          <p:cNvSpPr txBox="1"/>
          <p:nvPr/>
        </p:nvSpPr>
        <p:spPr>
          <a:xfrm flipH="1">
            <a:off x="515935" y="486845"/>
            <a:ext cx="828516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ilroy Bold" panose="00000800000000000000" pitchFamily="2" charset="-52"/>
              </a:rPr>
              <a:t>EPM Business Platform for planning processes</a:t>
            </a:r>
            <a:endParaRPr lang="ru-RU" sz="3200" dirty="0">
              <a:latin typeface="Gilroy Bold" panose="00000800000000000000" pitchFamily="2" charset="-52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F5D4726-55A5-4402-8C8B-00283ED17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8" grpId="0" animBg="1"/>
      <p:bldP spid="120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7300-C035-F841-3576-94C6A4A4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52">
            <a:extLst>
              <a:ext uri="{FF2B5EF4-FFF2-40B4-BE49-F238E27FC236}">
                <a16:creationId xmlns:a16="http://schemas.microsoft.com/office/drawing/2014/main" id="{ADBEE95D-2954-475C-9357-6DCCD24F03A2}"/>
              </a:ext>
            </a:extLst>
          </p:cNvPr>
          <p:cNvSpPr/>
          <p:nvPr/>
        </p:nvSpPr>
        <p:spPr>
          <a:xfrm rot="10800000" flipH="1">
            <a:off x="4460859" y="3218849"/>
            <a:ext cx="3267645" cy="710301"/>
          </a:xfrm>
          <a:custGeom>
            <a:avLst/>
            <a:gdLst>
              <a:gd name="connsiteX0" fmla="*/ 3374266 w 3496015"/>
              <a:gd name="connsiteY0" fmla="*/ 307367 h 307367"/>
              <a:gd name="connsiteX1" fmla="*/ 3496015 w 3496015"/>
              <a:gd name="connsiteY1" fmla="*/ 307367 h 307367"/>
              <a:gd name="connsiteX2" fmla="*/ 3374266 w 3496015"/>
              <a:gd name="connsiteY2" fmla="*/ 4310 h 307367"/>
              <a:gd name="connsiteX3" fmla="*/ 3374266 w 3496015"/>
              <a:gd name="connsiteY3" fmla="*/ 0 h 307367"/>
              <a:gd name="connsiteX4" fmla="*/ 121701 w 3496015"/>
              <a:gd name="connsiteY4" fmla="*/ 0 h 307367"/>
              <a:gd name="connsiteX5" fmla="*/ 121701 w 3496015"/>
              <a:gd name="connsiteY5" fmla="*/ 4100 h 307367"/>
              <a:gd name="connsiteX6" fmla="*/ 0 w 3496015"/>
              <a:gd name="connsiteY6" fmla="*/ 307270 h 307367"/>
              <a:gd name="connsiteX7" fmla="*/ 121701 w 3496015"/>
              <a:gd name="connsiteY7" fmla="*/ 307270 h 307367"/>
              <a:gd name="connsiteX8" fmla="*/ 121749 w 3496015"/>
              <a:gd name="connsiteY8" fmla="*/ 307270 h 307367"/>
              <a:gd name="connsiteX9" fmla="*/ 3374266 w 3496015"/>
              <a:gd name="connsiteY9" fmla="*/ 307270 h 30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015" h="307367">
                <a:moveTo>
                  <a:pt x="3374266" y="307367"/>
                </a:moveTo>
                <a:lnTo>
                  <a:pt x="3496015" y="307367"/>
                </a:lnTo>
                <a:lnTo>
                  <a:pt x="3374266" y="4310"/>
                </a:lnTo>
                <a:lnTo>
                  <a:pt x="3374266" y="0"/>
                </a:lnTo>
                <a:lnTo>
                  <a:pt x="121701" y="0"/>
                </a:lnTo>
                <a:lnTo>
                  <a:pt x="121701" y="4100"/>
                </a:lnTo>
                <a:lnTo>
                  <a:pt x="0" y="307270"/>
                </a:lnTo>
                <a:lnTo>
                  <a:pt x="121701" y="307270"/>
                </a:lnTo>
                <a:lnTo>
                  <a:pt x="121749" y="307270"/>
                </a:lnTo>
                <a:lnTo>
                  <a:pt x="3374266" y="307270"/>
                </a:lnTo>
                <a:close/>
              </a:path>
            </a:pathLst>
          </a:custGeom>
          <a:solidFill>
            <a:srgbClr val="EFF3F7"/>
          </a:solidFill>
          <a:ln w="19050" cap="flat">
            <a:solidFill>
              <a:srgbClr val="CAD8E4"/>
            </a:solidFill>
            <a:prstDash val="dash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9" name="Freeform 52">
            <a:extLst>
              <a:ext uri="{FF2B5EF4-FFF2-40B4-BE49-F238E27FC236}">
                <a16:creationId xmlns:a16="http://schemas.microsoft.com/office/drawing/2014/main" id="{901406DE-21FF-4733-B3BB-3853238A830A}"/>
              </a:ext>
            </a:extLst>
          </p:cNvPr>
          <p:cNvSpPr/>
          <p:nvPr/>
        </p:nvSpPr>
        <p:spPr>
          <a:xfrm rot="16200000" flipH="1">
            <a:off x="6910134" y="4734384"/>
            <a:ext cx="2429223" cy="792481"/>
          </a:xfrm>
          <a:custGeom>
            <a:avLst/>
            <a:gdLst>
              <a:gd name="connsiteX0" fmla="*/ 3374266 w 3496015"/>
              <a:gd name="connsiteY0" fmla="*/ 307367 h 307367"/>
              <a:gd name="connsiteX1" fmla="*/ 3496015 w 3496015"/>
              <a:gd name="connsiteY1" fmla="*/ 307367 h 307367"/>
              <a:gd name="connsiteX2" fmla="*/ 3374266 w 3496015"/>
              <a:gd name="connsiteY2" fmla="*/ 4310 h 307367"/>
              <a:gd name="connsiteX3" fmla="*/ 3374266 w 3496015"/>
              <a:gd name="connsiteY3" fmla="*/ 0 h 307367"/>
              <a:gd name="connsiteX4" fmla="*/ 121701 w 3496015"/>
              <a:gd name="connsiteY4" fmla="*/ 0 h 307367"/>
              <a:gd name="connsiteX5" fmla="*/ 121701 w 3496015"/>
              <a:gd name="connsiteY5" fmla="*/ 4100 h 307367"/>
              <a:gd name="connsiteX6" fmla="*/ 0 w 3496015"/>
              <a:gd name="connsiteY6" fmla="*/ 307270 h 307367"/>
              <a:gd name="connsiteX7" fmla="*/ 121701 w 3496015"/>
              <a:gd name="connsiteY7" fmla="*/ 307270 h 307367"/>
              <a:gd name="connsiteX8" fmla="*/ 121749 w 3496015"/>
              <a:gd name="connsiteY8" fmla="*/ 307270 h 307367"/>
              <a:gd name="connsiteX9" fmla="*/ 3374266 w 3496015"/>
              <a:gd name="connsiteY9" fmla="*/ 307270 h 30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015" h="307367">
                <a:moveTo>
                  <a:pt x="3374266" y="307367"/>
                </a:moveTo>
                <a:lnTo>
                  <a:pt x="3496015" y="307367"/>
                </a:lnTo>
                <a:lnTo>
                  <a:pt x="3374266" y="4310"/>
                </a:lnTo>
                <a:lnTo>
                  <a:pt x="3374266" y="0"/>
                </a:lnTo>
                <a:lnTo>
                  <a:pt x="121701" y="0"/>
                </a:lnTo>
                <a:lnTo>
                  <a:pt x="121701" y="4100"/>
                </a:lnTo>
                <a:lnTo>
                  <a:pt x="0" y="307270"/>
                </a:lnTo>
                <a:lnTo>
                  <a:pt x="121701" y="307270"/>
                </a:lnTo>
                <a:lnTo>
                  <a:pt x="121749" y="307270"/>
                </a:lnTo>
                <a:lnTo>
                  <a:pt x="3374266" y="307270"/>
                </a:lnTo>
                <a:close/>
              </a:path>
            </a:pathLst>
          </a:custGeom>
          <a:solidFill>
            <a:srgbClr val="EFF3F7"/>
          </a:solidFill>
          <a:ln w="19050" cap="flat">
            <a:solidFill>
              <a:srgbClr val="CAD8E4"/>
            </a:solidFill>
            <a:prstDash val="dash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2" name="Freeform 52">
            <a:extLst>
              <a:ext uri="{FF2B5EF4-FFF2-40B4-BE49-F238E27FC236}">
                <a16:creationId xmlns:a16="http://schemas.microsoft.com/office/drawing/2014/main" id="{A3124355-E02C-4D9A-B909-C1229C85DC33}"/>
              </a:ext>
            </a:extLst>
          </p:cNvPr>
          <p:cNvSpPr/>
          <p:nvPr/>
        </p:nvSpPr>
        <p:spPr>
          <a:xfrm rot="5400000" flipH="1">
            <a:off x="2895107" y="4734384"/>
            <a:ext cx="2429223" cy="792481"/>
          </a:xfrm>
          <a:custGeom>
            <a:avLst/>
            <a:gdLst>
              <a:gd name="connsiteX0" fmla="*/ 3374266 w 3496015"/>
              <a:gd name="connsiteY0" fmla="*/ 307367 h 307367"/>
              <a:gd name="connsiteX1" fmla="*/ 3496015 w 3496015"/>
              <a:gd name="connsiteY1" fmla="*/ 307367 h 307367"/>
              <a:gd name="connsiteX2" fmla="*/ 3374266 w 3496015"/>
              <a:gd name="connsiteY2" fmla="*/ 4310 h 307367"/>
              <a:gd name="connsiteX3" fmla="*/ 3374266 w 3496015"/>
              <a:gd name="connsiteY3" fmla="*/ 0 h 307367"/>
              <a:gd name="connsiteX4" fmla="*/ 121701 w 3496015"/>
              <a:gd name="connsiteY4" fmla="*/ 0 h 307367"/>
              <a:gd name="connsiteX5" fmla="*/ 121701 w 3496015"/>
              <a:gd name="connsiteY5" fmla="*/ 4100 h 307367"/>
              <a:gd name="connsiteX6" fmla="*/ 0 w 3496015"/>
              <a:gd name="connsiteY6" fmla="*/ 307270 h 307367"/>
              <a:gd name="connsiteX7" fmla="*/ 121701 w 3496015"/>
              <a:gd name="connsiteY7" fmla="*/ 307270 h 307367"/>
              <a:gd name="connsiteX8" fmla="*/ 121749 w 3496015"/>
              <a:gd name="connsiteY8" fmla="*/ 307270 h 307367"/>
              <a:gd name="connsiteX9" fmla="*/ 3374266 w 3496015"/>
              <a:gd name="connsiteY9" fmla="*/ 307270 h 30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015" h="307367">
                <a:moveTo>
                  <a:pt x="3374266" y="307367"/>
                </a:moveTo>
                <a:lnTo>
                  <a:pt x="3496015" y="307367"/>
                </a:lnTo>
                <a:lnTo>
                  <a:pt x="3374266" y="4310"/>
                </a:lnTo>
                <a:lnTo>
                  <a:pt x="3374266" y="0"/>
                </a:lnTo>
                <a:lnTo>
                  <a:pt x="121701" y="0"/>
                </a:lnTo>
                <a:lnTo>
                  <a:pt x="121701" y="4100"/>
                </a:lnTo>
                <a:lnTo>
                  <a:pt x="0" y="307270"/>
                </a:lnTo>
                <a:lnTo>
                  <a:pt x="121701" y="307270"/>
                </a:lnTo>
                <a:lnTo>
                  <a:pt x="121749" y="307270"/>
                </a:lnTo>
                <a:lnTo>
                  <a:pt x="3374266" y="307270"/>
                </a:lnTo>
                <a:close/>
              </a:path>
            </a:pathLst>
          </a:custGeom>
          <a:solidFill>
            <a:srgbClr val="EFF3F7"/>
          </a:solidFill>
          <a:ln w="19050" cap="flat">
            <a:solidFill>
              <a:srgbClr val="CAD8E4"/>
            </a:solidFill>
            <a:prstDash val="dash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3426C6-1180-417D-85BE-FED2152B7E1F}"/>
              </a:ext>
            </a:extLst>
          </p:cNvPr>
          <p:cNvSpPr txBox="1"/>
          <p:nvPr/>
        </p:nvSpPr>
        <p:spPr>
          <a:xfrm flipH="1">
            <a:off x="506404" y="464123"/>
            <a:ext cx="34868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ilroy-bold" panose="00000800000000000000" pitchFamily="50" charset="-52"/>
                <a:ea typeface="Verdana" panose="020B0604030504040204" pitchFamily="34" charset="0"/>
              </a:rPr>
              <a:t>Key use cases</a:t>
            </a:r>
            <a:endParaRPr lang="ru-RU" sz="3200" dirty="0">
              <a:latin typeface="Gilroy-bold" panose="00000800000000000000" pitchFamily="50" charset="-52"/>
              <a:ea typeface="Verdana" panose="020B0604030504040204" pitchFamily="34" charset="0"/>
            </a:endParaRPr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CB647C18-024C-4FDB-9E9D-8D3030E8CBB9}"/>
              </a:ext>
            </a:extLst>
          </p:cNvPr>
          <p:cNvCxnSpPr>
            <a:cxnSpLocks/>
          </p:cNvCxnSpPr>
          <p:nvPr/>
        </p:nvCxnSpPr>
        <p:spPr>
          <a:xfrm flipH="1">
            <a:off x="11682364" y="6601618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Номер слайда 5">
            <a:extLst>
              <a:ext uri="{FF2B5EF4-FFF2-40B4-BE49-F238E27FC236}">
                <a16:creationId xmlns:a16="http://schemas.microsoft.com/office/drawing/2014/main" id="{0DB47113-A144-4C87-B37E-A0E5F9062D31}"/>
              </a:ext>
            </a:extLst>
          </p:cNvPr>
          <p:cNvSpPr txBox="1">
            <a:spLocks/>
          </p:cNvSpPr>
          <p:nvPr/>
        </p:nvSpPr>
        <p:spPr>
          <a:xfrm>
            <a:off x="11416665" y="6515101"/>
            <a:ext cx="250047" cy="173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95555-C15A-CD4B-A4E7-6C05E6A3A6CF}" type="slidenum">
              <a:rPr lang="ru-RU" sz="1000" b="0" smtClean="0">
                <a:solidFill>
                  <a:schemeClr val="tx1"/>
                </a:solidFill>
                <a:latin typeface="Gilroy-semibold" panose="00000700000000000000" pitchFamily="50" charset="-52"/>
              </a:rPr>
              <a:pPr/>
              <a:t>8</a:t>
            </a:fld>
            <a:endParaRPr lang="ru-RU" sz="1000" b="0" dirty="0">
              <a:solidFill>
                <a:schemeClr val="tx1"/>
              </a:solidFill>
              <a:latin typeface="Gilroy-semibold" panose="00000700000000000000" pitchFamily="50" charset="-52"/>
            </a:endParaRPr>
          </a:p>
        </p:txBody>
      </p:sp>
      <p:sp>
        <p:nvSpPr>
          <p:cNvPr id="80" name="Прямоугольник: скругленные углы 79">
            <a:extLst>
              <a:ext uri="{FF2B5EF4-FFF2-40B4-BE49-F238E27FC236}">
                <a16:creationId xmlns:a16="http://schemas.microsoft.com/office/drawing/2014/main" id="{1C92D936-BAF8-47C8-A59E-E70CEC3DD4B9}"/>
              </a:ext>
            </a:extLst>
          </p:cNvPr>
          <p:cNvSpPr/>
          <p:nvPr/>
        </p:nvSpPr>
        <p:spPr>
          <a:xfrm>
            <a:off x="4460859" y="879605"/>
            <a:ext cx="3286779" cy="2429223"/>
          </a:xfrm>
          <a:prstGeom prst="roundRect">
            <a:avLst>
              <a:gd name="adj" fmla="val 4421"/>
            </a:avLst>
          </a:prstGeom>
          <a:solidFill>
            <a:srgbClr val="52B0E4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>
              <a:latin typeface="Gilroy-bold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01FDE703-FE65-4389-A4B0-9D69E7C2B1CD}"/>
              </a:ext>
            </a:extLst>
          </p:cNvPr>
          <p:cNvSpPr/>
          <p:nvPr/>
        </p:nvSpPr>
        <p:spPr>
          <a:xfrm>
            <a:off x="4460859" y="3916015"/>
            <a:ext cx="3286779" cy="2429223"/>
          </a:xfrm>
          <a:prstGeom prst="roundRect">
            <a:avLst>
              <a:gd name="adj" fmla="val 4421"/>
            </a:avLst>
          </a:prstGeom>
          <a:solidFill>
            <a:srgbClr val="43526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Gilroy" panose="00000500000000000000" pitchFamily="50" charset="-52"/>
            </a:endParaRPr>
          </a:p>
        </p:txBody>
      </p:sp>
      <p:sp>
        <p:nvSpPr>
          <p:cNvPr id="82" name="Прямоугольник: скругленные углы 81">
            <a:extLst>
              <a:ext uri="{FF2B5EF4-FFF2-40B4-BE49-F238E27FC236}">
                <a16:creationId xmlns:a16="http://schemas.microsoft.com/office/drawing/2014/main" id="{5EAF99DE-0DD1-4CBA-A628-920804757BAC}"/>
              </a:ext>
            </a:extLst>
          </p:cNvPr>
          <p:cNvSpPr/>
          <p:nvPr/>
        </p:nvSpPr>
        <p:spPr>
          <a:xfrm>
            <a:off x="8379933" y="3916015"/>
            <a:ext cx="3286779" cy="2429223"/>
          </a:xfrm>
          <a:prstGeom prst="roundRect">
            <a:avLst>
              <a:gd name="adj" fmla="val 4421"/>
            </a:avLst>
          </a:prstGeom>
          <a:solidFill>
            <a:srgbClr val="EA535C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bg1"/>
              </a:solidFill>
              <a:latin typeface="Gilroy" panose="00000500000000000000" pitchFamily="50" charset="-52"/>
            </a:endParaRPr>
          </a:p>
        </p:txBody>
      </p:sp>
      <p:sp>
        <p:nvSpPr>
          <p:cNvPr id="83" name="Прямоугольник: скругленные углы 82">
            <a:extLst>
              <a:ext uri="{FF2B5EF4-FFF2-40B4-BE49-F238E27FC236}">
                <a16:creationId xmlns:a16="http://schemas.microsoft.com/office/drawing/2014/main" id="{BADF36A4-4201-4046-A470-090F8B1B35A4}"/>
              </a:ext>
            </a:extLst>
          </p:cNvPr>
          <p:cNvSpPr/>
          <p:nvPr/>
        </p:nvSpPr>
        <p:spPr>
          <a:xfrm>
            <a:off x="530210" y="3916015"/>
            <a:ext cx="3286779" cy="2429223"/>
          </a:xfrm>
          <a:prstGeom prst="roundRect">
            <a:avLst>
              <a:gd name="adj" fmla="val 4421"/>
            </a:avLst>
          </a:prstGeom>
          <a:solidFill>
            <a:srgbClr val="26C470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>
              <a:latin typeface="Gilroy-bold"/>
            </a:endParaRP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6EB5DAD2-693B-4591-9954-8885CF6025B8}"/>
              </a:ext>
            </a:extLst>
          </p:cNvPr>
          <p:cNvSpPr/>
          <p:nvPr/>
        </p:nvSpPr>
        <p:spPr>
          <a:xfrm>
            <a:off x="4660286" y="4117020"/>
            <a:ext cx="2123979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roy-bold" panose="00000800000000000000" pitchFamily="50" charset="-52"/>
              </a:rPr>
              <a:t>Business solution</a:t>
            </a:r>
            <a:r>
              <a:rPr lang="ru-RU" sz="2000" dirty="0">
                <a:solidFill>
                  <a:schemeClr val="bg1"/>
                </a:solidFill>
                <a:latin typeface="Gilroy-bold" panose="00000800000000000000" pitchFamily="50" charset="-52"/>
              </a:rPr>
              <a:t> </a:t>
            </a:r>
            <a:br>
              <a:rPr lang="ru-RU" sz="2000" dirty="0">
                <a:solidFill>
                  <a:schemeClr val="bg1"/>
                </a:solidFill>
                <a:latin typeface="Gilroy-bold" panose="00000800000000000000" pitchFamily="50" charset="-52"/>
              </a:rPr>
            </a:br>
            <a:r>
              <a:rPr lang="en-US" sz="2000" dirty="0">
                <a:solidFill>
                  <a:schemeClr val="bg1"/>
                </a:solidFill>
                <a:latin typeface="Gilroy-bold" panose="00000800000000000000" pitchFamily="50" charset="-52"/>
              </a:rPr>
              <a:t>EPM</a:t>
            </a:r>
            <a:endParaRPr lang="ru-RU" sz="20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212B18C3-1D0A-4B39-8DD6-F5FEF7EA027D}"/>
              </a:ext>
            </a:extLst>
          </p:cNvPr>
          <p:cNvSpPr/>
          <p:nvPr/>
        </p:nvSpPr>
        <p:spPr>
          <a:xfrm>
            <a:off x="5400438" y="1119170"/>
            <a:ext cx="878446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roy-bold" panose="00000800000000000000" pitchFamily="50" charset="-52"/>
              </a:rPr>
              <a:t>Custom</a:t>
            </a:r>
            <a:br>
              <a:rPr lang="ru-RU" sz="1600" dirty="0">
                <a:solidFill>
                  <a:schemeClr val="bg1"/>
                </a:solidFill>
                <a:latin typeface="Gilroy-bold" panose="00000800000000000000" pitchFamily="50" charset="-52"/>
              </a:rPr>
            </a:br>
            <a:r>
              <a:rPr lang="en-US" sz="1600" dirty="0">
                <a:solidFill>
                  <a:schemeClr val="bg1"/>
                </a:solidFill>
                <a:latin typeface="Gilroy-bold" panose="00000800000000000000" pitchFamily="50" charset="-52"/>
              </a:rPr>
              <a:t>solutions</a:t>
            </a:r>
            <a:endParaRPr lang="ru-RU" sz="16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95" name="Прямоугольник: скругленные углы 94">
            <a:extLst>
              <a:ext uri="{FF2B5EF4-FFF2-40B4-BE49-F238E27FC236}">
                <a16:creationId xmlns:a16="http://schemas.microsoft.com/office/drawing/2014/main" id="{2F0837AC-F6CF-4142-874A-5D55C30F26CC}"/>
              </a:ext>
            </a:extLst>
          </p:cNvPr>
          <p:cNvSpPr/>
          <p:nvPr/>
        </p:nvSpPr>
        <p:spPr>
          <a:xfrm>
            <a:off x="4660286" y="1080610"/>
            <a:ext cx="569562" cy="569562"/>
          </a:xfrm>
          <a:prstGeom prst="roundRect">
            <a:avLst>
              <a:gd name="adj" fmla="val 11000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2B0E4"/>
                </a:solidFill>
                <a:latin typeface="Gilroy-medium" panose="00000600000000000000" pitchFamily="50" charset="-52"/>
              </a:rPr>
              <a:t>1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BCD0FD7C-932D-43C2-8C3D-11D276B2331E}"/>
              </a:ext>
            </a:extLst>
          </p:cNvPr>
          <p:cNvSpPr/>
          <p:nvPr/>
        </p:nvSpPr>
        <p:spPr>
          <a:xfrm>
            <a:off x="1469789" y="4155580"/>
            <a:ext cx="185480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roy-bold" panose="00000800000000000000" pitchFamily="50" charset="-52"/>
              </a:rPr>
              <a:t>Your excel models</a:t>
            </a:r>
            <a:endParaRPr lang="ru-RU" sz="16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99" name="Прямоугольник: скругленные углы 98">
            <a:extLst>
              <a:ext uri="{FF2B5EF4-FFF2-40B4-BE49-F238E27FC236}">
                <a16:creationId xmlns:a16="http://schemas.microsoft.com/office/drawing/2014/main" id="{9259FF83-BEBD-4510-B37A-1E3B67F4DE32}"/>
              </a:ext>
            </a:extLst>
          </p:cNvPr>
          <p:cNvSpPr/>
          <p:nvPr/>
        </p:nvSpPr>
        <p:spPr>
          <a:xfrm>
            <a:off x="729637" y="4117020"/>
            <a:ext cx="569562" cy="569562"/>
          </a:xfrm>
          <a:prstGeom prst="roundRect">
            <a:avLst>
              <a:gd name="adj" fmla="val 11000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C470"/>
                </a:solidFill>
                <a:latin typeface="Gilroy-medium" panose="00000600000000000000" pitchFamily="50" charset="-52"/>
              </a:rPr>
              <a:t>2</a:t>
            </a:r>
            <a:endParaRPr lang="ru-RU" dirty="0">
              <a:solidFill>
                <a:srgbClr val="26C470"/>
              </a:solidFill>
              <a:latin typeface="Gilroy-medium" panose="00000600000000000000" pitchFamily="50" charset="-52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C2886C3D-612B-487E-93FB-55C86AE60F32}"/>
              </a:ext>
            </a:extLst>
          </p:cNvPr>
          <p:cNvSpPr/>
          <p:nvPr/>
        </p:nvSpPr>
        <p:spPr>
          <a:xfrm>
            <a:off x="9319512" y="4155580"/>
            <a:ext cx="18548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roy-bold" panose="00000800000000000000" pitchFamily="50" charset="-52"/>
              </a:rPr>
              <a:t>Industry-specific solutions</a:t>
            </a:r>
            <a:endParaRPr lang="ru-RU" sz="1600" dirty="0">
              <a:solidFill>
                <a:schemeClr val="bg1"/>
              </a:solidFill>
              <a:latin typeface="Gilroy-bold" panose="00000800000000000000" pitchFamily="50" charset="-52"/>
            </a:endParaRPr>
          </a:p>
        </p:txBody>
      </p:sp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BB298A19-E50F-4FBE-B530-58426E06F3AC}"/>
              </a:ext>
            </a:extLst>
          </p:cNvPr>
          <p:cNvSpPr/>
          <p:nvPr/>
        </p:nvSpPr>
        <p:spPr>
          <a:xfrm>
            <a:off x="8579360" y="4117020"/>
            <a:ext cx="569562" cy="569562"/>
          </a:xfrm>
          <a:prstGeom prst="roundRect">
            <a:avLst>
              <a:gd name="adj" fmla="val 11000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A535C"/>
                </a:solidFill>
                <a:latin typeface="Gilroy-medium" panose="00000600000000000000" pitchFamily="50" charset="-52"/>
              </a:rPr>
              <a:t>3</a:t>
            </a:r>
            <a:endParaRPr lang="ru-RU" dirty="0">
              <a:solidFill>
                <a:srgbClr val="EA535C"/>
              </a:solidFill>
              <a:latin typeface="Gilroy-medium" panose="00000600000000000000" pitchFamily="50" charset="-52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8C5069B-4681-4CDB-91B7-5D34FB02EC94}"/>
              </a:ext>
            </a:extLst>
          </p:cNvPr>
          <p:cNvGrpSpPr/>
          <p:nvPr/>
        </p:nvGrpSpPr>
        <p:grpSpPr>
          <a:xfrm>
            <a:off x="5652993" y="2651842"/>
            <a:ext cx="405071" cy="405071"/>
            <a:chOff x="6070314" y="2346443"/>
            <a:chExt cx="360000" cy="360000"/>
          </a:xfrm>
        </p:grpSpPr>
        <p:sp>
          <p:nvSpPr>
            <p:cNvPr id="104" name="Прямоугольник: скругленные углы 103">
              <a:extLst>
                <a:ext uri="{FF2B5EF4-FFF2-40B4-BE49-F238E27FC236}">
                  <a16:creationId xmlns:a16="http://schemas.microsoft.com/office/drawing/2014/main" id="{2F28487A-3136-44FD-AAB5-BA3C10F18054}"/>
                </a:ext>
              </a:extLst>
            </p:cNvPr>
            <p:cNvSpPr/>
            <p:nvPr/>
          </p:nvSpPr>
          <p:spPr>
            <a:xfrm>
              <a:off x="6070314" y="2346443"/>
              <a:ext cx="360000" cy="360000"/>
            </a:xfrm>
            <a:prstGeom prst="roundRect">
              <a:avLst>
                <a:gd name="adj" fmla="val 10826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52B0E4"/>
                </a:solidFill>
                <a:latin typeface="Gilroy-medium" panose="00000600000000000000" pitchFamily="50" charset="-52"/>
              </a:endParaRPr>
            </a:p>
          </p:txBody>
        </p:sp>
        <p:pic>
          <p:nvPicPr>
            <p:cNvPr id="107" name="Рисунок 106" descr="Сборник схем">
              <a:extLst>
                <a:ext uri="{FF2B5EF4-FFF2-40B4-BE49-F238E27FC236}">
                  <a16:creationId xmlns:a16="http://schemas.microsoft.com/office/drawing/2014/main" id="{CEB7848C-6ED8-4DB5-BB00-0AE63C90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04636" y="2380765"/>
              <a:ext cx="291356" cy="291356"/>
            </a:xfrm>
            <a:prstGeom prst="rect">
              <a:avLst/>
            </a:prstGeom>
            <a:effectLst/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0A331D7-8B8B-44E9-84D5-76A6CE696AD5}"/>
              </a:ext>
            </a:extLst>
          </p:cNvPr>
          <p:cNvGrpSpPr/>
          <p:nvPr/>
        </p:nvGrpSpPr>
        <p:grpSpPr>
          <a:xfrm>
            <a:off x="5156418" y="2652291"/>
            <a:ext cx="405071" cy="405071"/>
            <a:chOff x="5654678" y="2346842"/>
            <a:chExt cx="360000" cy="360000"/>
          </a:xfrm>
        </p:grpSpPr>
        <p:sp>
          <p:nvSpPr>
            <p:cNvPr id="103" name="Прямоугольник: скругленные углы 102">
              <a:extLst>
                <a:ext uri="{FF2B5EF4-FFF2-40B4-BE49-F238E27FC236}">
                  <a16:creationId xmlns:a16="http://schemas.microsoft.com/office/drawing/2014/main" id="{6062F5D4-5A46-45A6-B8E3-6C411AE9D979}"/>
                </a:ext>
              </a:extLst>
            </p:cNvPr>
            <p:cNvSpPr/>
            <p:nvPr/>
          </p:nvSpPr>
          <p:spPr>
            <a:xfrm>
              <a:off x="5654678" y="2346842"/>
              <a:ext cx="360000" cy="360000"/>
            </a:xfrm>
            <a:prstGeom prst="roundRect">
              <a:avLst>
                <a:gd name="adj" fmla="val 10826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52B0E4"/>
                </a:solidFill>
                <a:latin typeface="Gilroy-medium" panose="00000600000000000000" pitchFamily="50" charset="-52"/>
              </a:endParaRPr>
            </a:p>
          </p:txBody>
        </p:sp>
        <p:pic>
          <p:nvPicPr>
            <p:cNvPr id="108" name="Рисунок 107" descr="Блок-схема">
              <a:extLst>
                <a:ext uri="{FF2B5EF4-FFF2-40B4-BE49-F238E27FC236}">
                  <a16:creationId xmlns:a16="http://schemas.microsoft.com/office/drawing/2014/main" id="{1A33F4BF-BC7F-48A3-B9AD-0B755EFB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74431" y="2371345"/>
              <a:ext cx="320492" cy="320492"/>
            </a:xfrm>
            <a:prstGeom prst="rect">
              <a:avLst/>
            </a:prstGeom>
            <a:effectLst/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A6F50C7-F479-482F-A071-9B73F6B8143E}"/>
              </a:ext>
            </a:extLst>
          </p:cNvPr>
          <p:cNvGrpSpPr/>
          <p:nvPr/>
        </p:nvGrpSpPr>
        <p:grpSpPr>
          <a:xfrm>
            <a:off x="4660286" y="2635407"/>
            <a:ext cx="405071" cy="405071"/>
            <a:chOff x="6070314" y="1941597"/>
            <a:chExt cx="360000" cy="360000"/>
          </a:xfrm>
        </p:grpSpPr>
        <p:sp>
          <p:nvSpPr>
            <p:cNvPr id="106" name="Прямоугольник: скругленные углы 105">
              <a:extLst>
                <a:ext uri="{FF2B5EF4-FFF2-40B4-BE49-F238E27FC236}">
                  <a16:creationId xmlns:a16="http://schemas.microsoft.com/office/drawing/2014/main" id="{720D4A48-93C8-4FA9-A290-D1C6539640EE}"/>
                </a:ext>
              </a:extLst>
            </p:cNvPr>
            <p:cNvSpPr/>
            <p:nvPr/>
          </p:nvSpPr>
          <p:spPr>
            <a:xfrm>
              <a:off x="6070314" y="1941597"/>
              <a:ext cx="360000" cy="360000"/>
            </a:xfrm>
            <a:prstGeom prst="roundRect">
              <a:avLst>
                <a:gd name="adj" fmla="val 10826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52B0E4"/>
                </a:solidFill>
                <a:latin typeface="Gilroy-medium" panose="00000600000000000000" pitchFamily="50" charset="-52"/>
              </a:endParaRPr>
            </a:p>
          </p:txBody>
        </p:sp>
        <p:pic>
          <p:nvPicPr>
            <p:cNvPr id="109" name="Рисунок 108" descr="Шестеренки">
              <a:extLst>
                <a:ext uri="{FF2B5EF4-FFF2-40B4-BE49-F238E27FC236}">
                  <a16:creationId xmlns:a16="http://schemas.microsoft.com/office/drawing/2014/main" id="{DCC69519-0F81-40D7-8A06-B48D0780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89348" y="1971248"/>
              <a:ext cx="320492" cy="320492"/>
            </a:xfrm>
            <a:prstGeom prst="rect">
              <a:avLst/>
            </a:prstGeom>
            <a:effectLst/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D3379CA-7278-4BF6-BB01-A3BE16731F0A}"/>
              </a:ext>
            </a:extLst>
          </p:cNvPr>
          <p:cNvGrpSpPr/>
          <p:nvPr/>
        </p:nvGrpSpPr>
        <p:grpSpPr>
          <a:xfrm>
            <a:off x="6140509" y="2651842"/>
            <a:ext cx="405071" cy="405071"/>
            <a:chOff x="6485950" y="2346842"/>
            <a:chExt cx="360000" cy="360000"/>
          </a:xfrm>
        </p:grpSpPr>
        <p:sp>
          <p:nvSpPr>
            <p:cNvPr id="105" name="Прямоугольник: скругленные углы 104">
              <a:extLst>
                <a:ext uri="{FF2B5EF4-FFF2-40B4-BE49-F238E27FC236}">
                  <a16:creationId xmlns:a16="http://schemas.microsoft.com/office/drawing/2014/main" id="{4D0C601D-55C5-4BFF-83C9-DE2121DAE533}"/>
                </a:ext>
              </a:extLst>
            </p:cNvPr>
            <p:cNvSpPr/>
            <p:nvPr/>
          </p:nvSpPr>
          <p:spPr>
            <a:xfrm>
              <a:off x="6485950" y="2346842"/>
              <a:ext cx="360000" cy="360000"/>
            </a:xfrm>
            <a:prstGeom prst="roundRect">
              <a:avLst>
                <a:gd name="adj" fmla="val 10826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317500" dist="38100" dir="54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52B0E4"/>
                </a:solidFill>
                <a:latin typeface="Gilroy-medium" panose="00000600000000000000" pitchFamily="50" charset="-52"/>
              </a:endParaRPr>
            </a:p>
          </p:txBody>
        </p:sp>
        <p:pic>
          <p:nvPicPr>
            <p:cNvPr id="110" name="Рисунок 109" descr="Линейчатая диаграмма">
              <a:extLst>
                <a:ext uri="{FF2B5EF4-FFF2-40B4-BE49-F238E27FC236}">
                  <a16:creationId xmlns:a16="http://schemas.microsoft.com/office/drawing/2014/main" id="{FB0E2DB1-C15D-404E-AAC1-B8548FCC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7426" y="2380765"/>
              <a:ext cx="291356" cy="291356"/>
            </a:xfrm>
            <a:prstGeom prst="rect">
              <a:avLst/>
            </a:prstGeom>
            <a:effectLst/>
          </p:spPr>
        </p:pic>
      </p:grpSp>
      <p:sp>
        <p:nvSpPr>
          <p:cNvPr id="165" name="Шестиугольник 164">
            <a:extLst>
              <a:ext uri="{FF2B5EF4-FFF2-40B4-BE49-F238E27FC236}">
                <a16:creationId xmlns:a16="http://schemas.microsoft.com/office/drawing/2014/main" id="{536F94B6-4A62-4387-AEC3-3A3640B14296}"/>
              </a:ext>
            </a:extLst>
          </p:cNvPr>
          <p:cNvSpPr/>
          <p:nvPr/>
        </p:nvSpPr>
        <p:spPr>
          <a:xfrm rot="16200000">
            <a:off x="5808474" y="4789640"/>
            <a:ext cx="408591" cy="352234"/>
          </a:xfrm>
          <a:prstGeom prst="hexagon">
            <a:avLst/>
          </a:prstGeom>
          <a:solidFill>
            <a:schemeClr val="bg1">
              <a:lumMod val="50000"/>
            </a:schemeClr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r>
              <a:rPr lang="en-US" sz="1400" dirty="0">
                <a:latin typeface="Gilroy" panose="00000500000000000000" pitchFamily="50" charset="-52"/>
              </a:rPr>
              <a:t>X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66" name="Шестиугольник 165">
            <a:extLst>
              <a:ext uri="{FF2B5EF4-FFF2-40B4-BE49-F238E27FC236}">
                <a16:creationId xmlns:a16="http://schemas.microsoft.com/office/drawing/2014/main" id="{08C4BEB8-0E31-48AA-ACB9-C67815C2DCDB}"/>
              </a:ext>
            </a:extLst>
          </p:cNvPr>
          <p:cNvSpPr/>
          <p:nvPr/>
        </p:nvSpPr>
        <p:spPr>
          <a:xfrm rot="16200000">
            <a:off x="6192652" y="4789640"/>
            <a:ext cx="408591" cy="352234"/>
          </a:xfrm>
          <a:prstGeom prst="hexagon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2B0E4"/>
              </a:solidFill>
              <a:latin typeface="Gilroy-medium" panose="00000600000000000000" pitchFamily="50" charset="-52"/>
            </a:endParaRPr>
          </a:p>
        </p:txBody>
      </p:sp>
      <p:sp>
        <p:nvSpPr>
          <p:cNvPr id="167" name="Шестиугольник 166">
            <a:extLst>
              <a:ext uri="{FF2B5EF4-FFF2-40B4-BE49-F238E27FC236}">
                <a16:creationId xmlns:a16="http://schemas.microsoft.com/office/drawing/2014/main" id="{E5094005-29EA-4293-B03E-CCEA405E9B9C}"/>
              </a:ext>
            </a:extLst>
          </p:cNvPr>
          <p:cNvSpPr/>
          <p:nvPr/>
        </p:nvSpPr>
        <p:spPr>
          <a:xfrm rot="16200000">
            <a:off x="5225799" y="5132517"/>
            <a:ext cx="408591" cy="352234"/>
          </a:xfrm>
          <a:prstGeom prst="hexagon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2B0E4"/>
              </a:solidFill>
              <a:latin typeface="Gilroy-medium" panose="00000600000000000000" pitchFamily="50" charset="-52"/>
            </a:endParaRPr>
          </a:p>
        </p:txBody>
      </p:sp>
      <p:sp>
        <p:nvSpPr>
          <p:cNvPr id="168" name="Шестиугольник 167">
            <a:extLst>
              <a:ext uri="{FF2B5EF4-FFF2-40B4-BE49-F238E27FC236}">
                <a16:creationId xmlns:a16="http://schemas.microsoft.com/office/drawing/2014/main" id="{E726DFEE-85A4-42DF-A501-2E68E80A9E98}"/>
              </a:ext>
            </a:extLst>
          </p:cNvPr>
          <p:cNvSpPr/>
          <p:nvPr/>
        </p:nvSpPr>
        <p:spPr>
          <a:xfrm rot="16200000">
            <a:off x="6380181" y="5130438"/>
            <a:ext cx="408591" cy="352234"/>
          </a:xfrm>
          <a:prstGeom prst="hexagon">
            <a:avLst/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2B0E4"/>
              </a:solidFill>
              <a:latin typeface="Gilroy-medium" panose="00000600000000000000" pitchFamily="50" charset="-52"/>
            </a:endParaRPr>
          </a:p>
        </p:txBody>
      </p:sp>
      <p:sp>
        <p:nvSpPr>
          <p:cNvPr id="169" name="Шестиугольник 168">
            <a:extLst>
              <a:ext uri="{FF2B5EF4-FFF2-40B4-BE49-F238E27FC236}">
                <a16:creationId xmlns:a16="http://schemas.microsoft.com/office/drawing/2014/main" id="{1F20E59E-36A9-44DE-AC73-2C88404813D0}"/>
              </a:ext>
            </a:extLst>
          </p:cNvPr>
          <p:cNvSpPr/>
          <p:nvPr/>
        </p:nvSpPr>
        <p:spPr>
          <a:xfrm rot="16200000">
            <a:off x="6188004" y="5480433"/>
            <a:ext cx="408591" cy="352234"/>
          </a:xfrm>
          <a:prstGeom prst="hexagon">
            <a:avLst/>
          </a:prstGeom>
          <a:solidFill>
            <a:srgbClr val="52B0E4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70" name="Шестиугольник 169">
            <a:extLst>
              <a:ext uri="{FF2B5EF4-FFF2-40B4-BE49-F238E27FC236}">
                <a16:creationId xmlns:a16="http://schemas.microsoft.com/office/drawing/2014/main" id="{B1801DCD-70AA-4388-9DAF-74EAE4D99ED6}"/>
              </a:ext>
            </a:extLst>
          </p:cNvPr>
          <p:cNvSpPr/>
          <p:nvPr/>
        </p:nvSpPr>
        <p:spPr>
          <a:xfrm rot="16200000">
            <a:off x="6574108" y="5478354"/>
            <a:ext cx="408591" cy="352234"/>
          </a:xfrm>
          <a:prstGeom prst="hexagon">
            <a:avLst/>
          </a:prstGeom>
          <a:solidFill>
            <a:schemeClr val="bg1">
              <a:lumMod val="50000"/>
            </a:schemeClr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r>
              <a:rPr lang="en-US" sz="1400" dirty="0">
                <a:latin typeface="Gilroy" panose="00000500000000000000" pitchFamily="50" charset="-52"/>
              </a:rPr>
              <a:t>X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71" name="Шестиугольник 170">
            <a:extLst>
              <a:ext uri="{FF2B5EF4-FFF2-40B4-BE49-F238E27FC236}">
                <a16:creationId xmlns:a16="http://schemas.microsoft.com/office/drawing/2014/main" id="{61D80A84-8022-49AB-B493-8CB1E48B36B6}"/>
              </a:ext>
            </a:extLst>
          </p:cNvPr>
          <p:cNvSpPr/>
          <p:nvPr/>
        </p:nvSpPr>
        <p:spPr>
          <a:xfrm rot="16200000">
            <a:off x="5612102" y="5826099"/>
            <a:ext cx="408591" cy="352234"/>
          </a:xfrm>
          <a:prstGeom prst="hexagon">
            <a:avLst/>
          </a:prstGeom>
          <a:solidFill>
            <a:schemeClr val="bg1">
              <a:lumMod val="50000"/>
            </a:schemeClr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r>
              <a:rPr lang="en-US" sz="1400" dirty="0">
                <a:latin typeface="Gilroy" panose="00000500000000000000" pitchFamily="50" charset="-52"/>
              </a:rPr>
              <a:t>X</a:t>
            </a:r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72" name="Шестиугольник 171">
            <a:extLst>
              <a:ext uri="{FF2B5EF4-FFF2-40B4-BE49-F238E27FC236}">
                <a16:creationId xmlns:a16="http://schemas.microsoft.com/office/drawing/2014/main" id="{D68A8039-4D6D-4A12-9700-C0B2200BFF16}"/>
              </a:ext>
            </a:extLst>
          </p:cNvPr>
          <p:cNvSpPr/>
          <p:nvPr/>
        </p:nvSpPr>
        <p:spPr>
          <a:xfrm rot="16200000">
            <a:off x="5996282" y="5826099"/>
            <a:ext cx="408591" cy="352234"/>
          </a:xfrm>
          <a:prstGeom prst="hexagon">
            <a:avLst/>
          </a:prstGeom>
          <a:solidFill>
            <a:srgbClr val="52B0E4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 defTabSz="457200"/>
            <a:r>
              <a:rPr lang="ru-RU" sz="1200" dirty="0">
                <a:latin typeface="Gilroy" panose="00000500000000000000" pitchFamily="50" charset="-52"/>
              </a:rPr>
              <a:t>+</a:t>
            </a:r>
            <a:r>
              <a:rPr lang="en-US" sz="1200" dirty="0">
                <a:latin typeface="Gilroy" panose="00000500000000000000" pitchFamily="50" charset="-52"/>
              </a:rPr>
              <a:t>|</a:t>
            </a:r>
            <a:r>
              <a:rPr lang="ru-RU" sz="1200" dirty="0">
                <a:latin typeface="Gilroy" panose="00000500000000000000" pitchFamily="50" charset="-52"/>
              </a:rPr>
              <a:t>-</a:t>
            </a:r>
          </a:p>
        </p:txBody>
      </p:sp>
      <p:pic>
        <p:nvPicPr>
          <p:cNvPr id="173" name="Рисунок 172" descr="Линейчатая диаграмма">
            <a:extLst>
              <a:ext uri="{FF2B5EF4-FFF2-40B4-BE49-F238E27FC236}">
                <a16:creationId xmlns:a16="http://schemas.microsoft.com/office/drawing/2014/main" id="{98EEAEEE-6156-4A67-A18D-3BC3E0790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7533" y="5860987"/>
            <a:ext cx="269768" cy="269768"/>
          </a:xfrm>
          <a:prstGeom prst="rect">
            <a:avLst/>
          </a:prstGeom>
        </p:spPr>
      </p:pic>
      <p:pic>
        <p:nvPicPr>
          <p:cNvPr id="174" name="Рисунок 173" descr="Пользователи">
            <a:extLst>
              <a:ext uri="{FF2B5EF4-FFF2-40B4-BE49-F238E27FC236}">
                <a16:creationId xmlns:a16="http://schemas.microsoft.com/office/drawing/2014/main" id="{84509039-8353-4BB3-BF71-CDC440F50B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7736" y="5151452"/>
            <a:ext cx="296745" cy="296745"/>
          </a:xfrm>
          <a:prstGeom prst="rect">
            <a:avLst/>
          </a:prstGeom>
        </p:spPr>
      </p:pic>
      <p:pic>
        <p:nvPicPr>
          <p:cNvPr id="175" name="Рисунок 174" descr="Монеты">
            <a:extLst>
              <a:ext uri="{FF2B5EF4-FFF2-40B4-BE49-F238E27FC236}">
                <a16:creationId xmlns:a16="http://schemas.microsoft.com/office/drawing/2014/main" id="{41BAD9B5-2052-4357-9E7D-4039184C23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5426" y="5516987"/>
            <a:ext cx="269768" cy="269768"/>
          </a:xfrm>
          <a:prstGeom prst="rect">
            <a:avLst/>
          </a:prstGeom>
        </p:spPr>
      </p:pic>
      <p:pic>
        <p:nvPicPr>
          <p:cNvPr id="176" name="Рисунок 175" descr="Линейчатая диаграмма">
            <a:extLst>
              <a:ext uri="{FF2B5EF4-FFF2-40B4-BE49-F238E27FC236}">
                <a16:creationId xmlns:a16="http://schemas.microsoft.com/office/drawing/2014/main" id="{595A0B50-2055-4C6D-A3DF-6209E81B5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5433" y="5514631"/>
            <a:ext cx="269768" cy="269768"/>
          </a:xfrm>
          <a:prstGeom prst="rect">
            <a:avLst/>
          </a:prstGeom>
        </p:spPr>
      </p:pic>
      <p:pic>
        <p:nvPicPr>
          <p:cNvPr id="177" name="Рисунок 176" descr="Линейчатая диаграмма">
            <a:extLst>
              <a:ext uri="{FF2B5EF4-FFF2-40B4-BE49-F238E27FC236}">
                <a16:creationId xmlns:a16="http://schemas.microsoft.com/office/drawing/2014/main" id="{C4881236-EFBB-4374-8C17-3FEA97192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8233" y="5158655"/>
            <a:ext cx="269768" cy="269768"/>
          </a:xfrm>
          <a:prstGeom prst="rect">
            <a:avLst/>
          </a:prstGeom>
        </p:spPr>
      </p:pic>
      <p:pic>
        <p:nvPicPr>
          <p:cNvPr id="178" name="Рисунок 177">
            <a:extLst>
              <a:ext uri="{FF2B5EF4-FFF2-40B4-BE49-F238E27FC236}">
                <a16:creationId xmlns:a16="http://schemas.microsoft.com/office/drawing/2014/main" id="{DC0B4022-FA95-407C-B7B9-F42D403CAF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480" y="5540523"/>
            <a:ext cx="494652" cy="514793"/>
          </a:xfrm>
          <a:prstGeom prst="rect">
            <a:avLst/>
          </a:prstGeom>
        </p:spPr>
      </p:pic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2CF63749-55B9-424E-B459-0F4B3654A9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1555" y="5540523"/>
            <a:ext cx="494652" cy="514793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5FE0BD54-898C-46EA-AC7E-4A791EC3FB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1631" y="5540523"/>
            <a:ext cx="494652" cy="514793"/>
          </a:xfrm>
          <a:prstGeom prst="rect">
            <a:avLst/>
          </a:prstGeom>
        </p:spPr>
      </p:pic>
      <p:sp>
        <p:nvSpPr>
          <p:cNvPr id="181" name="Шестиугольник 180">
            <a:extLst>
              <a:ext uri="{FF2B5EF4-FFF2-40B4-BE49-F238E27FC236}">
                <a16:creationId xmlns:a16="http://schemas.microsoft.com/office/drawing/2014/main" id="{E2F4193A-D738-43AB-AC47-438AC3A185FA}"/>
              </a:ext>
            </a:extLst>
          </p:cNvPr>
          <p:cNvSpPr/>
          <p:nvPr/>
        </p:nvSpPr>
        <p:spPr>
          <a:xfrm rot="16200000">
            <a:off x="8772286" y="4996191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82" name="Шестиугольник 181">
            <a:extLst>
              <a:ext uri="{FF2B5EF4-FFF2-40B4-BE49-F238E27FC236}">
                <a16:creationId xmlns:a16="http://schemas.microsoft.com/office/drawing/2014/main" id="{B9FDEC50-8BC0-4F6D-83CA-2411F8BB0840}"/>
              </a:ext>
            </a:extLst>
          </p:cNvPr>
          <p:cNvSpPr/>
          <p:nvPr/>
        </p:nvSpPr>
        <p:spPr>
          <a:xfrm rot="16200000">
            <a:off x="9198314" y="4996191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83" name="Шестиугольник 182">
            <a:extLst>
              <a:ext uri="{FF2B5EF4-FFF2-40B4-BE49-F238E27FC236}">
                <a16:creationId xmlns:a16="http://schemas.microsoft.com/office/drawing/2014/main" id="{F9CF6629-35A1-4BF2-BFD2-9BFBA3310028}"/>
              </a:ext>
            </a:extLst>
          </p:cNvPr>
          <p:cNvSpPr/>
          <p:nvPr/>
        </p:nvSpPr>
        <p:spPr>
          <a:xfrm rot="16200000">
            <a:off x="8976591" y="5395548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84" name="Шестиугольник 183">
            <a:extLst>
              <a:ext uri="{FF2B5EF4-FFF2-40B4-BE49-F238E27FC236}">
                <a16:creationId xmlns:a16="http://schemas.microsoft.com/office/drawing/2014/main" id="{60C9D882-FE4F-4855-A6AE-BAFCFB46D8B2}"/>
              </a:ext>
            </a:extLst>
          </p:cNvPr>
          <p:cNvSpPr/>
          <p:nvPr/>
        </p:nvSpPr>
        <p:spPr>
          <a:xfrm rot="16200000">
            <a:off x="9402619" y="5395548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85" name="Шестиугольник 184">
            <a:extLst>
              <a:ext uri="{FF2B5EF4-FFF2-40B4-BE49-F238E27FC236}">
                <a16:creationId xmlns:a16="http://schemas.microsoft.com/office/drawing/2014/main" id="{51E3EA55-332D-47F3-8D00-D0784D534670}"/>
              </a:ext>
            </a:extLst>
          </p:cNvPr>
          <p:cNvSpPr/>
          <p:nvPr/>
        </p:nvSpPr>
        <p:spPr>
          <a:xfrm rot="16200000">
            <a:off x="8548926" y="5395548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sp>
        <p:nvSpPr>
          <p:cNvPr id="186" name="Шестиугольник 185">
            <a:extLst>
              <a:ext uri="{FF2B5EF4-FFF2-40B4-BE49-F238E27FC236}">
                <a16:creationId xmlns:a16="http://schemas.microsoft.com/office/drawing/2014/main" id="{F4D70533-99C3-4067-B28F-7CFEFE3639F1}"/>
              </a:ext>
            </a:extLst>
          </p:cNvPr>
          <p:cNvSpPr/>
          <p:nvPr/>
        </p:nvSpPr>
        <p:spPr>
          <a:xfrm rot="16200000">
            <a:off x="8772288" y="5790148"/>
            <a:ext cx="441289" cy="380422"/>
          </a:xfrm>
          <a:prstGeom prst="hexagon">
            <a:avLst/>
          </a:prstGeom>
          <a:solidFill>
            <a:srgbClr val="D5384D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/>
            <a:endParaRPr lang="ru-RU" sz="1400" dirty="0">
              <a:latin typeface="Gilroy" panose="00000500000000000000" pitchFamily="50" charset="-52"/>
            </a:endParaRPr>
          </a:p>
        </p:txBody>
      </p: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2A54D263-4DB5-4796-B661-FADC5EACF170}"/>
              </a:ext>
            </a:extLst>
          </p:cNvPr>
          <p:cNvGrpSpPr/>
          <p:nvPr/>
        </p:nvGrpSpPr>
        <p:grpSpPr>
          <a:xfrm>
            <a:off x="8637985" y="5011750"/>
            <a:ext cx="1131318" cy="1193325"/>
            <a:chOff x="8637985" y="5011750"/>
            <a:chExt cx="1131318" cy="1193325"/>
          </a:xfrm>
        </p:grpSpPr>
        <p:pic>
          <p:nvPicPr>
            <p:cNvPr id="203" name="Рисунок 202" descr="Сетевая диаграмма">
              <a:extLst>
                <a:ext uri="{FF2B5EF4-FFF2-40B4-BE49-F238E27FC236}">
                  <a16:creationId xmlns:a16="http://schemas.microsoft.com/office/drawing/2014/main" id="{F777804C-D0DD-4DF5-807C-F991E0062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875924" y="5011750"/>
              <a:ext cx="320492" cy="320492"/>
            </a:xfrm>
            <a:prstGeom prst="rect">
              <a:avLst/>
            </a:prstGeom>
          </p:spPr>
        </p:pic>
        <p:pic>
          <p:nvPicPr>
            <p:cNvPr id="204" name="Рисунок 203" descr="Весы правосудия">
              <a:extLst>
                <a:ext uri="{FF2B5EF4-FFF2-40B4-BE49-F238E27FC236}">
                  <a16:creationId xmlns:a16="http://schemas.microsoft.com/office/drawing/2014/main" id="{1A748896-EF21-4ABC-ABA0-881B7EC51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37985" y="5451428"/>
              <a:ext cx="264869" cy="264869"/>
            </a:xfrm>
            <a:prstGeom prst="rect">
              <a:avLst/>
            </a:prstGeom>
          </p:spPr>
        </p:pic>
        <p:pic>
          <p:nvPicPr>
            <p:cNvPr id="205" name="Рисунок 204" descr="Пользователи">
              <a:extLst>
                <a:ext uri="{FF2B5EF4-FFF2-40B4-BE49-F238E27FC236}">
                  <a16:creationId xmlns:a16="http://schemas.microsoft.com/office/drawing/2014/main" id="{34676102-50F1-4FF0-8C12-EE2105E6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62583" y="5027202"/>
              <a:ext cx="320492" cy="320492"/>
            </a:xfrm>
            <a:prstGeom prst="rect">
              <a:avLst/>
            </a:prstGeom>
          </p:spPr>
        </p:pic>
        <p:pic>
          <p:nvPicPr>
            <p:cNvPr id="206" name="Рисунок 205" descr="Маркеры-галочки">
              <a:extLst>
                <a:ext uri="{FF2B5EF4-FFF2-40B4-BE49-F238E27FC236}">
                  <a16:creationId xmlns:a16="http://schemas.microsoft.com/office/drawing/2014/main" id="{B5BDEA33-9E40-4139-95FD-D6E7A4FAF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77947" y="5429266"/>
              <a:ext cx="291356" cy="291356"/>
            </a:xfrm>
            <a:prstGeom prst="rect">
              <a:avLst/>
            </a:prstGeom>
          </p:spPr>
        </p:pic>
        <p:sp>
          <p:nvSpPr>
            <p:cNvPr id="207" name="Шестиугольник 206">
              <a:extLst>
                <a:ext uri="{FF2B5EF4-FFF2-40B4-BE49-F238E27FC236}">
                  <a16:creationId xmlns:a16="http://schemas.microsoft.com/office/drawing/2014/main" id="{34F087CF-6F7E-42FE-8F25-DA96CF6DEBAD}"/>
                </a:ext>
              </a:extLst>
            </p:cNvPr>
            <p:cNvSpPr/>
            <p:nvPr/>
          </p:nvSpPr>
          <p:spPr>
            <a:xfrm rot="16200000">
              <a:off x="9208654" y="5794220"/>
              <a:ext cx="441289" cy="380422"/>
            </a:xfrm>
            <a:prstGeom prst="hexagon">
              <a:avLst/>
            </a:prstGeom>
            <a:solidFill>
              <a:srgbClr val="D5384D"/>
            </a:solidFill>
            <a:ln w="12700" cap="flat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algn="ctr" defTabSz="457200"/>
              <a:r>
                <a:rPr lang="ru-RU" sz="1600" dirty="0">
                  <a:latin typeface="Gilroy" panose="00000500000000000000" pitchFamily="50" charset="-52"/>
                </a:rPr>
                <a:t>+</a:t>
              </a:r>
              <a:r>
                <a:rPr lang="en-US" sz="1600" dirty="0">
                  <a:latin typeface="Gilroy" panose="00000500000000000000" pitchFamily="50" charset="-52"/>
                </a:rPr>
                <a:t>|</a:t>
              </a:r>
              <a:r>
                <a:rPr lang="ru-RU" sz="1600" dirty="0">
                  <a:latin typeface="Gilroy" panose="00000500000000000000" pitchFamily="50" charset="-52"/>
                </a:rPr>
                <a:t>-</a:t>
              </a:r>
            </a:p>
          </p:txBody>
        </p:sp>
        <p:pic>
          <p:nvPicPr>
            <p:cNvPr id="208" name="Рисунок 207" descr="Монеты">
              <a:extLst>
                <a:ext uri="{FF2B5EF4-FFF2-40B4-BE49-F238E27FC236}">
                  <a16:creationId xmlns:a16="http://schemas.microsoft.com/office/drawing/2014/main" id="{02BF411A-381A-490B-A33E-54F54B70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47955" y="5433074"/>
              <a:ext cx="291356" cy="291356"/>
            </a:xfrm>
            <a:prstGeom prst="rect">
              <a:avLst/>
            </a:prstGeom>
          </p:spPr>
        </p:pic>
        <p:pic>
          <p:nvPicPr>
            <p:cNvPr id="209" name="Рисунок 208" descr="Маркеры-галочки">
              <a:extLst>
                <a:ext uri="{FF2B5EF4-FFF2-40B4-BE49-F238E27FC236}">
                  <a16:creationId xmlns:a16="http://schemas.microsoft.com/office/drawing/2014/main" id="{AAFBFEC5-66B5-4D22-9A17-A2B932C0A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827707" y="5830586"/>
              <a:ext cx="291356" cy="291356"/>
            </a:xfrm>
            <a:prstGeom prst="rect">
              <a:avLst/>
            </a:prstGeom>
          </p:spPr>
        </p:pic>
      </p:grpSp>
      <p:sp>
        <p:nvSpPr>
          <p:cNvPr id="215" name="AutoShape 2" descr="Microsoft Excel 2019 icon">
            <a:extLst>
              <a:ext uri="{FF2B5EF4-FFF2-40B4-BE49-F238E27FC236}">
                <a16:creationId xmlns:a16="http://schemas.microsoft.com/office/drawing/2014/main" id="{07C3C22F-3FC7-4A74-BEFA-AA5555955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9317" y="-61883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7686B67-BBB2-4192-B675-92942CA490F6}"/>
              </a:ext>
            </a:extLst>
          </p:cNvPr>
          <p:cNvSpPr txBox="1"/>
          <p:nvPr/>
        </p:nvSpPr>
        <p:spPr>
          <a:xfrm rot="5400000">
            <a:off x="3379855" y="4961348"/>
            <a:ext cx="15206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roy" panose="00000500000000000000" pitchFamily="2" charset="-52"/>
                <a:ea typeface="Verdana" panose="020B0604030504040204" pitchFamily="34" charset="0"/>
              </a:rPr>
              <a:t>migration</a:t>
            </a:r>
            <a:endParaRPr lang="ru-RU" sz="1600" dirty="0">
              <a:latin typeface="Gilroy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EF0F99F-FAF1-40D1-BA33-CB62677D21D7}"/>
              </a:ext>
            </a:extLst>
          </p:cNvPr>
          <p:cNvSpPr txBox="1"/>
          <p:nvPr/>
        </p:nvSpPr>
        <p:spPr>
          <a:xfrm rot="5400000">
            <a:off x="7364401" y="4961348"/>
            <a:ext cx="15206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roy" panose="00000500000000000000" pitchFamily="2" charset="-52"/>
                <a:ea typeface="Verdana" panose="020B0604030504040204" pitchFamily="34" charset="0"/>
              </a:rPr>
              <a:t>delivery</a:t>
            </a:r>
            <a:endParaRPr lang="ru-RU" sz="1600" dirty="0">
              <a:latin typeface="Gilroy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A34DB5-A2C4-4B7A-9673-E323B9E685F6}"/>
              </a:ext>
            </a:extLst>
          </p:cNvPr>
          <p:cNvSpPr txBox="1"/>
          <p:nvPr/>
        </p:nvSpPr>
        <p:spPr>
          <a:xfrm>
            <a:off x="5334338" y="3420111"/>
            <a:ext cx="15206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roy" panose="00000500000000000000" pitchFamily="2" charset="-52"/>
                <a:ea typeface="Verdana" panose="020B0604030504040204" pitchFamily="34" charset="0"/>
              </a:rPr>
              <a:t>configuration</a:t>
            </a:r>
            <a:endParaRPr lang="ru-RU" sz="1600" dirty="0">
              <a:latin typeface="Gilroy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32CE1601-7C2F-4633-8E8B-EB7D78162D14}"/>
              </a:ext>
            </a:extLst>
          </p:cNvPr>
          <p:cNvSpPr/>
          <p:nvPr/>
        </p:nvSpPr>
        <p:spPr>
          <a:xfrm>
            <a:off x="9193633" y="169863"/>
            <a:ext cx="2752095" cy="104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8C4622A2-82B4-4834-BD98-8A8DD36A76D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DC8E55A-0C6B-4445-826A-B833A8F00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664" t="-1762" r="14788" b="15070"/>
          <a:stretch/>
        </p:blipFill>
        <p:spPr>
          <a:xfrm>
            <a:off x="8991600" y="2209800"/>
            <a:ext cx="3200400" cy="4648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BBC0D92-A5DF-456B-9F2B-6A6874BC9C45}"/>
              </a:ext>
            </a:extLst>
          </p:cNvPr>
          <p:cNvSpPr txBox="1"/>
          <p:nvPr/>
        </p:nvSpPr>
        <p:spPr>
          <a:xfrm flipH="1">
            <a:off x="515936" y="486845"/>
            <a:ext cx="84947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ilroy Bold" panose="00000800000000000000" pitchFamily="2" charset="-52"/>
              </a:rPr>
              <a:t>Digital twin of the enterprise</a:t>
            </a:r>
            <a:endParaRPr lang="ru-RU" sz="3200" dirty="0">
              <a:latin typeface="Gilroy Bold" panose="00000800000000000000" pitchFamily="2" charset="-52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1BC100D-038F-4BA5-9ACB-E055B046C981}"/>
              </a:ext>
            </a:extLst>
          </p:cNvPr>
          <p:cNvSpPr/>
          <p:nvPr/>
        </p:nvSpPr>
        <p:spPr>
          <a:xfrm>
            <a:off x="4796693" y="2112283"/>
            <a:ext cx="2638499" cy="2638499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A4219234-0DD0-40BA-9488-7EF4DE5162CE}"/>
              </a:ext>
            </a:extLst>
          </p:cNvPr>
          <p:cNvSpPr/>
          <p:nvPr/>
        </p:nvSpPr>
        <p:spPr>
          <a:xfrm>
            <a:off x="4312318" y="1627910"/>
            <a:ext cx="3607250" cy="3607247"/>
          </a:xfrm>
          <a:prstGeom prst="ellips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317500" dist="381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0BF3542B-2511-4738-A5CC-E9FE2AD9FB5D}"/>
              </a:ext>
            </a:extLst>
          </p:cNvPr>
          <p:cNvSpPr/>
          <p:nvPr/>
        </p:nvSpPr>
        <p:spPr>
          <a:xfrm>
            <a:off x="7358913" y="1333402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B0AF3FE3-953D-43A3-AD26-5C4FD6679EC4}"/>
              </a:ext>
            </a:extLst>
          </p:cNvPr>
          <p:cNvSpPr/>
          <p:nvPr/>
        </p:nvSpPr>
        <p:spPr>
          <a:xfrm>
            <a:off x="3964100" y="1333402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01657333-A35E-4A23-B002-3737CE29EB4C}"/>
              </a:ext>
            </a:extLst>
          </p:cNvPr>
          <p:cNvSpPr/>
          <p:nvPr/>
        </p:nvSpPr>
        <p:spPr>
          <a:xfrm>
            <a:off x="7358913" y="4724665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F01884E-8A9A-4D59-BC57-00410F84504C}"/>
              </a:ext>
            </a:extLst>
          </p:cNvPr>
          <p:cNvSpPr/>
          <p:nvPr/>
        </p:nvSpPr>
        <p:spPr>
          <a:xfrm>
            <a:off x="3964100" y="4724665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D3CD3554-542B-45DB-A5DC-12DD92515EF1}"/>
              </a:ext>
            </a:extLst>
          </p:cNvPr>
          <p:cNvSpPr/>
          <p:nvPr/>
        </p:nvSpPr>
        <p:spPr>
          <a:xfrm>
            <a:off x="8048584" y="3011180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AEB82879-A730-4529-AB51-E167C1669473}"/>
              </a:ext>
            </a:extLst>
          </p:cNvPr>
          <p:cNvSpPr/>
          <p:nvPr/>
        </p:nvSpPr>
        <p:spPr>
          <a:xfrm>
            <a:off x="3314998" y="3011180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A2BC4A2-EA11-4715-BBD3-8EC3FA238337}"/>
              </a:ext>
            </a:extLst>
          </p:cNvPr>
          <p:cNvCxnSpPr>
            <a:cxnSpLocks/>
            <a:stCxn id="77" idx="1"/>
            <a:endCxn id="79" idx="5"/>
          </p:cNvCxnSpPr>
          <p:nvPr/>
        </p:nvCxnSpPr>
        <p:spPr>
          <a:xfrm flipH="1" flipV="1">
            <a:off x="4681687" y="2050989"/>
            <a:ext cx="158901" cy="10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38F5A35-17D8-49B4-BD80-63FFB59B9DDE}"/>
              </a:ext>
            </a:extLst>
          </p:cNvPr>
          <p:cNvCxnSpPr>
            <a:cxnSpLocks/>
            <a:stCxn id="78" idx="3"/>
            <a:endCxn id="77" idx="7"/>
          </p:cNvCxnSpPr>
          <p:nvPr/>
        </p:nvCxnSpPr>
        <p:spPr>
          <a:xfrm flipH="1">
            <a:off x="7391298" y="2050989"/>
            <a:ext cx="90734" cy="10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87671C9-7FE3-476E-AA0E-026082366ACD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7919568" y="3431533"/>
            <a:ext cx="12901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53FFA80-0230-4A37-B74B-C9374C4C423C}"/>
              </a:ext>
            </a:extLst>
          </p:cNvPr>
          <p:cNvCxnSpPr>
            <a:cxnSpLocks/>
            <a:stCxn id="80" idx="1"/>
            <a:endCxn id="77" idx="5"/>
          </p:cNvCxnSpPr>
          <p:nvPr/>
        </p:nvCxnSpPr>
        <p:spPr>
          <a:xfrm flipH="1" flipV="1">
            <a:off x="7391298" y="4706888"/>
            <a:ext cx="90734" cy="140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70B4BD4-6A60-4D1B-988B-C52FA33E2B41}"/>
              </a:ext>
            </a:extLst>
          </p:cNvPr>
          <p:cNvCxnSpPr>
            <a:cxnSpLocks/>
            <a:stCxn id="81" idx="7"/>
            <a:endCxn id="77" idx="3"/>
          </p:cNvCxnSpPr>
          <p:nvPr/>
        </p:nvCxnSpPr>
        <p:spPr>
          <a:xfrm flipV="1">
            <a:off x="4681687" y="4706888"/>
            <a:ext cx="158901" cy="140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08D0F15-C945-45F2-B413-2AA1E45AB3EE}"/>
              </a:ext>
            </a:extLst>
          </p:cNvPr>
          <p:cNvCxnSpPr>
            <a:cxnSpLocks/>
            <a:stCxn id="83" idx="6"/>
            <a:endCxn id="77" idx="2"/>
          </p:cNvCxnSpPr>
          <p:nvPr/>
        </p:nvCxnSpPr>
        <p:spPr>
          <a:xfrm>
            <a:off x="4155704" y="3431533"/>
            <a:ext cx="1566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E958ACF-A0B0-4107-99EB-3308ADEBD869}"/>
              </a:ext>
            </a:extLst>
          </p:cNvPr>
          <p:cNvSpPr/>
          <p:nvPr/>
        </p:nvSpPr>
        <p:spPr>
          <a:xfrm>
            <a:off x="4935332" y="2848660"/>
            <a:ext cx="2333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roy-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End-to-end modeling of the company’s activities</a:t>
            </a:r>
            <a:endParaRPr lang="ru-RU" dirty="0">
              <a:solidFill>
                <a:schemeClr val="bg1"/>
              </a:solidFill>
              <a:latin typeface="Gilroy-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E2FDB7D-4A84-4254-A98F-935F25FFE5B0}"/>
              </a:ext>
            </a:extLst>
          </p:cNvPr>
          <p:cNvSpPr/>
          <p:nvPr/>
        </p:nvSpPr>
        <p:spPr>
          <a:xfrm>
            <a:off x="2390775" y="1646033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Strategy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85F38CB-D7C0-4660-820B-8647E047C3C9}"/>
              </a:ext>
            </a:extLst>
          </p:cNvPr>
          <p:cNvSpPr/>
          <p:nvPr/>
        </p:nvSpPr>
        <p:spPr>
          <a:xfrm>
            <a:off x="1743075" y="3323811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42EAC43-FFAA-4B80-A2AA-340BBD37FCDC}"/>
              </a:ext>
            </a:extLst>
          </p:cNvPr>
          <p:cNvSpPr/>
          <p:nvPr/>
        </p:nvSpPr>
        <p:spPr>
          <a:xfrm>
            <a:off x="2390775" y="5037296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Production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1835B18-1B17-4E0F-8AC1-09A69DA7DCAC}"/>
              </a:ext>
            </a:extLst>
          </p:cNvPr>
          <p:cNvSpPr/>
          <p:nvPr/>
        </p:nvSpPr>
        <p:spPr>
          <a:xfrm>
            <a:off x="8410575" y="1646033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D274AEB-574C-4E14-9905-6DB80EFBD634}"/>
              </a:ext>
            </a:extLst>
          </p:cNvPr>
          <p:cNvSpPr/>
          <p:nvPr/>
        </p:nvSpPr>
        <p:spPr>
          <a:xfrm>
            <a:off x="9096375" y="3323811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Finance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3CE97FA-5E2B-4B08-A444-4639D77E367E}"/>
              </a:ext>
            </a:extLst>
          </p:cNvPr>
          <p:cNvSpPr/>
          <p:nvPr/>
        </p:nvSpPr>
        <p:spPr>
          <a:xfrm>
            <a:off x="8420100" y="5037296"/>
            <a:ext cx="13620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Investments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B5B7DE-0E4C-406A-8F96-9F97BBD53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401" y="1570316"/>
            <a:ext cx="388105" cy="40497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755910-1365-47C8-8746-FFBF96276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4287" y="3235305"/>
            <a:ext cx="404979" cy="35435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326F075-FD6A-432A-A049-6A64058FB4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185" y="4960937"/>
            <a:ext cx="368163" cy="36816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0435349-678D-4AEE-9267-3009BA3094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5023" y="3245918"/>
            <a:ext cx="404979" cy="37123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555E741-7728-4A49-B000-1D4216E18B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76777" y="1576577"/>
            <a:ext cx="404979" cy="35435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2E2EF68-27D3-44FA-B19F-FAD7EFBA6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81964" y="4942529"/>
            <a:ext cx="404979" cy="404979"/>
          </a:xfrm>
          <a:prstGeom prst="rect">
            <a:avLst/>
          </a:prstGeom>
        </p:spPr>
      </p:pic>
      <p:sp>
        <p:nvSpPr>
          <p:cNvPr id="84" name="Овал 83">
            <a:extLst>
              <a:ext uri="{FF2B5EF4-FFF2-40B4-BE49-F238E27FC236}">
                <a16:creationId xmlns:a16="http://schemas.microsoft.com/office/drawing/2014/main" id="{E241A958-C24B-4F7A-97F8-43E98B53D3A5}"/>
              </a:ext>
            </a:extLst>
          </p:cNvPr>
          <p:cNvSpPr/>
          <p:nvPr/>
        </p:nvSpPr>
        <p:spPr>
          <a:xfrm>
            <a:off x="5695589" y="5434621"/>
            <a:ext cx="840706" cy="840706"/>
          </a:xfrm>
          <a:prstGeom prst="ellipse">
            <a:avLst/>
          </a:prstGeom>
          <a:solidFill>
            <a:srgbClr val="D5384D"/>
          </a:solidFill>
          <a:ln w="12700" cap="flat">
            <a:solidFill>
              <a:srgbClr val="D5384D"/>
            </a:solidFill>
            <a:prstDash val="solid"/>
            <a:miter/>
          </a:ln>
          <a:effectLst>
            <a:outerShdw blurRad="317500" algn="t" rotWithShape="0">
              <a:srgbClr val="A20C33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DD5EF0D-F577-4D73-AB36-C5E58F324160}"/>
              </a:ext>
            </a:extLst>
          </p:cNvPr>
          <p:cNvCxnSpPr>
            <a:cxnSpLocks/>
          </p:cNvCxnSpPr>
          <p:nvPr/>
        </p:nvCxnSpPr>
        <p:spPr>
          <a:xfrm flipV="1">
            <a:off x="6115942" y="5235157"/>
            <a:ext cx="1" cy="1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5A901DE-0C6E-4FD8-8DF9-C33CE994FCBF}"/>
              </a:ext>
            </a:extLst>
          </p:cNvPr>
          <p:cNvSpPr/>
          <p:nvPr/>
        </p:nvSpPr>
        <p:spPr>
          <a:xfrm>
            <a:off x="5092378" y="6332756"/>
            <a:ext cx="204712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ilroy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MRO (Maintenance, Repair, and Overhaul)</a:t>
            </a:r>
            <a:endParaRPr lang="ru-RU" sz="1400" dirty="0">
              <a:solidFill>
                <a:srgbClr val="000000"/>
              </a:solidFill>
              <a:latin typeface="Gilroy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345FE3-C207-4A5F-9771-46F8D332B4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31861" y="5670893"/>
            <a:ext cx="368163" cy="368163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D55E0F9D-57A5-4C36-8E98-48EBB6887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-942" t="-399" r="-435" b="46754"/>
          <a:stretch/>
        </p:blipFill>
        <p:spPr>
          <a:xfrm>
            <a:off x="5323463" y="3512515"/>
            <a:ext cx="1584959" cy="1234745"/>
          </a:xfrm>
          <a:prstGeom prst="roundRect">
            <a:avLst>
              <a:gd name="adj" fmla="val 26806"/>
            </a:avLst>
          </a:prstGeom>
        </p:spPr>
      </p:pic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2C3F7876-E417-4E89-B13E-4F5A6A3F5E62}"/>
              </a:ext>
            </a:extLst>
          </p:cNvPr>
          <p:cNvCxnSpPr>
            <a:cxnSpLocks/>
          </p:cNvCxnSpPr>
          <p:nvPr/>
        </p:nvCxnSpPr>
        <p:spPr>
          <a:xfrm flipH="1">
            <a:off x="11682364" y="6548203"/>
            <a:ext cx="509636" cy="0"/>
          </a:xfrm>
          <a:prstGeom prst="line">
            <a:avLst/>
          </a:prstGeom>
          <a:ln w="25400" cap="rnd">
            <a:solidFill>
              <a:srgbClr val="D5384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Номер слайда 5">
            <a:extLst>
              <a:ext uri="{FF2B5EF4-FFF2-40B4-BE49-F238E27FC236}">
                <a16:creationId xmlns:a16="http://schemas.microsoft.com/office/drawing/2014/main" id="{2F2F7140-B080-411F-B20F-D9E8E45D4BA5}"/>
              </a:ext>
            </a:extLst>
          </p:cNvPr>
          <p:cNvSpPr txBox="1">
            <a:spLocks/>
          </p:cNvSpPr>
          <p:nvPr/>
        </p:nvSpPr>
        <p:spPr>
          <a:xfrm>
            <a:off x="11137899" y="6365638"/>
            <a:ext cx="528813" cy="365125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695555-C15A-CD4B-A4E7-6C05E6A3A6CF}" type="slidenum">
              <a:rPr lang="ru-RU" sz="1000" b="1" smtClean="0">
                <a:latin typeface="Gilroy-Semibold" pitchFamily="2" charset="0"/>
              </a:rPr>
              <a:pPr algn="r"/>
              <a:t>9</a:t>
            </a:fld>
            <a:endParaRPr lang="ru-RU" sz="1000" b="1" dirty="0">
              <a:latin typeface="Gilroy-Semibold" pitchFamily="2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559E5404-9B62-4A0F-9285-33DF3E0FAD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0184810" y="470115"/>
            <a:ext cx="14912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55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EFC1B1631D70489C48624C6C0A8196" ma:contentTypeVersion="16" ma:contentTypeDescription="Create a new document." ma:contentTypeScope="" ma:versionID="ab737e97785d1dd493112d1757ce02f3">
  <xsd:schema xmlns:xsd="http://www.w3.org/2001/XMLSchema" xmlns:xs="http://www.w3.org/2001/XMLSchema" xmlns:p="http://schemas.microsoft.com/office/2006/metadata/properties" xmlns:ns3="31c4e3a4-4180-4ba0-ab9c-c46d1d86609e" xmlns:ns4="3940275a-d34a-4c0e-83bc-d4de5d090419" targetNamespace="http://schemas.microsoft.com/office/2006/metadata/properties" ma:root="true" ma:fieldsID="f8c79e5ea04058ab44eba7ec4892c515" ns3:_="" ns4:_="">
    <xsd:import namespace="31c4e3a4-4180-4ba0-ab9c-c46d1d86609e"/>
    <xsd:import namespace="3940275a-d34a-4c0e-83bc-d4de5d09041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4e3a4-4180-4ba0-ab9c-c46d1d86609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0275a-d34a-4c0e-83bc-d4de5d09041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c4e3a4-4180-4ba0-ab9c-c46d1d8660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3F85E0-1C6F-4844-BA0B-B9D0C3DAD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c4e3a4-4180-4ba0-ab9c-c46d1d86609e"/>
    <ds:schemaRef ds:uri="3940275a-d34a-4c0e-83bc-d4de5d0904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573FE-9B4B-4787-846B-2615127D914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31c4e3a4-4180-4ba0-ab9c-c46d1d86609e"/>
    <ds:schemaRef ds:uri="3940275a-d34a-4c0e-83bc-d4de5d090419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65B10FC-1887-492F-8149-3916AC0FD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32283</TotalTime>
  <Words>1968</Words>
  <Application>Microsoft Office PowerPoint</Application>
  <PresentationFormat>Широкоэкранный</PresentationFormat>
  <Paragraphs>511</Paragraphs>
  <Slides>20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3" baseType="lpstr">
      <vt:lpstr>Gilroy-Semibold</vt:lpstr>
      <vt:lpstr>Gilroy SemiBold</vt:lpstr>
      <vt:lpstr>Gilroy-bold</vt:lpstr>
      <vt:lpstr>Gilroy-bold</vt:lpstr>
      <vt:lpstr>Calibri Light</vt:lpstr>
      <vt:lpstr>Calibri</vt:lpstr>
      <vt:lpstr>Gilroy-Semibold</vt:lpstr>
      <vt:lpstr>Gilroy</vt:lpstr>
      <vt:lpstr>Gilroy-medium</vt:lpstr>
      <vt:lpstr>Gilroy-Black</vt:lpstr>
      <vt:lpstr>Arial</vt:lpstr>
      <vt:lpstr>Gilroy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Olesya Lachugina</dc:creator>
  <cp:lastModifiedBy>Sevryukov, Vladimir</cp:lastModifiedBy>
  <cp:revision>889</cp:revision>
  <dcterms:created xsi:type="dcterms:W3CDTF">2023-03-27T12:27:37Z</dcterms:created>
  <dcterms:modified xsi:type="dcterms:W3CDTF">2025-12-24T14:39:47Z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0x0101004AEFC1B1631D70489C48624C6C0A8196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2023-05-15T17:19:56Z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30aaaa25-4b0d-4e24-a94e-36eff3d43b25</vt:lpwstr>
  </property>
  <property fmtid="{D5CDD505-2E9C-101B-9397-08002B2CF9AE}" pid="8" name="MSIP_Label_defa4170-0d19-0005-0004-bc88714345d2_ActionId">
    <vt:lpwstr>0e8875f6-ca11-437e-a911-644ef961143e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ediaServiceImageTags">
    <vt:lpwstr/>
  </property>
</Properties>
</file>